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0" r:id="rId3"/>
    <p:sldId id="271" r:id="rId4"/>
    <p:sldId id="261" r:id="rId5"/>
    <p:sldId id="272" r:id="rId6"/>
    <p:sldId id="262" r:id="rId7"/>
    <p:sldId id="273" r:id="rId8"/>
    <p:sldId id="263" r:id="rId9"/>
    <p:sldId id="274" r:id="rId10"/>
    <p:sldId id="264" r:id="rId11"/>
    <p:sldId id="275" r:id="rId12"/>
    <p:sldId id="265" r:id="rId13"/>
    <p:sldId id="276" r:id="rId14"/>
    <p:sldId id="266" r:id="rId15"/>
    <p:sldId id="277" r:id="rId16"/>
    <p:sldId id="267" r:id="rId17"/>
    <p:sldId id="278" r:id="rId18"/>
    <p:sldId id="268" r:id="rId19"/>
    <p:sldId id="279" r:id="rId20"/>
    <p:sldId id="269" r:id="rId21"/>
    <p:sldId id="27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95" autoAdjust="0"/>
  </p:normalViewPr>
  <p:slideViewPr>
    <p:cSldViewPr>
      <p:cViewPr varScale="1">
        <p:scale>
          <a:sx n="83" d="100"/>
          <a:sy n="83" d="100"/>
        </p:scale>
        <p:origin x="-158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924944"/>
            <a:ext cx="7128792" cy="2232248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</a:rPr>
              <a:t>Приготовились?</a:t>
            </a:r>
          </a:p>
          <a:p>
            <a:pPr algn="ctr"/>
            <a:r>
              <a:rPr lang="en-US" sz="5400" b="1" dirty="0" smtClean="0">
                <a:solidFill>
                  <a:srgbClr val="002060"/>
                </a:solidFill>
                <a:latin typeface="Algerian" panose="04020705040A02060702" pitchFamily="82" charset="0"/>
              </a:rPr>
              <a:t>ARE YOU READY</a:t>
            </a:r>
            <a:r>
              <a:rPr lang="ru-RU" sz="5400" b="1" dirty="0" smtClean="0">
                <a:solidFill>
                  <a:srgbClr val="002060"/>
                </a:solidFill>
              </a:rPr>
              <a:t>?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24936" cy="2448272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6600" b="0" dirty="0" smtClean="0">
                <a:solidFill>
                  <a:srgbClr val="FF0000"/>
                </a:solidFill>
                <a:effectLst/>
              </a:rPr>
              <a:t>Fruits</a:t>
            </a:r>
            <a:r>
              <a:rPr lang="ru-RU" sz="6600" b="0" dirty="0" smtClean="0">
                <a:solidFill>
                  <a:srgbClr val="FF0000"/>
                </a:solidFill>
                <a:effectLst/>
              </a:rPr>
              <a:t>  </a:t>
            </a:r>
            <a:r>
              <a:rPr lang="en-US" sz="6600" b="0" dirty="0" smtClean="0">
                <a:solidFill>
                  <a:srgbClr val="FF0000"/>
                </a:solidFill>
                <a:effectLst/>
              </a:rPr>
              <a:t>and </a:t>
            </a:r>
            <a:r>
              <a:rPr lang="ru-RU" sz="6600" b="0" dirty="0" smtClean="0">
                <a:solidFill>
                  <a:srgbClr val="FF0000"/>
                </a:solidFill>
                <a:effectLst/>
              </a:rPr>
              <a:t/>
            </a:r>
            <a:br>
              <a:rPr lang="ru-RU" sz="6600" b="0" dirty="0" smtClean="0">
                <a:solidFill>
                  <a:srgbClr val="FF0000"/>
                </a:solidFill>
                <a:effectLst/>
              </a:rPr>
            </a:br>
            <a:r>
              <a:rPr lang="en-US" sz="6600" b="0" dirty="0" smtClean="0">
                <a:solidFill>
                  <a:srgbClr val="FF0000"/>
                </a:solidFill>
                <a:effectLst/>
              </a:rPr>
              <a:t>vegetables</a:t>
            </a:r>
            <a:endParaRPr lang="ru-RU" sz="6600" spc="-15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932040" y="558924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Сорокина Надежда Юрьевна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МОУ Раменская СОШ №9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96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581128"/>
            <a:ext cx="8280920" cy="194421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Gabriola" panose="04040605051002020D02" pitchFamily="82" charset="0"/>
              </a:rPr>
              <a:t>5. Огурец    и   ____________________   - 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Gabriola" panose="04040605051002020D02" pitchFamily="82" charset="0"/>
              </a:rPr>
              <a:t>лучшие   друзья   в   салате. </a:t>
            </a:r>
            <a:endParaRPr lang="ru-RU" sz="5400" b="1" dirty="0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6617920"/>
              </p:ext>
            </p:extLst>
          </p:nvPr>
        </p:nvGraphicFramePr>
        <p:xfrm>
          <a:off x="539552" y="260648"/>
          <a:ext cx="8064888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6190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K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55776" y="2636912"/>
            <a:ext cx="360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 T   O   M    A    T   O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3755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" y="-62098"/>
            <a:ext cx="9143970" cy="692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1858812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581128"/>
            <a:ext cx="8784976" cy="194421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6. Я  очень 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похожа  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на  цветную </a:t>
            </a:r>
            <a:r>
              <a:rPr lang="ru-RU" sz="5400" b="1" dirty="0" err="1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капустку</a:t>
            </a: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,  но  </a:t>
            </a:r>
            <a:r>
              <a:rPr lang="ru-RU" sz="5400" b="1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только  </a:t>
            </a:r>
            <a:r>
              <a:rPr lang="ru-RU" sz="5400" b="1" smtClean="0">
                <a:solidFill>
                  <a:schemeClr val="accent3">
                    <a:lumMod val="50000"/>
                  </a:schemeClr>
                </a:solidFill>
                <a:latin typeface="Gabriola" panose="04040605051002020D02" pitchFamily="82" charset="0"/>
              </a:rPr>
              <a:t>зеленая.</a:t>
            </a:r>
            <a:endParaRPr lang="ru-RU" sz="5400" b="1" dirty="0">
              <a:solidFill>
                <a:schemeClr val="accent3">
                  <a:lumMod val="50000"/>
                </a:schemeClr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226815"/>
              </p:ext>
            </p:extLst>
          </p:nvPr>
        </p:nvGraphicFramePr>
        <p:xfrm>
          <a:off x="539552" y="260648"/>
          <a:ext cx="8064888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6190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K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07904" y="3212976"/>
            <a:ext cx="48965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B</a:t>
            </a:r>
            <a:r>
              <a:rPr lang="ru-RU" sz="2800" b="1" dirty="0" smtClean="0">
                <a:solidFill>
                  <a:srgbClr val="7030A0"/>
                </a:solidFill>
              </a:rPr>
              <a:t>    </a:t>
            </a:r>
            <a:r>
              <a:rPr lang="en-US" sz="2800" b="1" dirty="0" smtClean="0">
                <a:solidFill>
                  <a:srgbClr val="7030A0"/>
                </a:solidFill>
              </a:rPr>
              <a:t>R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en-US" sz="2800" b="1" dirty="0" smtClean="0">
                <a:solidFill>
                  <a:srgbClr val="7030A0"/>
                </a:solidFill>
              </a:rPr>
              <a:t>O</a:t>
            </a:r>
            <a:r>
              <a:rPr lang="ru-RU" sz="2800" b="1" dirty="0" smtClean="0">
                <a:solidFill>
                  <a:srgbClr val="7030A0"/>
                </a:solidFill>
              </a:rPr>
              <a:t>    </a:t>
            </a:r>
            <a:r>
              <a:rPr lang="en-US" sz="2800" b="1" dirty="0" smtClean="0">
                <a:solidFill>
                  <a:srgbClr val="7030A0"/>
                </a:solidFill>
              </a:rPr>
              <a:t>C</a:t>
            </a:r>
            <a:r>
              <a:rPr lang="ru-RU" sz="2800" b="1" dirty="0" smtClean="0">
                <a:solidFill>
                  <a:srgbClr val="7030A0"/>
                </a:solidFill>
              </a:rPr>
              <a:t>    </a:t>
            </a:r>
            <a:r>
              <a:rPr lang="en-US" sz="2800" b="1" dirty="0" smtClean="0">
                <a:solidFill>
                  <a:srgbClr val="7030A0"/>
                </a:solidFill>
              </a:rPr>
              <a:t>C</a:t>
            </a:r>
            <a:r>
              <a:rPr lang="ru-RU" sz="2800" b="1" dirty="0" smtClean="0">
                <a:solidFill>
                  <a:srgbClr val="7030A0"/>
                </a:solidFill>
              </a:rPr>
              <a:t>   </a:t>
            </a:r>
            <a:r>
              <a:rPr lang="en-US" sz="2800" b="1" dirty="0" smtClean="0">
                <a:solidFill>
                  <a:srgbClr val="7030A0"/>
                </a:solidFill>
              </a:rPr>
              <a:t>O</a:t>
            </a:r>
            <a:r>
              <a:rPr lang="ru-RU" sz="2800" b="1" dirty="0" smtClean="0">
                <a:solidFill>
                  <a:srgbClr val="7030A0"/>
                </a:solidFill>
              </a:rPr>
              <a:t>    </a:t>
            </a:r>
            <a:r>
              <a:rPr lang="en-US" sz="2800" b="1" dirty="0" smtClean="0">
                <a:solidFill>
                  <a:srgbClr val="7030A0"/>
                </a:solidFill>
              </a:rPr>
              <a:t>L</a:t>
            </a:r>
            <a:r>
              <a:rPr lang="ru-RU" sz="2800" b="1" dirty="0" smtClean="0">
                <a:solidFill>
                  <a:srgbClr val="7030A0"/>
                </a:solidFill>
              </a:rPr>
              <a:t>    </a:t>
            </a:r>
            <a:r>
              <a:rPr lang="en-US" sz="2800" b="1" dirty="0" smtClean="0">
                <a:solidFill>
                  <a:srgbClr val="7030A0"/>
                </a:solidFill>
              </a:rPr>
              <a:t>I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27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77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6446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941168"/>
            <a:ext cx="8784976" cy="1800200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7.  Я  не  только  вкусный  фрукт,  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но  и  боксеры   меня   бьют…</a:t>
            </a:r>
            <a:endParaRPr lang="ru-RU" sz="5400" b="1" dirty="0">
              <a:solidFill>
                <a:schemeClr val="bg2">
                  <a:lumMod val="25000"/>
                </a:schemeClr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3235905"/>
              </p:ext>
            </p:extLst>
          </p:nvPr>
        </p:nvGraphicFramePr>
        <p:xfrm>
          <a:off x="539552" y="260648"/>
          <a:ext cx="8064888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6190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K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B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L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131840" y="3789040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 P   E    A    R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23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6" name="Picture 4" descr="https://yandex-images.clstorage.net/G5P4IQ113/7892c03Hv/PhrsRnM9XvEEj872m4ADiTQ_r1TfJOw8gGlWzWCjd5_mq3em14nFe8EP4S666xIhQLusui7seqR4eSvjfG8Fhzci5XdCIFqEecrmh8ugD508StpYm1WELfQAX7wRsh76mqozQ2MFRL8k0yTaKy-7BBSa6eZXxWet5cAmc6GS0JuiGtBWK7FXQdh3H1Jr0K8RtLZD8JM17M0kFRuYObOSB1_Hewd7PWSXDMuk4qMPF-yMOrn6YpU_XX2tYhchuhTDFs5EuvuhX9HU_09uJzgjcRzGx1hDveSNwNnLMEVX3kv_L6c3ixV881zPpGZfP2ewBB6Z-lZNd-mFsa4nDaIMx3L-jFKrMUt1eLdfdscUpykU6pM49zHkuexZl7T5OxKXT3PL3xM9TJ_MS3jio9eHuED20a52zW9NFZGCl10SiH-W-rySv_GzibwnKwZTjB-RmJrPQJ9RNCXM0WuwObP6W08vb--rsdi7bNvwOqfv3zh4ej0q5uEn_R05cg9hOnxb4lKsht8RVwVoy2vyJ9jj-cSCG-RDPZQlpOFbpAnbsvdPMyuv9xEQ84DX1PJrs6tszEJVYo5RkxEhaSKLJb6Ai6L6PDIrLSvl5IM7RmO4N_1s4lc8D8GYwcTlH6y5t1Kjjyvb44-pSNMYq0QWo29jgETGqUqGyYsxqS1qZ3UinI_igrAiJxUPUZyDLxZzyI_VbHL3MAflnJ3khcP0ffu244eL5zuXuQg7cGfoRgcTL9wgMsEqrqk3cSkZip85eqxLihZk1jv5z03QKwf6Y7w_PYiKj_B_2bDRmGFP2B3H_m_rq59zr70kY3w_4E6HI09oQPaR5jK1Z1HNfbqTvR5QAxpGcB7bvbdVZC_nAhsQg82MnjNg43kEzdApLwh5T2Lv67-n93-d6APsX_Q60z_L3KQ6cXYqyQ_xPVlm_3W6AFf2Jvz2J3mbzbibK4LvJG_ZYFYTQM8tdL2wLUs8sRu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7" y="0"/>
            <a:ext cx="563434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Picture background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572000" cy="6839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797152"/>
            <a:ext cx="8784976" cy="206084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400" b="1" dirty="0" smtClean="0">
                <a:solidFill>
                  <a:schemeClr val="bg2">
                    <a:lumMod val="25000"/>
                  </a:schemeClr>
                </a:solidFill>
                <a:latin typeface="Eras Medium ITC" panose="020B0602030504020804" pitchFamily="34" charset="0"/>
              </a:rPr>
              <a:t>8</a:t>
            </a:r>
            <a:r>
              <a:rPr lang="ru-RU" sz="4400" b="1" dirty="0" smtClean="0">
                <a:solidFill>
                  <a:schemeClr val="bg2">
                    <a:lumMod val="25000"/>
                  </a:schemeClr>
                </a:solidFill>
                <a:latin typeface="Eras Medium ITC" panose="020B0602030504020804" pitchFamily="34" charset="0"/>
              </a:rPr>
              <a:t>.  </a:t>
            </a:r>
            <a:r>
              <a:rPr lang="ru-RU" sz="4000" b="1" dirty="0" smtClean="0">
                <a:solidFill>
                  <a:schemeClr val="bg2">
                    <a:lumMod val="25000"/>
                  </a:schemeClr>
                </a:solidFill>
                <a:latin typeface="Eras Medium ITC" panose="020B0602030504020804" pitchFamily="34" charset="0"/>
              </a:rPr>
              <a:t>Маленький овощ в грядке растет, нос в землю суёт, а хвост снаружи держит.</a:t>
            </a:r>
            <a:endParaRPr lang="ru-RU" sz="4000" b="1" dirty="0">
              <a:solidFill>
                <a:schemeClr val="bg2">
                  <a:lumMod val="25000"/>
                </a:schemeClr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69140"/>
              </p:ext>
            </p:extLst>
          </p:nvPr>
        </p:nvGraphicFramePr>
        <p:xfrm>
          <a:off x="539552" y="116632"/>
          <a:ext cx="8064888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6190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K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B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L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3779912" y="420164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R    A    D    I     S   H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5434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0"/>
            <a:ext cx="5345812" cy="4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avatars.mds.yandex.net/i?id=676cfcdf62571f53315692badc4063a9-5662815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69097"/>
            <a:ext cx="4788024" cy="3477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1177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4650538"/>
            <a:ext cx="9252520" cy="1802798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С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л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о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в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о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– с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ю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р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п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р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и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з</a:t>
            </a:r>
            <a:r>
              <a:rPr lang="en-US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 </a:t>
            </a:r>
            <a:r>
              <a:rPr lang="ru-RU" sz="5400" b="1" dirty="0" smtClean="0">
                <a:solidFill>
                  <a:schemeClr val="bg2">
                    <a:lumMod val="25000"/>
                  </a:schemeClr>
                </a:solidFill>
                <a:latin typeface="Gabriola" panose="04040605051002020D02" pitchFamily="82" charset="0"/>
              </a:rPr>
              <a:t>…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4800" i="1" smtClean="0">
                <a:solidFill>
                  <a:srgbClr val="002060"/>
                </a:solidFill>
              </a:rPr>
              <a:t>The  </a:t>
            </a:r>
            <a:r>
              <a:rPr lang="en-US" sz="4800" i="1" dirty="0" smtClean="0">
                <a:solidFill>
                  <a:srgbClr val="002060"/>
                </a:solidFill>
              </a:rPr>
              <a:t>word</a:t>
            </a:r>
            <a:r>
              <a:rPr lang="ru-RU" sz="4800" i="1" dirty="0" smtClean="0">
                <a:solidFill>
                  <a:srgbClr val="002060"/>
                </a:solidFill>
              </a:rPr>
              <a:t>-</a:t>
            </a:r>
            <a:r>
              <a:rPr lang="en-US" sz="4800" i="1" dirty="0" smtClean="0">
                <a:solidFill>
                  <a:srgbClr val="002060"/>
                </a:solidFill>
              </a:rPr>
              <a:t>surprise</a:t>
            </a:r>
            <a:r>
              <a:rPr lang="ru-RU" sz="4800" i="1" dirty="0" smtClean="0">
                <a:solidFill>
                  <a:srgbClr val="002060"/>
                </a:solidFill>
              </a:rPr>
              <a:t> </a:t>
            </a:r>
            <a:r>
              <a:rPr lang="en-US" sz="4800" i="1" dirty="0" smtClean="0">
                <a:solidFill>
                  <a:srgbClr val="002060"/>
                </a:solidFill>
              </a:rPr>
              <a:t>will  be</a:t>
            </a:r>
            <a:r>
              <a:rPr lang="ru-RU" sz="5400" i="1" dirty="0" smtClean="0">
                <a:solidFill>
                  <a:srgbClr val="002060"/>
                </a:solidFill>
              </a:rPr>
              <a:t>…</a:t>
            </a:r>
            <a:endParaRPr lang="ru-RU" sz="5400" b="1" i="1" dirty="0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4702185"/>
              </p:ext>
            </p:extLst>
          </p:nvPr>
        </p:nvGraphicFramePr>
        <p:xfrm>
          <a:off x="539552" y="116632"/>
          <a:ext cx="8064888" cy="46085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61903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b="1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M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K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L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P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6992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A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D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I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S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3635896" y="201254"/>
            <a:ext cx="57606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00B0F0"/>
                </a:solidFill>
              </a:rPr>
              <a:t>C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U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C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U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M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B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E</a:t>
            </a:r>
          </a:p>
          <a:p>
            <a:r>
              <a:rPr lang="en-US" sz="3600" b="1" dirty="0" smtClean="0">
                <a:solidFill>
                  <a:srgbClr val="00B0F0"/>
                </a:solidFill>
              </a:rPr>
              <a:t>R</a:t>
            </a:r>
            <a:endParaRPr lang="ru-RU" sz="36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4629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619" y="0"/>
            <a:ext cx="921702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494195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4365104"/>
            <a:ext cx="8208912" cy="2232248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>
                <a:solidFill>
                  <a:srgbClr val="002060"/>
                </a:solidFill>
              </a:rPr>
              <a:t>1. </a:t>
            </a:r>
            <a:r>
              <a:rPr lang="ru-RU" sz="4000" b="1" dirty="0" smtClean="0">
                <a:solidFill>
                  <a:srgbClr val="002060"/>
                </a:solidFill>
              </a:rPr>
              <a:t>Круглые кисло-сладкие шарики. Растут обычно парами на веточке.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8595567"/>
              </p:ext>
            </p:extLst>
          </p:nvPr>
        </p:nvGraphicFramePr>
        <p:xfrm>
          <a:off x="395533" y="188640"/>
          <a:ext cx="8424936" cy="42484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</a:tblGrid>
              <a:tr h="531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1.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2.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3105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79912" y="146438"/>
            <a:ext cx="37444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C   H    E    R    </a:t>
            </a:r>
            <a:r>
              <a:rPr lang="en-US" sz="2800" b="1" dirty="0" err="1" smtClean="0">
                <a:solidFill>
                  <a:srgbClr val="7030A0"/>
                </a:solidFill>
              </a:rPr>
              <a:t>R</a:t>
            </a:r>
            <a:r>
              <a:rPr lang="en-US" sz="2800" b="1" dirty="0" smtClean="0">
                <a:solidFill>
                  <a:srgbClr val="7030A0"/>
                </a:solidFill>
              </a:rPr>
              <a:t>    Y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36554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4049688"/>
            <a:ext cx="9036496" cy="2808312"/>
          </a:xfrm>
        </p:spPr>
        <p:txBody>
          <a:bodyPr>
            <a:noAutofit/>
          </a:bodyPr>
          <a:lstStyle/>
          <a:p>
            <a:pPr algn="ctr"/>
            <a:r>
              <a:rPr lang="en-US" sz="6000" b="1" dirty="0" smtClean="0">
                <a:solidFill>
                  <a:srgbClr val="FF0000"/>
                </a:solidFill>
              </a:rPr>
              <a:t>C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o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n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g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r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t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u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l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a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t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i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o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n</a:t>
            </a:r>
            <a:r>
              <a:rPr lang="ru-RU" sz="6000" b="1" dirty="0" smtClean="0">
                <a:solidFill>
                  <a:srgbClr val="FF0000"/>
                </a:solidFill>
              </a:rPr>
              <a:t> </a:t>
            </a:r>
            <a:r>
              <a:rPr lang="en-US" sz="6000" b="1" dirty="0" smtClean="0">
                <a:solidFill>
                  <a:srgbClr val="FF0000"/>
                </a:solidFill>
              </a:rPr>
              <a:t>s 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  </a:t>
            </a:r>
            <a:r>
              <a:rPr lang="en-US" sz="6600" b="1" dirty="0" smtClean="0">
                <a:solidFill>
                  <a:srgbClr val="FF0000"/>
                </a:solidFill>
              </a:rPr>
              <a:t>to you</a:t>
            </a:r>
            <a:r>
              <a:rPr lang="ru-RU" sz="6600" b="1" dirty="0" smtClean="0">
                <a:solidFill>
                  <a:srgbClr val="FF0000"/>
                </a:solidFill>
              </a:rPr>
              <a:t>!!!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124744"/>
            <a:ext cx="8424936" cy="1584176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6600" dirty="0" smtClean="0">
                <a:solidFill>
                  <a:srgbClr val="FF0000"/>
                </a:solidFill>
                <a:effectLst/>
              </a:rPr>
              <a:t>WELL  DONE!!!</a:t>
            </a:r>
            <a:endParaRPr lang="ru-RU" sz="6600" spc="-1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4683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883299">
            <a:off x="308012" y="2431110"/>
            <a:ext cx="8424936" cy="1615610"/>
          </a:xfrm>
        </p:spPr>
        <p:txBody>
          <a:bodyPr/>
          <a:lstStyle/>
          <a:p>
            <a:pPr marL="182880" indent="0" algn="ctr">
              <a:buNone/>
            </a:pPr>
            <a:r>
              <a:rPr lang="en-US" sz="6600" spc="-150" dirty="0" smtClean="0">
                <a:solidFill>
                  <a:srgbClr val="FF0000"/>
                </a:solidFill>
              </a:rPr>
              <a:t>G O </a:t>
            </a:r>
            <a:r>
              <a:rPr lang="en-US" sz="6600" spc="-150" dirty="0" err="1" smtClean="0">
                <a:solidFill>
                  <a:srgbClr val="FF0000"/>
                </a:solidFill>
              </a:rPr>
              <a:t>O</a:t>
            </a:r>
            <a:r>
              <a:rPr lang="en-US" sz="6600" spc="-150" dirty="0" smtClean="0">
                <a:solidFill>
                  <a:srgbClr val="FF0000"/>
                </a:solidFill>
              </a:rPr>
              <a:t> D B Y E !</a:t>
            </a:r>
            <a:endParaRPr lang="ru-RU" sz="6600" spc="-15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926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yastatic.net/naydex/yandex-search/TUvys6250/2584f22ugqqY/tFkLHsRjxLKxWxNlkPNSioeuTYYfct7segl-y-7E9uS7jjjmbYbT4whxtglJsZKEbsYHqSbqa83eIuKcW_HoDYSa6c3ikTcBdpgRB-JSkx6HDk1GDiPcW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316"/>
            <a:ext cx="9361040" cy="6934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855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4293096"/>
            <a:ext cx="8208912" cy="2088232"/>
          </a:xfrm>
        </p:spPr>
        <p:txBody>
          <a:bodyPr>
            <a:noAutofit/>
          </a:bodyPr>
          <a:lstStyle/>
          <a:p>
            <a:pPr algn="ctr"/>
            <a:r>
              <a:rPr lang="ru-RU" sz="4000" b="1" i="1" dirty="0" smtClean="0">
                <a:solidFill>
                  <a:srgbClr val="FF0000"/>
                </a:solidFill>
              </a:rPr>
              <a:t>2. На  необитаемых  островах молоко  этого  фрукта спасало  людей  от  голода.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5270051"/>
              </p:ext>
            </p:extLst>
          </p:nvPr>
        </p:nvGraphicFramePr>
        <p:xfrm>
          <a:off x="395533" y="260648"/>
          <a:ext cx="8424936" cy="38575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  <a:gridCol w="648072"/>
              </a:tblGrid>
              <a:tr h="4770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2.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47705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11560" y="76470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C   O   C    O    N     U    T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4800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982" y="0"/>
            <a:ext cx="9301668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445553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653136"/>
            <a:ext cx="8280920" cy="1656184"/>
          </a:xfrm>
        </p:spPr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3. Из неё делают </a:t>
            </a:r>
          </a:p>
          <a:p>
            <a:pPr algn="ctr"/>
            <a:r>
              <a:rPr lang="ru-RU" sz="4800" b="1" dirty="0" smtClean="0">
                <a:solidFill>
                  <a:srgbClr val="002060"/>
                </a:solidFill>
              </a:rPr>
              <a:t>поп-корн.</a:t>
            </a:r>
            <a:endParaRPr lang="ru-RU" sz="4800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0642709"/>
              </p:ext>
            </p:extLst>
          </p:nvPr>
        </p:nvGraphicFramePr>
        <p:xfrm>
          <a:off x="683568" y="260648"/>
          <a:ext cx="8064888" cy="4248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5706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06210" y="1340768"/>
            <a:ext cx="25659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 C    O   R    N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61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4001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075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4581128"/>
            <a:ext cx="8280920" cy="194421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5400" b="1" dirty="0" smtClean="0">
                <a:solidFill>
                  <a:srgbClr val="002060"/>
                </a:solidFill>
                <a:latin typeface="Gabriola" panose="04040605051002020D02" pitchFamily="82" charset="0"/>
              </a:rPr>
              <a:t>4. </a:t>
            </a:r>
            <a:r>
              <a:rPr lang="ru-RU" sz="5400" b="1" dirty="0">
                <a:solidFill>
                  <a:srgbClr val="002060"/>
                </a:solidFill>
                <a:latin typeface="Gabriola" panose="04040605051002020D02" pitchFamily="82" charset="0"/>
              </a:rPr>
              <a:t> </a:t>
            </a:r>
            <a:r>
              <a:rPr lang="ru-RU" sz="6000" b="1" dirty="0" smtClean="0">
                <a:solidFill>
                  <a:srgbClr val="002060"/>
                </a:solidFill>
                <a:latin typeface="Gabriola" panose="04040605051002020D02" pitchFamily="82" charset="0"/>
              </a:rPr>
              <a:t>В   этом    овоще </a:t>
            </a:r>
          </a:p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ru-RU" sz="6000" b="1" dirty="0" smtClean="0">
                <a:solidFill>
                  <a:srgbClr val="002060"/>
                </a:solidFill>
                <a:latin typeface="Gabriola" panose="04040605051002020D02" pitchFamily="82" charset="0"/>
              </a:rPr>
              <a:t>Золушка   поехала  на  бал!</a:t>
            </a:r>
            <a:endParaRPr lang="ru-RU" sz="6000" b="1" dirty="0">
              <a:solidFill>
                <a:srgbClr val="002060"/>
              </a:solidFill>
              <a:latin typeface="Gabriola" panose="04040605051002020D02" pitchFamily="82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3916312"/>
              </p:ext>
            </p:extLst>
          </p:nvPr>
        </p:nvGraphicFramePr>
        <p:xfrm>
          <a:off x="539552" y="260648"/>
          <a:ext cx="8064888" cy="42484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  <a:gridCol w="620376"/>
              </a:tblGrid>
              <a:tr h="570673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7030A0"/>
                          </a:solidFill>
                        </a:rPr>
                        <a:t>1.</a:t>
                      </a:r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H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E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rgbClr val="7030A0"/>
                          </a:solidFill>
                        </a:rPr>
                        <a:t>Y</a:t>
                      </a:r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7030A0"/>
                          </a:solidFill>
                        </a:rPr>
                        <a:t>2.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U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T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C</a:t>
                      </a:r>
                      <a:endParaRPr lang="ru-RU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O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R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7030A0"/>
                          </a:solidFill>
                        </a:rPr>
                        <a:t>N</a:t>
                      </a:r>
                      <a:endParaRPr lang="ru-RU" sz="2800" b="1" dirty="0">
                        <a:solidFill>
                          <a:srgbClr val="7030A0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4.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5.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2"/>
                          </a:solidFill>
                        </a:rPr>
                        <a:t>7.</a:t>
                      </a:r>
                      <a:endParaRPr lang="ru-RU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5254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088462" y="1905422"/>
            <a:ext cx="436385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7030A0"/>
                </a:solidFill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</a:rPr>
              <a:t>P    U   M    P   K     I    N</a:t>
            </a:r>
            <a:endParaRPr lang="ru-RU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518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2" name="Picture 4" descr="Picture backgrou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26" y="1"/>
            <a:ext cx="9119974" cy="6847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45877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158</TotalTime>
  <Words>541</Words>
  <Application>Microsoft Office PowerPoint</Application>
  <PresentationFormat>Экран (4:3)</PresentationFormat>
  <Paragraphs>285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Воздушный поток</vt:lpstr>
      <vt:lpstr>Fruits  and  vegetables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WELL  DONE!!!</vt:lpstr>
      <vt:lpstr>G O O D B Y E 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Каждая последняя буква слова – это первая буква следующего word.</dc:title>
  <dc:creator>User</dc:creator>
  <cp:lastModifiedBy>User</cp:lastModifiedBy>
  <cp:revision>29</cp:revision>
  <dcterms:created xsi:type="dcterms:W3CDTF">2024-10-09T13:48:59Z</dcterms:created>
  <dcterms:modified xsi:type="dcterms:W3CDTF">2024-10-11T11:22:44Z</dcterms:modified>
</cp:coreProperties>
</file>