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4" r:id="rId6"/>
    <p:sldId id="260" r:id="rId7"/>
    <p:sldId id="263" r:id="rId8"/>
    <p:sldId id="261" r:id="rId9"/>
    <p:sldId id="262"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ru-RU" smtClean="0"/>
              <a:t>Образец заголовка</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E206794-3F14-4E21-B2B7-A25CDF15BC32}" type="datetimeFigureOut">
              <a:rPr lang="ru-RU" smtClean="0"/>
              <a:t>11.10.2024</a:t>
            </a:fld>
            <a:endParaRPr lang="ru-RU"/>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ru-RU"/>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3B65DF72-2B88-4CA7-9932-A677E6728A4A}" type="slidenum">
              <a:rPr lang="ru-RU" smtClean="0"/>
              <a:t>‹#›</a:t>
            </a:fld>
            <a:endParaRPr lang="ru-RU"/>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E206794-3F14-4E21-B2B7-A25CDF15BC32}" type="datetimeFigureOut">
              <a:rPr lang="ru-RU" smtClean="0"/>
              <a:t>11.10.2024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ru-RU" smtClean="0"/>
              <a:t>Образец заголовка</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E206794-3F14-4E21-B2B7-A25CDF15BC32}" type="datetimeFigureOut">
              <a:rPr lang="ru-RU" smtClean="0"/>
              <a:t>11.10.2024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7E206794-3F14-4E21-B2B7-A25CDF15BC32}" type="datetimeFigureOut">
              <a:rPr lang="ru-RU" smtClean="0"/>
              <a:t>11.10.2024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E206794-3F14-4E21-B2B7-A25CDF15BC32}" type="datetimeFigureOut">
              <a:rPr lang="ru-RU" smtClean="0"/>
              <a:t>11.10.2024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E206794-3F14-4E21-B2B7-A25CDF15BC32}" type="datetimeFigureOut">
              <a:rPr lang="ru-RU" smtClean="0"/>
              <a:t>11.10.2024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3B65DF72-2B88-4CA7-9932-A677E6728A4A}" type="slidenum">
              <a:rPr lang="ru-RU" smtClean="0"/>
              <a:t>‹#›</a:t>
            </a:fld>
            <a:endParaRPr lang="ru-RU"/>
          </a:p>
        </p:txBody>
      </p:sp>
      <p:sp>
        <p:nvSpPr>
          <p:cNvPr id="9" name="Content Placeholder 8"/>
          <p:cNvSpPr>
            <a:spLocks noGrp="1"/>
          </p:cNvSpPr>
          <p:nvPr>
            <p:ph sz="quarter" idx="13"/>
          </p:nvPr>
        </p:nvSpPr>
        <p:spPr>
          <a:xfrm>
            <a:off x="1042416" y="2313432"/>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E206794-3F14-4E21-B2B7-A25CDF15BC32}" type="datetimeFigureOut">
              <a:rPr lang="ru-RU" smtClean="0"/>
              <a:t>11.10.2024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E206794-3F14-4E21-B2B7-A25CDF15BC32}" type="datetimeFigureOut">
              <a:rPr lang="ru-RU" smtClean="0"/>
              <a:t>11.10.2024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206794-3F14-4E21-B2B7-A25CDF15BC32}" type="datetimeFigureOut">
              <a:rPr lang="ru-RU" smtClean="0"/>
              <a:t>11.10.2024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E206794-3F14-4E21-B2B7-A25CDF15BC32}" type="datetimeFigureOut">
              <a:rPr lang="ru-RU" smtClean="0"/>
              <a:t>11.10.2024</a:t>
            </a:fld>
            <a:endParaRPr lang="ru-RU"/>
          </a:p>
        </p:txBody>
      </p:sp>
      <p:sp>
        <p:nvSpPr>
          <p:cNvPr id="7" name="Slide Number Placeholder 6"/>
          <p:cNvSpPr>
            <a:spLocks noGrp="1"/>
          </p:cNvSpPr>
          <p:nvPr>
            <p:ph type="sldNum" sz="quarter" idx="12"/>
          </p:nvPr>
        </p:nvSpPr>
        <p:spPr/>
        <p:txBody>
          <a:bodyPr/>
          <a:lstStyle/>
          <a:p>
            <a:fld id="{3B65DF72-2B88-4CA7-9932-A677E6728A4A}" type="slidenum">
              <a:rPr lang="ru-RU" smtClean="0"/>
              <a:t>‹#›</a:t>
            </a:fld>
            <a:endParaRPr lang="ru-RU"/>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ru-RU" smtClean="0"/>
              <a:t>Образец заголовка</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ru-RU" smtClean="0"/>
              <a:t>Образец заголовка</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E206794-3F14-4E21-B2B7-A25CDF15BC32}" type="datetimeFigureOut">
              <a:rPr lang="ru-RU" smtClean="0"/>
              <a:t>11.10.2024</a:t>
            </a:fld>
            <a:endParaRPr lang="ru-RU"/>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ru-RU"/>
          </a:p>
        </p:txBody>
      </p:sp>
      <p:sp>
        <p:nvSpPr>
          <p:cNvPr id="7" name="Slide Number Placeholder 6"/>
          <p:cNvSpPr>
            <a:spLocks noGrp="1"/>
          </p:cNvSpPr>
          <p:nvPr>
            <p:ph type="sldNum" sz="quarter" idx="12"/>
          </p:nvPr>
        </p:nvSpPr>
        <p:spPr/>
        <p:txBody>
          <a:bodyPr/>
          <a:lstStyle/>
          <a:p>
            <a:fld id="{3B65DF72-2B88-4CA7-9932-A677E6728A4A}"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E206794-3F14-4E21-B2B7-A25CDF15BC32}" type="datetimeFigureOut">
              <a:rPr lang="ru-RU" smtClean="0"/>
              <a:t>11.10.2024</a:t>
            </a:fld>
            <a:endParaRPr lang="ru-RU"/>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ru-RU"/>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3B65DF72-2B88-4CA7-9932-A677E6728A4A}"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846640" cy="2090663"/>
          </a:xfrm>
        </p:spPr>
        <p:style>
          <a:lnRef idx="2">
            <a:schemeClr val="accent3">
              <a:shade val="50000"/>
            </a:schemeClr>
          </a:lnRef>
          <a:fillRef idx="1">
            <a:schemeClr val="accent3"/>
          </a:fillRef>
          <a:effectRef idx="0">
            <a:schemeClr val="accent3"/>
          </a:effectRef>
          <a:fontRef idx="minor">
            <a:schemeClr val="lt1"/>
          </a:fontRef>
        </p:style>
        <p:txBody>
          <a:bodyPr>
            <a:normAutofit/>
          </a:bodyPr>
          <a:lstStyle/>
          <a:p>
            <a:r>
              <a:rPr lang="ru-RU" b="1" dirty="0">
                <a:effectLst>
                  <a:outerShdw blurRad="38100" dist="38100" dir="2700000" algn="tl">
                    <a:srgbClr val="000000">
                      <a:alpha val="43137"/>
                    </a:srgbClr>
                  </a:outerShdw>
                </a:effectLst>
              </a:rPr>
              <a:t>«Концепции психологической </a:t>
            </a:r>
            <a:r>
              <a:rPr lang="ru-RU" b="1" dirty="0" smtClean="0">
                <a:effectLst>
                  <a:outerShdw blurRad="38100" dist="38100" dir="2700000" algn="tl">
                    <a:srgbClr val="000000">
                      <a:alpha val="43137"/>
                    </a:srgbClr>
                  </a:outerShdw>
                </a:effectLst>
              </a:rPr>
              <a:t>службы </a:t>
            </a:r>
            <a:r>
              <a:rPr lang="ru-RU" b="1" dirty="0">
                <a:effectLst>
                  <a:outerShdw blurRad="38100" dist="38100" dir="2700000" algn="tl">
                    <a:srgbClr val="000000">
                      <a:alpha val="43137"/>
                    </a:srgbClr>
                  </a:outerShdw>
                </a:effectLst>
              </a:rPr>
              <a:t>И.В</a:t>
            </a:r>
            <a:r>
              <a:rPr lang="ru-RU" b="1" dirty="0" smtClean="0">
                <a:effectLst>
                  <a:outerShdw blurRad="38100" dist="38100" dir="2700000" algn="tl">
                    <a:srgbClr val="000000">
                      <a:alpha val="43137"/>
                    </a:srgbClr>
                  </a:outerShdw>
                </a:effectLst>
              </a:rPr>
              <a:t>. Дубровиной </a:t>
            </a:r>
            <a:r>
              <a:rPr lang="ru-RU" b="1" dirty="0">
                <a:effectLst>
                  <a:outerShdw blurRad="38100" dist="38100" dir="2700000" algn="tl">
                    <a:srgbClr val="000000">
                      <a:alpha val="43137"/>
                    </a:srgbClr>
                  </a:outerShdw>
                </a:effectLst>
              </a:rPr>
              <a:t>и Л.М</a:t>
            </a:r>
            <a:r>
              <a:rPr lang="ru-RU" b="1" dirty="0" smtClean="0">
                <a:effectLst>
                  <a:outerShdw blurRad="38100" dist="38100" dir="2700000" algn="tl">
                    <a:srgbClr val="000000">
                      <a:alpha val="43137"/>
                    </a:srgbClr>
                  </a:outerShdw>
                </a:effectLst>
              </a:rPr>
              <a:t>. Фридмана»</a:t>
            </a:r>
            <a:endParaRPr lang="ru-RU"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972925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style>
          <a:lnRef idx="2">
            <a:schemeClr val="accent3">
              <a:shade val="50000"/>
            </a:schemeClr>
          </a:lnRef>
          <a:fillRef idx="1">
            <a:schemeClr val="accent3"/>
          </a:fillRef>
          <a:effectRef idx="0">
            <a:schemeClr val="accent3"/>
          </a:effectRef>
          <a:fontRef idx="minor">
            <a:schemeClr val="lt1"/>
          </a:fontRef>
        </p:style>
        <p:txBody>
          <a:bodyPr/>
          <a:lstStyle/>
          <a:p>
            <a:r>
              <a:rPr lang="ru-RU" b="1" dirty="0" smtClean="0">
                <a:effectLst>
                  <a:outerShdw blurRad="38100" dist="38100" dir="2700000" algn="tl">
                    <a:srgbClr val="000000">
                      <a:alpha val="43137"/>
                    </a:srgbClr>
                  </a:outerShdw>
                </a:effectLst>
              </a:rPr>
              <a:t>Биография</a:t>
            </a:r>
            <a:endParaRPr lang="ru-RU" b="1" dirty="0">
              <a:effectLst>
                <a:outerShdw blurRad="38100" dist="38100" dir="2700000" algn="tl">
                  <a:srgbClr val="000000">
                    <a:alpha val="43137"/>
                  </a:srgbClr>
                </a:outerShdw>
              </a:effectLst>
            </a:endParaRPr>
          </a:p>
        </p:txBody>
      </p:sp>
      <p:pic>
        <p:nvPicPr>
          <p:cNvPr id="1026" name="Picture 2" descr="C:\Users\fkspo\Desktop\slide-8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7995" y="1268760"/>
            <a:ext cx="7537061" cy="51125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19242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620688"/>
            <a:ext cx="7200800" cy="5505475"/>
          </a:xfrm>
        </p:spPr>
        <p:txBody>
          <a:bodyPr>
            <a:normAutofit fontScale="77500" lnSpcReduction="20000"/>
          </a:bodyPr>
          <a:lstStyle/>
          <a:p>
            <a:r>
              <a:rPr lang="ru-RU" b="1" dirty="0"/>
              <a:t>Биография Лев Моисеевич Фридман (16 августа 1915, с. </a:t>
            </a:r>
            <a:r>
              <a:rPr lang="ru-RU" b="1" dirty="0" err="1"/>
              <a:t>Любич</a:t>
            </a:r>
            <a:r>
              <a:rPr lang="ru-RU" b="1" dirty="0"/>
              <a:t>, Черниговской области — 19 января 2005) — доктор психологических наук, специалист в области педагогической и математической психологии. Л. М. Фридман родился в семье рабочих. Рано оставшись без отца, он сначала поступил в ФЗУ, затем работал слесарем на 1 -й Картонажной фабрике в Ленинграде. В 1937 Л. М. Фридман с отличием окончил Ленинградский государственный педагогический институт, получил диплом учителя математики. С этого года началась его педагогическая деятельность в средних и высших учебных заведениях, прерываемая призывом в Советскую Армию и участием в боях на фронтах Великой Отечественной войны. Включившись в научно-исследовательскую работу в 1946, он успешно занялся проблемами методики преподавания математики, а с 1961 — проблемами психологии. Его кандидатская диссертация, защищенная в 1953, была посвящена структурному моделированию учебных задач в курсе арифметики, а докторская — разработке дидактических основ применения задач в обучении.</a:t>
            </a:r>
          </a:p>
        </p:txBody>
      </p:sp>
      <p:pic>
        <p:nvPicPr>
          <p:cNvPr id="2050" name="Picture 2" descr="C:\Users\fkspo\Desktop\1200x176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5" y="4149080"/>
            <a:ext cx="1809519" cy="26599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6367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340768"/>
            <a:ext cx="7272808" cy="1296144"/>
          </a:xfrm>
        </p:spPr>
        <p:txBody>
          <a:bodyPr>
            <a:normAutofit fontScale="90000"/>
          </a:bodyPr>
          <a:lstStyle/>
          <a:p>
            <a:r>
              <a:rPr lang="ru-RU" b="1" u="sng" dirty="0"/>
              <a:t>Концепция психологической службы И.В. Дубровиной.</a:t>
            </a:r>
            <a:r>
              <a:rPr lang="ru-RU" dirty="0"/>
              <a:t/>
            </a:r>
            <a:br>
              <a:rPr lang="ru-RU" dirty="0"/>
            </a:br>
            <a:endParaRPr lang="ru-RU" dirty="0"/>
          </a:p>
        </p:txBody>
      </p:sp>
      <p:sp>
        <p:nvSpPr>
          <p:cNvPr id="3" name="Объект 2"/>
          <p:cNvSpPr>
            <a:spLocks noGrp="1"/>
          </p:cNvSpPr>
          <p:nvPr>
            <p:ph idx="1"/>
          </p:nvPr>
        </p:nvSpPr>
        <p:spPr>
          <a:xfrm>
            <a:off x="827584" y="2420888"/>
            <a:ext cx="7344816" cy="3528392"/>
          </a:xfrm>
        </p:spPr>
        <p:txBody>
          <a:bodyPr>
            <a:normAutofit fontScale="55000" lnSpcReduction="20000"/>
          </a:bodyPr>
          <a:lstStyle/>
          <a:p>
            <a:r>
              <a:rPr lang="ru-RU" sz="2500" b="1" dirty="0" smtClean="0"/>
              <a:t>Психологическая </a:t>
            </a:r>
            <a:r>
              <a:rPr lang="ru-RU" sz="2500" b="1" dirty="0"/>
              <a:t>служба образования – это один из ведущих компонентов целостной системы образования. Это интегральное явление, представляющее собой единство 4 аспектов:</a:t>
            </a:r>
          </a:p>
          <a:p>
            <a:r>
              <a:rPr lang="ru-RU" sz="2500" b="1" dirty="0"/>
              <a:t>Научный – предполагает проведение и обоснование научных исследований и обоснований в области практической психологии в образовании, в </a:t>
            </a:r>
            <a:r>
              <a:rPr lang="ru-RU" sz="2500" b="1" dirty="0" err="1"/>
              <a:t>т.ч</a:t>
            </a:r>
            <a:r>
              <a:rPr lang="ru-RU" sz="2500" b="1" dirty="0"/>
              <a:t>. разработка психокорр, психопрофилактич и </a:t>
            </a:r>
            <a:r>
              <a:rPr lang="ru-RU" sz="2500" b="1" dirty="0" err="1"/>
              <a:t>разв</a:t>
            </a:r>
            <a:r>
              <a:rPr lang="ru-RU" sz="2500" b="1" dirty="0"/>
              <a:t>-х программ. Умение использовать теор знания в реал практике.</a:t>
            </a:r>
          </a:p>
          <a:p>
            <a:r>
              <a:rPr lang="ru-RU" sz="2500" b="1" dirty="0"/>
              <a:t>Прикладной – предполагает использование психологических знаний работниками образования.</a:t>
            </a:r>
          </a:p>
          <a:p>
            <a:r>
              <a:rPr lang="ru-RU" sz="2500" b="1" dirty="0"/>
              <a:t>Практический – работа психолога с детьми, родителями, педагогами по решению проблем.</a:t>
            </a:r>
          </a:p>
          <a:p>
            <a:r>
              <a:rPr lang="ru-RU" sz="2500" b="1" dirty="0"/>
              <a:t>Организационный – организация психолого-педагогического процесса в рамках системы образования.</a:t>
            </a:r>
          </a:p>
          <a:p>
            <a:r>
              <a:rPr lang="ru-RU" sz="2500" b="1" dirty="0"/>
              <a:t>Цель психологической службы образования: обеспечение психологического и психического здоровья детей дошкольного и школьного возрастов.</a:t>
            </a:r>
          </a:p>
          <a:p>
            <a:endParaRPr lang="ru-RU" dirty="0"/>
          </a:p>
        </p:txBody>
      </p:sp>
    </p:spTree>
    <p:extLst>
      <p:ext uri="{BB962C8B-B14F-4D97-AF65-F5344CB8AC3E}">
        <p14:creationId xmlns:p14="http://schemas.microsoft.com/office/powerpoint/2010/main" val="348170986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1052736"/>
            <a:ext cx="7344816" cy="5509200"/>
          </a:xfrm>
          <a:prstGeom prst="rect">
            <a:avLst/>
          </a:prstGeom>
        </p:spPr>
        <p:txBody>
          <a:bodyPr wrap="square">
            <a:spAutoFit/>
          </a:bodyPr>
          <a:lstStyle/>
          <a:p>
            <a:pPr marL="285750" indent="-285750">
              <a:buFont typeface="Arial" pitchFamily="34" charset="0"/>
              <a:buChar char="•"/>
            </a:pPr>
            <a:r>
              <a:rPr lang="ru-RU" sz="1600" b="1" dirty="0"/>
              <a:t>Основные задачи психологической службы образования:</a:t>
            </a:r>
          </a:p>
          <a:p>
            <a:pPr marL="285750" indent="-285750">
              <a:buFont typeface="Arial" pitchFamily="34" charset="0"/>
              <a:buChar char="•"/>
            </a:pPr>
            <a:r>
              <a:rPr lang="ru-RU" sz="1600" b="1" dirty="0"/>
              <a:t>Реализация в работе с детьми возможностей и резервов развития каждого возраста.</a:t>
            </a:r>
          </a:p>
          <a:p>
            <a:pPr marL="285750" indent="-285750">
              <a:buFont typeface="Arial" pitchFamily="34" charset="0"/>
              <a:buChar char="•"/>
            </a:pPr>
            <a:r>
              <a:rPr lang="ru-RU" sz="1600" b="1" dirty="0"/>
              <a:t>Развитие индивидуальных возможностей детей, их интересов, способностей.</a:t>
            </a:r>
          </a:p>
          <a:p>
            <a:pPr marL="285750" indent="-285750">
              <a:buFont typeface="Arial" pitchFamily="34" charset="0"/>
              <a:buChar char="•"/>
            </a:pPr>
            <a:r>
              <a:rPr lang="ru-RU" sz="1600" b="1" dirty="0"/>
              <a:t>Создание благоприятного психологического климата для развития </a:t>
            </a:r>
            <a:r>
              <a:rPr lang="ru-RU" sz="1600" b="1" dirty="0" err="1"/>
              <a:t>ребенка</a:t>
            </a:r>
            <a:r>
              <a:rPr lang="ru-RU" sz="1600" b="1" dirty="0"/>
              <a:t>.</a:t>
            </a:r>
          </a:p>
          <a:p>
            <a:pPr marL="285750" indent="-285750">
              <a:buFont typeface="Arial" pitchFamily="34" charset="0"/>
              <a:buChar char="•"/>
            </a:pPr>
            <a:r>
              <a:rPr lang="ru-RU" sz="1600" b="1" dirty="0"/>
              <a:t>Основу полноценного психического здоровья составляет полноценное психическое здоровье </a:t>
            </a:r>
            <a:r>
              <a:rPr lang="ru-RU" sz="1600" b="1" dirty="0" err="1"/>
              <a:t>ребенка</a:t>
            </a:r>
            <a:r>
              <a:rPr lang="ru-RU" sz="1600" b="1" dirty="0"/>
              <a:t> на всех этапах онтогенеза. Реализация потенциальных возможностей </a:t>
            </a:r>
            <a:r>
              <a:rPr lang="ru-RU" sz="1600" b="1" dirty="0" err="1"/>
              <a:t>ребенка</a:t>
            </a:r>
            <a:r>
              <a:rPr lang="ru-RU" sz="1600" b="1" dirty="0"/>
              <a:t> на каждом возрастном этапе зависит от создания условий, соответствующих </a:t>
            </a:r>
            <a:r>
              <a:rPr lang="ru-RU" sz="1600" b="1" dirty="0" err="1"/>
              <a:t>сензитивности</a:t>
            </a:r>
            <a:r>
              <a:rPr lang="ru-RU" sz="1600" b="1" dirty="0"/>
              <a:t> возрастного периода. Поэтому деятельность психологической службы д. включать в себя создание психолого-педагогических условий, обеспечивающих духовное развитие каждого </a:t>
            </a:r>
            <a:r>
              <a:rPr lang="ru-RU" sz="1600" b="1" dirty="0" err="1"/>
              <a:t>ребенка</a:t>
            </a:r>
            <a:r>
              <a:rPr lang="ru-RU" sz="1600" b="1" dirty="0"/>
              <a:t>, его душевный комфорт, что лежит в основе его психологического здоровья. Забота о психологическом здоровье </a:t>
            </a:r>
            <a:r>
              <a:rPr lang="ru-RU" sz="1600" b="1" dirty="0" err="1"/>
              <a:t>ребенка</a:t>
            </a:r>
            <a:r>
              <a:rPr lang="ru-RU" sz="1600" b="1" dirty="0"/>
              <a:t> предполагает внимание к его внутреннему миру и его переживанию. Психологическое здоровье невозможно без полноценного психического здоровья. Именно психологическое здоровье позволяет личности стать постепенно самодостаточной.</a:t>
            </a:r>
          </a:p>
        </p:txBody>
      </p:sp>
    </p:spTree>
    <p:extLst>
      <p:ext uri="{BB962C8B-B14F-4D97-AF65-F5344CB8AC3E}">
        <p14:creationId xmlns:p14="http://schemas.microsoft.com/office/powerpoint/2010/main" val="22237550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836712"/>
            <a:ext cx="7096752" cy="516792"/>
          </a:xfrm>
        </p:spPr>
        <p:txBody>
          <a:bodyPr>
            <a:normAutofit fontScale="90000"/>
          </a:bodyPr>
          <a:lstStyle/>
          <a:p>
            <a:r>
              <a:rPr lang="ru-RU" b="1" dirty="0">
                <a:effectLst>
                  <a:outerShdw blurRad="38100" dist="38100" dir="2700000" algn="tl">
                    <a:srgbClr val="000000">
                      <a:alpha val="43137"/>
                    </a:srgbClr>
                  </a:outerShdw>
                </a:effectLst>
              </a:rPr>
              <a:t>Концепция </a:t>
            </a:r>
            <a:r>
              <a:rPr lang="ru-RU" b="1" dirty="0" smtClean="0">
                <a:effectLst>
                  <a:outerShdw blurRad="38100" dist="38100" dir="2700000" algn="tl">
                    <a:srgbClr val="000000">
                      <a:alpha val="43137"/>
                    </a:srgbClr>
                  </a:outerShdw>
                </a:effectLst>
              </a:rPr>
              <a:t>Фридмана Л.М. </a:t>
            </a:r>
            <a:endParaRPr lang="ru-RU" b="1" dirty="0">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971600" y="1484784"/>
            <a:ext cx="7344816" cy="5256584"/>
          </a:xfrm>
        </p:spPr>
        <p:txBody>
          <a:bodyPr>
            <a:normAutofit fontScale="32500" lnSpcReduction="20000"/>
          </a:bodyPr>
          <a:lstStyle/>
          <a:p>
            <a:r>
              <a:rPr lang="ru-RU" sz="4600" b="1" dirty="0"/>
              <a:t>Сущность концепции развивающего обучения</a:t>
            </a:r>
          </a:p>
          <a:p>
            <a:r>
              <a:rPr lang="ru-RU" sz="4600" b="1" dirty="0"/>
              <a:t>Развивающее обучение направлено на интеллектуальное, физическое, эстетическое и нравственное развитие детей. Основоположником этого подхода считают Л.М. Фридмана. Он полагал, что развитие личности обусловлено особенностями деятельности на уроке. При этом исследователь делал акцент на том, что цель деятельности должна быть принята учениками, иначе достичь ее будет невозможно.</a:t>
            </a:r>
          </a:p>
          <a:p>
            <a:r>
              <a:rPr lang="ru-RU" sz="4600" b="1" dirty="0"/>
              <a:t>В соответствии с развивающим подходом, главная задача педагога – воспитание социально зрелой и гармонично развитой личности. Для решения этой задачи учитель при организации образовательного процесса обязан соблюдать следующие принципы:</a:t>
            </a:r>
          </a:p>
          <a:p>
            <a:r>
              <a:rPr lang="ru-RU" sz="4600" b="1" dirty="0"/>
              <a:t>Принцип развития. При организации обучения преподаватель должен учитывать индивидуальные и возрастные особенности детей, ориентироваться на их зону ближайшего развития. Изложение материала должно быть доступным для детей. Уровень сложности учебного материала должен постепенно нарастать.</a:t>
            </a:r>
          </a:p>
          <a:p>
            <a:r>
              <a:rPr lang="ru-RU" sz="4600" b="1" dirty="0"/>
              <a:t>Принцип ответственности. Не только учитель несет ответственность за качество образовательной деятельности, но и ученики. Достичь этого можно только в том случае, если обучающийся получает эмоциональное удовлетворение от учебной деятельности.</a:t>
            </a:r>
          </a:p>
          <a:p>
            <a:pPr marL="68580" indent="0">
              <a:buNone/>
            </a:pPr>
            <a:endParaRPr lang="ru-RU" dirty="0"/>
          </a:p>
        </p:txBody>
      </p:sp>
    </p:spTree>
    <p:extLst>
      <p:ext uri="{BB962C8B-B14F-4D97-AF65-F5344CB8AC3E}">
        <p14:creationId xmlns:p14="http://schemas.microsoft.com/office/powerpoint/2010/main" val="124964488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971600" y="1124744"/>
            <a:ext cx="7272808" cy="4320480"/>
          </a:xfrm>
        </p:spPr>
        <p:txBody>
          <a:bodyPr>
            <a:normAutofit fontScale="62500" lnSpcReduction="20000"/>
          </a:bodyPr>
          <a:lstStyle/>
          <a:p>
            <a:r>
              <a:rPr lang="ru-RU" b="1" dirty="0"/>
              <a:t>Принцип самостоятельности и активности. Ученик является субъектом в образовательном процессе, поэтому учитель должен создать условия для самостоятельного формулирования детьми личных целей урока.</a:t>
            </a:r>
          </a:p>
          <a:p>
            <a:r>
              <a:rPr lang="ru-RU" b="1" dirty="0"/>
              <a:t>Принцип самоорганизации. Взрослый должен направлять познавательную активность </a:t>
            </a:r>
            <a:r>
              <a:rPr lang="ru-RU" b="1" dirty="0" err="1"/>
              <a:t>ребенка</a:t>
            </a:r>
            <a:r>
              <a:rPr lang="ru-RU" b="1" dirty="0"/>
              <a:t>, а не учить его. Организация образовательно-воспитательного процесса должна побуждать подростка к самостоятельному творческому поиску ответа на вопрос и решения задачи.</a:t>
            </a:r>
          </a:p>
          <a:p>
            <a:r>
              <a:rPr lang="ru-RU" b="1" dirty="0"/>
              <a:t>Принцип коллективизма. Групповая форма работы считается оптимальной для качественного усвоения знаний. Она </a:t>
            </a:r>
            <a:r>
              <a:rPr lang="ru-RU" b="1" dirty="0" err="1"/>
              <a:t>создает</a:t>
            </a:r>
            <a:r>
              <a:rPr lang="ru-RU" b="1" dirty="0"/>
              <a:t> условия для распределения ролей в классе, учит групповому взаимодействию: в ходе решения учебной задачи у одноклассников есть возможность проявить лидерские способности и исполнительские навыки.</a:t>
            </a:r>
          </a:p>
          <a:p>
            <a:r>
              <a:rPr lang="ru-RU" b="1" dirty="0"/>
              <a:t>Л.М. Фридман уделял большое внимание контролю знаний и оцениванию не только умений и навыков учеников, но и мастерства учителя. По его мнению, особенность развивающей педагогики состоит в том, что постепенно локус контроля из внешнего превращается во внутренний. Собственная оценка результата труда для школьника становится более значимой, чем оценка его деятельности взрослым наставником.</a:t>
            </a:r>
          </a:p>
          <a:p>
            <a:endParaRPr lang="ru-RU" dirty="0"/>
          </a:p>
        </p:txBody>
      </p:sp>
    </p:spTree>
    <p:extLst>
      <p:ext uri="{BB962C8B-B14F-4D97-AF65-F5344CB8AC3E}">
        <p14:creationId xmlns:p14="http://schemas.microsoft.com/office/powerpoint/2010/main" val="874854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259632" y="980728"/>
            <a:ext cx="6912768" cy="4968552"/>
          </a:xfrm>
        </p:spPr>
        <p:txBody>
          <a:bodyPr>
            <a:normAutofit fontScale="92500" lnSpcReduction="10000"/>
          </a:bodyPr>
          <a:lstStyle/>
          <a:p>
            <a:r>
              <a:rPr lang="ru-RU" b="1" dirty="0">
                <a:effectLst>
                  <a:outerShdw blurRad="38100" dist="38100" dir="2700000" algn="tl">
                    <a:srgbClr val="000000">
                      <a:alpha val="43137"/>
                    </a:srgbClr>
                  </a:outerShdw>
                </a:effectLst>
              </a:rPr>
              <a:t>Итак, единая концепция деятельности школьной психологической службы пока не сложилась. Но сформировалась новая профессиональная генерация - практические психологи образования, которые должны быть вооружены знанием «что делать?» (специфика профессиональных задач), «каким образом?» (масштаб методологической рефлексии и уровень технологической оснащенности специалиста, формы организации работы), «на каких основаниях?» (система базовых представлений) и «ради чего?» (система исходных профессиональных ценностей и целей).</a:t>
            </a:r>
          </a:p>
        </p:txBody>
      </p:sp>
    </p:spTree>
    <p:extLst>
      <p:ext uri="{BB962C8B-B14F-4D97-AF65-F5344CB8AC3E}">
        <p14:creationId xmlns:p14="http://schemas.microsoft.com/office/powerpoint/2010/main" val="342641165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115616" y="1700808"/>
            <a:ext cx="6705193" cy="2475637"/>
          </a:xfrm>
          <a:ln/>
        </p:spPr>
        <p:style>
          <a:lnRef idx="1">
            <a:schemeClr val="accent3"/>
          </a:lnRef>
          <a:fillRef idx="2">
            <a:schemeClr val="accent3"/>
          </a:fillRef>
          <a:effectRef idx="1">
            <a:schemeClr val="accent3"/>
          </a:effectRef>
          <a:fontRef idx="minor">
            <a:schemeClr val="dk1"/>
          </a:fontRef>
        </p:style>
        <p:txBody>
          <a:bodyPr>
            <a:normAutofit/>
          </a:bodyPr>
          <a:lstStyle/>
          <a:p>
            <a:pPr marL="68580" indent="0" algn="ctr">
              <a:buNone/>
            </a:pPr>
            <a:endParaRPr lang="ru-RU" b="1" dirty="0">
              <a:effectLst>
                <a:outerShdw blurRad="38100" dist="38100" dir="2700000" algn="tl">
                  <a:srgbClr val="000000">
                    <a:alpha val="43137"/>
                  </a:srgbClr>
                </a:outerShdw>
              </a:effectLst>
            </a:endParaRPr>
          </a:p>
          <a:p>
            <a:pPr marL="68580" indent="0" algn="ctr">
              <a:buNone/>
            </a:pPr>
            <a:endParaRPr lang="ru-RU" b="1" dirty="0">
              <a:effectLst>
                <a:outerShdw blurRad="38100" dist="38100" dir="2700000" algn="tl">
                  <a:srgbClr val="000000">
                    <a:alpha val="43137"/>
                  </a:srgbClr>
                </a:outerShdw>
              </a:effectLst>
            </a:endParaRPr>
          </a:p>
          <a:p>
            <a:pPr marL="68580" indent="0" algn="ctr">
              <a:buNone/>
            </a:pPr>
            <a:r>
              <a:rPr lang="ru-RU" sz="4000" b="1" dirty="0" smtClean="0">
                <a:solidFill>
                  <a:schemeClr val="bg1"/>
                </a:solidFill>
                <a:effectLst>
                  <a:outerShdw blurRad="38100" dist="38100" dir="2700000" algn="tl">
                    <a:srgbClr val="000000">
                      <a:alpha val="43137"/>
                    </a:srgbClr>
                  </a:outerShdw>
                </a:effectLst>
              </a:rPr>
              <a:t>СПАСИБО ЗА ВНИМАНИЕ</a:t>
            </a:r>
            <a:endParaRPr lang="ru-RU" sz="4000" b="1" dirty="0">
              <a:solidFill>
                <a:schemeClr val="bg1"/>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75424759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стин">
  <a:themeElements>
    <a:clrScheme name="Остин">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Остин">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Остин">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68</TotalTime>
  <Words>667</Words>
  <Application>Microsoft Office PowerPoint</Application>
  <PresentationFormat>Экран (4:3)</PresentationFormat>
  <Paragraphs>29</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Остин</vt:lpstr>
      <vt:lpstr>«Концепции психологической службы И.В. Дубровиной и Л.М. Фридмана»</vt:lpstr>
      <vt:lpstr>Биография</vt:lpstr>
      <vt:lpstr>Презентация PowerPoint</vt:lpstr>
      <vt:lpstr>Концепция психологической службы И.В. Дубровиной. </vt:lpstr>
      <vt:lpstr>Презентация PowerPoint</vt:lpstr>
      <vt:lpstr>Концепция Фридмана Л.М. </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«Концепции психологической службы»</dc:title>
  <dc:creator>fkspo</dc:creator>
  <cp:lastModifiedBy>Lenovo</cp:lastModifiedBy>
  <cp:revision>7</cp:revision>
  <dcterms:created xsi:type="dcterms:W3CDTF">2022-09-14T09:51:33Z</dcterms:created>
  <dcterms:modified xsi:type="dcterms:W3CDTF">2024-10-11T09:39:52Z</dcterms:modified>
</cp:coreProperties>
</file>