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8" r:id="rId26"/>
    <p:sldId id="289" r:id="rId27"/>
    <p:sldId id="290" r:id="rId28"/>
    <p:sldId id="291" r:id="rId29"/>
    <p:sldId id="292" r:id="rId30"/>
    <p:sldId id="287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7DEE"/>
    <a:srgbClr val="FDE3FB"/>
    <a:srgbClr val="FBBDF7"/>
    <a:srgbClr val="52F876"/>
    <a:srgbClr val="EFFB79"/>
    <a:srgbClr val="88D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8F392C-67EA-4AD7-AA59-549AC70C1D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68E8E55-3781-4879-84DA-F545B87ECA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1A1849-AB45-4D5C-ACDE-B61B5E6C7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886089-6638-4FA3-B40C-CDA741994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49EBE0-4986-4FF4-8519-59E304981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523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0F3A36-41DF-4D2A-B377-35C70DDF2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333EB58-9149-4AC4-B3ED-0EB76557D9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E15E00-B496-4304-B151-DD3755586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7C8E26-8B61-4D3B-8035-99220E3E9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E0615E-B201-448B-A0B4-7ED1A53D4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82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7776B2-A3FD-4F70-94B5-4D5F7EA8B6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90236AC-D342-487D-82F4-F2E54911A4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68590C-CBBF-40DB-9BFF-B9F949A0F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48DD32-D50C-44AB-9FB2-A1A106023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7276C7-4DF1-4D90-BF91-AE470F13A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891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2A3CE1-F6BE-4739-A449-1F250E9C3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274188-37DF-4B66-87A7-C9001B9249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8444EB-D644-44D4-848B-725ACAEE1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1210AC-CB94-494D-8BC7-3598C9D56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6CE162-BCBA-4B24-B60E-D6DC107E4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82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94D0B3-C192-4A20-B291-ADACC9BF7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B333B5D-51F9-4757-8DE3-CF921BA34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CCC08E-F4EB-4711-89D6-81091489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F02E2F-0891-475B-BFDD-04CE71B3C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927C6A-40B5-4B55-95C3-2899F91B5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446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8AB26-DECE-41C8-8A03-48C133773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F3E4B0-EEB8-43AE-9A0F-AF4A1CFF19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DBD80FF-59E8-4663-98FE-EA92ACE42F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4938D-6E4D-469C-B9AF-C60498259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C0E79A-D3A6-43D6-9971-09ED915E1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1A17BEF-7F06-49A9-9A47-2BA1618C6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506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B775E7-1B4B-4039-8C08-3832B84D1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60CB78-21C5-4FE4-8B86-0D6C5A6FD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14B82A-41F4-46BD-82EC-A9CA60764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432D385-4A16-4740-923E-D25EF49352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0D1C417-EEB4-4028-9749-32C5C158CC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E6A251A-3D2E-4EF1-B37F-F8D5AA56C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04E234A-1BFE-4984-8454-C0BE7C978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07E91DC-2974-4A6B-8344-103473C93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39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C4DA7E-28D9-4EFF-AA9D-DB0AA257F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460C942-E2CA-4113-BA9D-02638A089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A0BF396-9659-40AF-98FB-EB25F42EB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1E6F934-21E3-4EC0-8395-C4E2E853B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271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2ECCF3C-7A7A-4EC9-8B19-AF113CD77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A37AC31-0B7D-4EA9-AC94-AECC99816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A2DFA2B-C5FC-4D1A-BE8D-394412C83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81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A1896F-577C-4CCB-B38E-9783E654E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8AA992-AA38-4CC8-A969-A1EFCFC6FA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1B75726-43ED-4B98-BDBC-9FDE41A447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F9195B-71F8-4441-8B61-5A05DC360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81A218E-D417-44E5-840F-AC7C83DCF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1BACCB-6130-4BA9-9261-25162D301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39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475B6-E259-4432-83B0-B4C4DED66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B02F28D-2694-4544-BB0A-BE11439AD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1A7388-97AE-4674-B657-0D2C0402C8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AD01F63-CB85-49E2-A872-D9EA97C65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375556-2154-495A-891B-42B66AAE5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6B512A2-ECC6-4C83-8EF6-D748A6142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288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8E885B-8EFB-497F-885E-079AE5E1A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A267B8-3341-44DD-AAD5-1AEB69651C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431235-D843-42BD-BF9C-D263F4DA47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C3CC2-7953-40DC-BB5B-C604C6900026}" type="datetimeFigureOut">
              <a:rPr lang="ru-RU" smtClean="0"/>
              <a:t>11.10.2024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A55868-4C9B-475A-A848-DE7E5841BD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E11CA2-C994-4370-A443-85A62F3636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CBF91-5049-4490-A269-7973D58A5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429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5.jfif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7.png"/><Relationship Id="rId4" Type="http://schemas.microsoft.com/office/2007/relationships/hdphoto" Target="../media/hdphoto8.wdp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fif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f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2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3.wdp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6.wdp"/><Relationship Id="rId5" Type="http://schemas.openxmlformats.org/officeDocument/2006/relationships/image" Target="../media/image37.png"/><Relationship Id="rId4" Type="http://schemas.microsoft.com/office/2007/relationships/hdphoto" Target="../media/hdphoto15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7.wdp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7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7" Type="http://schemas.openxmlformats.org/officeDocument/2006/relationships/image" Target="../media/image4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g"/><Relationship Id="rId5" Type="http://schemas.openxmlformats.org/officeDocument/2006/relationships/image" Target="../media/image46.png"/><Relationship Id="rId4" Type="http://schemas.openxmlformats.org/officeDocument/2006/relationships/image" Target="../media/image45.jfif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f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fif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ердце 5">
            <a:extLst>
              <a:ext uri="{FF2B5EF4-FFF2-40B4-BE49-F238E27FC236}">
                <a16:creationId xmlns:a16="http://schemas.microsoft.com/office/drawing/2014/main" id="{3B1D1593-11B4-4D21-890C-FF081960380E}"/>
              </a:ext>
            </a:extLst>
          </p:cNvPr>
          <p:cNvSpPr/>
          <p:nvPr/>
        </p:nvSpPr>
        <p:spPr>
          <a:xfrm>
            <a:off x="4504623" y="-67377"/>
            <a:ext cx="9317254" cy="7765180"/>
          </a:xfrm>
          <a:prstGeom prst="heart">
            <a:avLst/>
          </a:prstGeom>
          <a:solidFill>
            <a:srgbClr val="FBBDF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01DE25-A145-4CD0-B135-3F2E3214E9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80" b="98565" l="10000" r="98250">
                        <a14:foregroundMark x1="53875" y1="6539" x2="53875" y2="6539"/>
                        <a14:foregroundMark x1="66750" y1="80223" x2="66750" y2="80223"/>
                        <a14:foregroundMark x1="34875" y1="68421" x2="22250" y2="88038"/>
                        <a14:foregroundMark x1="22250" y1="88038" x2="19000" y2="90271"/>
                        <a14:foregroundMark x1="70500" y1="73206" x2="76375" y2="87879"/>
                        <a14:foregroundMark x1="76375" y1="87879" x2="96750" y2="96491"/>
                        <a14:foregroundMark x1="96750" y1="96491" x2="98250" y2="985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994" y="1268129"/>
            <a:ext cx="7132211" cy="5589871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CE259DB-322F-440F-A358-0C8111EF039E}"/>
              </a:ext>
            </a:extLst>
          </p:cNvPr>
          <p:cNvSpPr/>
          <p:nvPr/>
        </p:nvSpPr>
        <p:spPr>
          <a:xfrm>
            <a:off x="4504623" y="0"/>
            <a:ext cx="4572000" cy="4860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>
                <a:solidFill>
                  <a:schemeClr val="bg1"/>
                </a:solidFill>
                <a:highlight>
                  <a:srgbClr val="F77DEE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</a:p>
          <a:p>
            <a:pPr algn="ctr"/>
            <a:r>
              <a:rPr lang="ru-RU" sz="7200" dirty="0">
                <a:solidFill>
                  <a:schemeClr val="bg1"/>
                </a:solidFill>
                <a:highlight>
                  <a:srgbClr val="F77DEE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Сергеевич</a:t>
            </a:r>
          </a:p>
          <a:p>
            <a:pPr algn="ctr"/>
            <a:r>
              <a:rPr lang="ru-RU" sz="7200" dirty="0">
                <a:solidFill>
                  <a:schemeClr val="bg1"/>
                </a:solidFill>
                <a:highlight>
                  <a:srgbClr val="F77DEE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Пушкин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56A24A-765A-43D3-9905-AFCDED70F30A}"/>
              </a:ext>
            </a:extLst>
          </p:cNvPr>
          <p:cNvSpPr txBox="1"/>
          <p:nvPr/>
        </p:nvSpPr>
        <p:spPr>
          <a:xfrm>
            <a:off x="3760269" y="3883130"/>
            <a:ext cx="69494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F77DEE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1799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F77DEE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– 1837 </a:t>
            </a:r>
          </a:p>
        </p:txBody>
      </p:sp>
    </p:spTree>
    <p:extLst>
      <p:ext uri="{BB962C8B-B14F-4D97-AF65-F5344CB8AC3E}">
        <p14:creationId xmlns:p14="http://schemas.microsoft.com/office/powerpoint/2010/main" val="3726777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8C4A30-3E91-48F8-B300-C45EAC2F6875}"/>
              </a:ext>
            </a:extLst>
          </p:cNvPr>
          <p:cNvSpPr txBox="1"/>
          <p:nvPr/>
        </p:nvSpPr>
        <p:spPr>
          <a:xfrm>
            <a:off x="5963224" y="994678"/>
            <a:ext cx="609760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Пушкин сохранил лицейскую дружбу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и культ лицея на всю жизнь.</a:t>
            </a:r>
            <a:endParaRPr lang="ru-RU" altLang="ru-RU" sz="4000" i="1" dirty="0">
              <a:highlight>
                <a:srgbClr val="F77DEE"/>
              </a:highlight>
              <a:latin typeface="Bookman Old Style" panose="02050604050505020204" pitchFamily="18" charset="0"/>
            </a:endParaRPr>
          </a:p>
        </p:txBody>
      </p:sp>
      <p:pic>
        <p:nvPicPr>
          <p:cNvPr id="6" name="Picture 1" descr="C:\Documents and Settings\Admin\Рабочий стол\Пушкин\delvig_a_p_h170.jpg">
            <a:extLst>
              <a:ext uri="{FF2B5EF4-FFF2-40B4-BE49-F238E27FC236}">
                <a16:creationId xmlns:a16="http://schemas.microsoft.com/office/drawing/2014/main" id="{4AFCEBA7-9CE9-4223-BCF5-E66C7A8AE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059" b="98824" l="0" r="94667">
                        <a14:foregroundMark x1="40667" y1="14118" x2="40667" y2="14118"/>
                        <a14:foregroundMark x1="41333" y1="9412" x2="41333" y2="9412"/>
                        <a14:foregroundMark x1="37333" y1="10588" x2="26000" y2="53529"/>
                        <a14:foregroundMark x1="26000" y1="53529" x2="25823" y2="53659"/>
                        <a14:foregroundMark x1="61333" y1="52353" x2="86000" y2="66471"/>
                        <a14:foregroundMark x1="86000" y1="66471" x2="94000" y2="77059"/>
                        <a14:foregroundMark x1="49333" y1="7647" x2="28667" y2="13529"/>
                        <a14:foregroundMark x1="28667" y1="13529" x2="28000" y2="13529"/>
                        <a14:foregroundMark x1="40667" y1="65294" x2="29333" y2="93529"/>
                        <a14:foregroundMark x1="29333" y1="93529" x2="29333" y2="95294"/>
                        <a14:foregroundMark x1="33333" y1="60588" x2="9333" y2="92941"/>
                        <a14:foregroundMark x1="9333" y1="92941" x2="9333" y2="95294"/>
                        <a14:foregroundMark x1="56667" y1="70588" x2="65333" y2="95882"/>
                        <a14:foregroundMark x1="69333" y1="77059" x2="94667" y2="87647"/>
                        <a14:foregroundMark x1="94667" y1="87647" x2="95333" y2="93529"/>
                        <a14:foregroundMark x1="54000" y1="75294" x2="40667" y2="98824"/>
                        <a14:foregroundMark x1="40667" y1="98824" x2="40667" y2="98824"/>
                        <a14:foregroundMark x1="5832" y1="75294" x2="0" y2="78235"/>
                        <a14:foregroundMark x1="12297" y1="72034" x2="5832" y2="75294"/>
                        <a14:foregroundMark x1="40000" y1="7059" x2="40000" y2="7059"/>
                        <a14:foregroundMark x1="36667" y1="8235" x2="52000" y2="15882"/>
                        <a14:backgroundMark x1="16667" y1="34706" x2="6000" y2="62353"/>
                        <a14:backgroundMark x1="6000" y1="62353" x2="1333" y2="63529"/>
                        <a14:backgroundMark x1="23333" y1="51765" x2="14000" y2="58824"/>
                        <a14:backgroundMark x1="11333" y1="63529" x2="6000" y2="65882"/>
                        <a14:backgroundMark x1="667" y1="75294" x2="667" y2="752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736" y="4000500"/>
            <a:ext cx="25209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3D641F73-69F8-4622-9EBA-CE002D6BC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911" b="93211" l="9797" r="89865">
                        <a14:foregroundMark x1="23010" y1="84583" x2="51182" y2="93211"/>
                        <a14:foregroundMark x1="51182" y1="93211" x2="70777" y2="88402"/>
                        <a14:foregroundMark x1="68416" y1="34755" x2="68243" y2="30835"/>
                        <a14:foregroundMark x1="70777" y1="88402" x2="68686" y2="40892"/>
                        <a14:foregroundMark x1="68243" y1="30835" x2="61318" y2="11598"/>
                        <a14:foregroundMark x1="61318" y1="11598" x2="42568" y2="22348"/>
                        <a14:foregroundMark x1="42568" y1="22348" x2="38079" y2="22682"/>
                        <a14:foregroundMark x1="54561" y1="8911" x2="48986" y2="49788"/>
                        <a14:foregroundMark x1="49493" y1="30552" x2="57939" y2="55870"/>
                        <a14:foregroundMark x1="57939" y1="55870" x2="45026" y2="49852"/>
                        <a14:foregroundMark x1="40063" y1="45748" x2="40372" y2="26874"/>
                        <a14:foregroundMark x1="40372" y1="26874" x2="40372" y2="26874"/>
                        <a14:foregroundMark x1="52196" y1="25318" x2="67230" y2="45827"/>
                        <a14:foregroundMark x1="67230" y1="45827" x2="53547" y2="59972"/>
                        <a14:foregroundMark x1="53547" y1="59972" x2="48311" y2="61952"/>
                        <a14:foregroundMark x1="46622" y1="57001" x2="36993" y2="62942"/>
                        <a14:foregroundMark x1="34628" y1="34088" x2="34628" y2="34088"/>
                        <a14:foregroundMark x1="46622" y1="25318" x2="40372" y2="21924"/>
                        <a14:backgroundMark x1="33902" y1="34088" x2="33615" y2="46818"/>
                        <a14:backgroundMark x1="34122" y1="24328" x2="33902" y2="34088"/>
                        <a14:backgroundMark x1="33615" y1="46818" x2="27196" y2="63649"/>
                        <a14:backgroundMark x1="26014" y1="62235" x2="21622" y2="74116"/>
                        <a14:backgroundMark x1="28716" y1="36351" x2="26689" y2="51768"/>
                        <a14:backgroundMark x1="28378" y1="63932" x2="21622" y2="83876"/>
                        <a14:backgroundMark x1="21622" y1="83876" x2="21622" y2="84583"/>
                        <a14:backgroundMark x1="27534" y1="50778" x2="26689" y2="56011"/>
                        <a14:backgroundMark x1="67736" y1="38048" x2="67736" y2="38048"/>
                        <a14:backgroundMark x1="67736" y1="38048" x2="67061" y2="40594"/>
                        <a14:backgroundMark x1="69764" y1="36351" x2="66554" y2="36775"/>
                        <a14:backgroundMark x1="38514" y1="47525" x2="45946" y2="48798"/>
                        <a14:backgroundMark x1="35304" y1="21641" x2="34966" y2="24894"/>
                        <a14:backgroundMark x1="45101" y1="52758" x2="45101" y2="497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577" y="3987552"/>
            <a:ext cx="2520950" cy="300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Documents and Settings\Admin\Рабочий стол\Пушкин\puschin_i_i_h170.jpg">
            <a:extLst>
              <a:ext uri="{FF2B5EF4-FFF2-40B4-BE49-F238E27FC236}">
                <a16:creationId xmlns:a16="http://schemas.microsoft.com/office/drawing/2014/main" id="{B8871C29-4CF2-4B6C-B394-A54130B3C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8889" l="6000" r="90000">
                        <a14:foregroundMark x1="37333" y1="44444" x2="25333" y2="67778"/>
                        <a14:foregroundMark x1="25333" y1="67778" x2="6000" y2="81667"/>
                        <a14:foregroundMark x1="66000" y1="58333" x2="80000" y2="83333"/>
                        <a14:foregroundMark x1="80000" y1="83333" x2="80667" y2="9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1528" y="3898013"/>
            <a:ext cx="2466656" cy="295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8FBDC5-163B-4DA7-BA9B-0B746A6E9B7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72" y="0"/>
            <a:ext cx="5384478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F385363-F288-4043-911C-E8CD5BBC3993}"/>
              </a:ext>
            </a:extLst>
          </p:cNvPr>
          <p:cNvSpPr txBox="1"/>
          <p:nvPr/>
        </p:nvSpPr>
        <p:spPr>
          <a:xfrm>
            <a:off x="3359188" y="6095672"/>
            <a:ext cx="6266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Антон Антонович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Дельвиг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083725-4DFA-495E-A925-FAD70CE149EC}"/>
              </a:ext>
            </a:extLst>
          </p:cNvPr>
          <p:cNvSpPr txBox="1"/>
          <p:nvPr/>
        </p:nvSpPr>
        <p:spPr>
          <a:xfrm>
            <a:off x="7355033" y="6095671"/>
            <a:ext cx="31041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Вильгельм Карлович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Кюхельбекер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1519F2-A8DF-4501-9BDA-9373B46B92F8}"/>
              </a:ext>
            </a:extLst>
          </p:cNvPr>
          <p:cNvSpPr txBox="1"/>
          <p:nvPr/>
        </p:nvSpPr>
        <p:spPr>
          <a:xfrm>
            <a:off x="10061527" y="6095670"/>
            <a:ext cx="2044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Иван Иванович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i="1" dirty="0" err="1">
                <a:highlight>
                  <a:srgbClr val="FBBDF7"/>
                </a:highlight>
                <a:latin typeface="Bookman Old Style" panose="02050604050505020204" pitchFamily="18" charset="0"/>
              </a:rPr>
              <a:t>Пущин</a:t>
            </a:r>
            <a:endParaRPr lang="ru-RU" altLang="ru-RU" sz="1800" i="1" dirty="0">
              <a:highlight>
                <a:srgbClr val="FBBDF7"/>
              </a:highlight>
              <a:latin typeface="Bookman Old Style" panose="020506040505050202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AEC7F2-C753-4CDA-9996-CD3E00154BE9}"/>
              </a:ext>
            </a:extLst>
          </p:cNvPr>
          <p:cNvSpPr txBox="1"/>
          <p:nvPr/>
        </p:nvSpPr>
        <p:spPr>
          <a:xfrm>
            <a:off x="-309612" y="4616990"/>
            <a:ext cx="626604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0" i="0" dirty="0">
                <a:effectLst/>
                <a:highlight>
                  <a:srgbClr val="FBBDF7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За ужином объелся я,</a:t>
            </a:r>
            <a:br>
              <a:rPr lang="ru-RU" sz="2000" dirty="0">
                <a:highlight>
                  <a:srgbClr val="FBBDF7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effectLst/>
                <a:highlight>
                  <a:srgbClr val="FBBDF7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А Яков запер дверь оплошно —</a:t>
            </a:r>
            <a:br>
              <a:rPr lang="ru-RU" sz="2000" dirty="0">
                <a:highlight>
                  <a:srgbClr val="FBBDF7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effectLst/>
                <a:highlight>
                  <a:srgbClr val="FBBDF7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Так было мне, мои друзья,</a:t>
            </a:r>
            <a:br>
              <a:rPr lang="ru-RU" sz="2000" dirty="0">
                <a:highlight>
                  <a:srgbClr val="FBBDF7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effectLst/>
                <a:highlight>
                  <a:srgbClr val="FBBDF7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2000" b="0" i="0" dirty="0" err="1">
                <a:effectLst/>
                <a:highlight>
                  <a:srgbClr val="FBBDF7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кюхельбекерно</a:t>
            </a:r>
            <a:r>
              <a:rPr lang="ru-RU" sz="2000" b="0" i="0" dirty="0">
                <a:effectLst/>
                <a:highlight>
                  <a:srgbClr val="FBBDF7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, и тошно.</a:t>
            </a:r>
            <a:endParaRPr lang="ru-RU" sz="2000" dirty="0">
              <a:highlight>
                <a:srgbClr val="FBBDF7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31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3">
            <a:extLst>
              <a:ext uri="{FF2B5EF4-FFF2-40B4-BE49-F238E27FC236}">
                <a16:creationId xmlns:a16="http://schemas.microsoft.com/office/drawing/2014/main" id="{E4AC0227-9637-4313-A040-109011C46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1131" y="1417098"/>
            <a:ext cx="712911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В 1815 г. Пушкин с триумфом прочел на экзамене свое стихотворение </a:t>
            </a:r>
            <a:r>
              <a:rPr lang="ru-RU" altLang="ru-RU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«Воспоминание в Царском Селе» </a:t>
            </a:r>
            <a:r>
              <a:rPr lang="ru-RU" altLang="ru-RU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в присутствии знаменитого поэта </a:t>
            </a:r>
            <a:r>
              <a:rPr lang="ru-RU" altLang="ru-RU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Г. Р. Державина</a:t>
            </a:r>
            <a:r>
              <a:rPr lang="ru-RU" altLang="ru-RU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. Пушкин окончил лицей летом 1817 года.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9 июня состоялись выпускные экзамены.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BB6035-3473-4F77-BA59-C7E69CD4D4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03" b="99156" l="10000" r="90000">
                        <a14:foregroundMark x1="44625" y1="49337" x2="46000" y2="58866"/>
                        <a14:foregroundMark x1="46000" y1="58866" x2="46000" y2="58745"/>
                        <a14:foregroundMark x1="35313" y1="85163" x2="35813" y2="98914"/>
                        <a14:foregroundMark x1="35813" y1="98914" x2="42375" y2="98914"/>
                        <a14:foregroundMark x1="42375" y1="98914" x2="42688" y2="98552"/>
                        <a14:foregroundMark x1="66813" y1="84439" x2="66438" y2="97708"/>
                        <a14:foregroundMark x1="66438" y1="97708" x2="66625" y2="99276"/>
                        <a14:foregroundMark x1="46875" y1="8203" x2="46875" y2="82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34602" y="203135"/>
            <a:ext cx="12844130" cy="66548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4B1414-88D0-4613-8BD9-2DD0D4E46AEB}"/>
              </a:ext>
            </a:extLst>
          </p:cNvPr>
          <p:cNvSpPr txBox="1"/>
          <p:nvPr/>
        </p:nvSpPr>
        <p:spPr>
          <a:xfrm>
            <a:off x="1448602" y="5440902"/>
            <a:ext cx="79985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77DEE"/>
                </a:highligh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Г. Р. Державин</a:t>
            </a:r>
            <a:endParaRPr lang="ru-RU" sz="2400" dirty="0">
              <a:highlight>
                <a:srgbClr val="F77DEE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93494855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14AD67-97C7-477D-A2E5-AA207C24BEC2}"/>
              </a:ext>
            </a:extLst>
          </p:cNvPr>
          <p:cNvSpPr txBox="1"/>
          <p:nvPr/>
        </p:nvSpPr>
        <p:spPr>
          <a:xfrm>
            <a:off x="6096000" y="428178"/>
            <a:ext cx="5816065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32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После окончания лицея Пушкин переехал в Петербург и поступил в коллегию иностранных дел в чине коллежского секретаря, но служба мало интересовала его. Он увлекался театром, балами, стал участником разных литературных обществ, завел много знакомств.</a:t>
            </a:r>
            <a:endParaRPr lang="ru-RU" sz="3200" dirty="0">
              <a:highlight>
                <a:srgbClr val="FBBDF7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8901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Box 7">
            <a:extLst>
              <a:ext uri="{FF2B5EF4-FFF2-40B4-BE49-F238E27FC236}">
                <a16:creationId xmlns:a16="http://schemas.microsoft.com/office/drawing/2014/main" id="{8E446661-3D8B-46E8-8895-B796AE4EE3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5276" y="181957"/>
            <a:ext cx="6115051" cy="649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Сразу после окончания Лицея в 1817 году, и вторично в 1819 г. после тяжелой болезни Пушкин приезжал в имение матери </a:t>
            </a:r>
            <a:r>
              <a:rPr lang="ru-RU" altLang="ru-RU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с. Михайловское Псковской губернии. </a:t>
            </a:r>
            <a:r>
              <a:rPr lang="ru-RU" altLang="ru-RU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Здесь были написаны стихотворения </a:t>
            </a:r>
            <a:r>
              <a:rPr lang="ru-RU" altLang="ru-RU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«Деревня», «Домовому»,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« К Чаадаеву», ода «Вольность», поэма «Руслан и Людмила».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i="1" dirty="0">
              <a:highlight>
                <a:srgbClr val="FBBDF7"/>
              </a:highlight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3">
            <a:extLst>
              <a:ext uri="{FF2B5EF4-FFF2-40B4-BE49-F238E27FC236}">
                <a16:creationId xmlns:a16="http://schemas.microsoft.com/office/drawing/2014/main" id="{2F94CCB7-991A-4E78-9A04-1847265AF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558" y="582067"/>
            <a:ext cx="5279105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Идеи гражданской свободы нашли отражение и в стихах, и в поведении юного Пушкина.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«Пушкина надобно сослать в Сибирь: он наводнил Россию возмутительными стихами; вся молодежь наизусть их читает», – </a:t>
            </a:r>
            <a:r>
              <a:rPr lang="ru-RU" altLang="ru-RU" sz="2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таково было решение царя Александра I. Хлопотами друзей вместо Сибири Пушкина сослали на юг.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7E36182-D72E-4DB1-AA3F-496AE63D94B3}"/>
              </a:ext>
            </a:extLst>
          </p:cNvPr>
          <p:cNvSpPr/>
          <p:nvPr/>
        </p:nvSpPr>
        <p:spPr>
          <a:xfrm>
            <a:off x="7834964" y="0"/>
            <a:ext cx="4357036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A06C96-2AD3-47FC-A2B1-768FC2CB85B6}"/>
              </a:ext>
            </a:extLst>
          </p:cNvPr>
          <p:cNvSpPr txBox="1"/>
          <p:nvPr/>
        </p:nvSpPr>
        <p:spPr>
          <a:xfrm>
            <a:off x="1220002" y="1659285"/>
            <a:ext cx="609760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За три года ссылки написаны «Кавказский пленник», «Бахчисарайский фонтан» , а также «Узник», «Песнь о Вещем Олеге». Начат роман в стихах «Евгений Онегин». </a:t>
            </a:r>
          </a:p>
        </p:txBody>
      </p:sp>
    </p:spTree>
    <p:extLst>
      <p:ext uri="{BB962C8B-B14F-4D97-AF65-F5344CB8AC3E}">
        <p14:creationId xmlns:p14="http://schemas.microsoft.com/office/powerpoint/2010/main" val="298993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85EBF6-7DFE-4EB3-8E50-B37585067EDA}"/>
              </a:ext>
            </a:extLst>
          </p:cNvPr>
          <p:cNvSpPr txBox="1"/>
          <p:nvPr/>
        </p:nvSpPr>
        <p:spPr>
          <a:xfrm>
            <a:off x="5965257" y="1720840"/>
            <a:ext cx="609760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В конце июля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1824 года Пушкина отправили в </a:t>
            </a:r>
            <a:r>
              <a:rPr lang="ru-RU" altLang="ru-RU" sz="36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ссылку</a:t>
            </a: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 в родительское имение Михайловское Псковской губернии. </a:t>
            </a:r>
          </a:p>
        </p:txBody>
      </p:sp>
    </p:spTree>
    <p:extLst>
      <p:ext uri="{BB962C8B-B14F-4D97-AF65-F5344CB8AC3E}">
        <p14:creationId xmlns:p14="http://schemas.microsoft.com/office/powerpoint/2010/main" val="3860275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9DBCBF-547C-4F85-96FE-E840E6AE7EE8}"/>
              </a:ext>
            </a:extLst>
          </p:cNvPr>
          <p:cNvSpPr txBox="1"/>
          <p:nvPr/>
        </p:nvSpPr>
        <p:spPr>
          <a:xfrm>
            <a:off x="3047198" y="1107305"/>
            <a:ext cx="609760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Утром и днем Пушкин обычно работал, потом уезжал верхом или уходил в  село </a:t>
            </a:r>
            <a:r>
              <a:rPr lang="ru-RU" altLang="ru-RU" sz="2400" i="1" dirty="0" err="1">
                <a:highlight>
                  <a:srgbClr val="FBBDF7"/>
                </a:highlight>
                <a:latin typeface="Bookman Old Style" panose="02050604050505020204" pitchFamily="18" charset="0"/>
              </a:rPr>
              <a:t>Тригорское</a:t>
            </a:r>
            <a:r>
              <a:rPr lang="ru-RU" altLang="ru-RU" sz="24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, где жили соседи, с которыми он был хорошо знаком. А вечерами, когда за окном выла вьюга, он снова, как в детстве, слушал нянины сказки и песни. Вот как поэт писал брату в письме: </a:t>
            </a:r>
            <a:r>
              <a:rPr lang="ru-RU" altLang="ru-RU" sz="24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«Знаешь ли мои занятия? До обеда  пишу записки, после обеда езжу верхом, вечером слушаю сказки… Что за прелесть эти сказки! Каждая из них поэма!» </a:t>
            </a:r>
          </a:p>
        </p:txBody>
      </p:sp>
    </p:spTree>
    <p:extLst>
      <p:ext uri="{BB962C8B-B14F-4D97-AF65-F5344CB8AC3E}">
        <p14:creationId xmlns:p14="http://schemas.microsoft.com/office/powerpoint/2010/main" val="3994889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E1BF377-ABA8-433E-A3DA-53A97A16E664}"/>
              </a:ext>
            </a:extLst>
          </p:cNvPr>
          <p:cNvSpPr txBox="1"/>
          <p:nvPr/>
        </p:nvSpPr>
        <p:spPr>
          <a:xfrm>
            <a:off x="-1604" y="258959"/>
            <a:ext cx="6097604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Настоящим кладом была для Пушкина каждая сказка его доброй и самобытно талантливой няни </a:t>
            </a:r>
            <a:r>
              <a:rPr lang="ru-RU" altLang="ru-RU" sz="32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Арины Родионовны Яковлевой</a:t>
            </a:r>
            <a:r>
              <a:rPr lang="ru-RU" altLang="ru-RU" sz="32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. «Он все с ней, коли дома», – вспоминали дворовые люди с. Михайловского.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Многие её сказки Пушкин использовал впоследствии как сюжеты собственных сказок (в стихах). </a:t>
            </a:r>
          </a:p>
        </p:txBody>
      </p:sp>
    </p:spTree>
    <p:extLst>
      <p:ext uri="{BB962C8B-B14F-4D97-AF65-F5344CB8AC3E}">
        <p14:creationId xmlns:p14="http://schemas.microsoft.com/office/powerpoint/2010/main" val="341948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50A968-3BFC-4274-A265-C3CC33A49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86" b="98286" l="1000" r="93200">
                        <a14:foregroundMark x1="45600" y1="6286" x2="45600" y2="6286"/>
                        <a14:foregroundMark x1="43900" y1="2286" x2="43900" y2="2286"/>
                        <a14:foregroundMark x1="23600" y1="72000" x2="4100" y2="75143"/>
                        <a14:foregroundMark x1="4100" y1="75143" x2="1000" y2="79000"/>
                        <a14:foregroundMark x1="67400" y1="71714" x2="74000" y2="63714"/>
                        <a14:foregroundMark x1="74000" y1="63714" x2="85200" y2="66000"/>
                        <a14:foregroundMark x1="85200" y1="66000" x2="89400" y2="75143"/>
                        <a14:foregroundMark x1="89400" y1="75143" x2="89300" y2="98286"/>
                        <a14:foregroundMark x1="36900" y1="41714" x2="36000" y2="47143"/>
                        <a14:foregroundMark x1="36600" y1="48571" x2="36600" y2="48571"/>
                        <a14:foregroundMark x1="36300" y1="42000" x2="35700" y2="45714"/>
                        <a14:foregroundMark x1="90800" y1="71286" x2="90600" y2="79143"/>
                        <a14:foregroundMark x1="90600" y1="79143" x2="89800" y2="79000"/>
                        <a14:foregroundMark x1="86000" y1="66571" x2="93000" y2="74143"/>
                        <a14:foregroundMark x1="93000" y1="74143" x2="90800" y2="78857"/>
                        <a14:foregroundMark x1="93000" y1="78571" x2="93000" y2="78571"/>
                        <a14:foregroundMark x1="93200" y1="76429" x2="93200" y2="76429"/>
                        <a14:backgroundMark x1="31900" y1="39857" x2="30900" y2="51286"/>
                        <a14:backgroundMark x1="30900" y1="51286" x2="21800" y2="62429"/>
                        <a14:backgroundMark x1="21800" y1="62429" x2="16100" y2="63286"/>
                        <a14:backgroundMark x1="16100" y1="63286" x2="9500" y2="68000"/>
                        <a14:backgroundMark x1="9500" y1="68000" x2="8900" y2="68000"/>
                        <a14:backgroundMark x1="38300" y1="51286" x2="35800" y2="56286"/>
                        <a14:backgroundMark x1="37689" y1="48571" x2="36800" y2="50714"/>
                        <a14:backgroundMark x1="38400" y1="46857" x2="37689" y2="48571"/>
                        <a14:backgroundMark x1="38030" y1="45445" x2="38400" y2="46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29" y="0"/>
            <a:ext cx="9797143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2B2D41-5525-454D-8E95-440364FFE969}"/>
              </a:ext>
            </a:extLst>
          </p:cNvPr>
          <p:cNvSpPr txBox="1"/>
          <p:nvPr/>
        </p:nvSpPr>
        <p:spPr>
          <a:xfrm>
            <a:off x="5603507" y="651114"/>
            <a:ext cx="609760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Чуть более двух лет длилась ссылка в Михайловское. Она закончилась в сентябре 1826 года. Пушкин вернулся в Москву.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В мае 1829 г. он посватался в Москве к юной красавице </a:t>
            </a:r>
            <a:r>
              <a:rPr lang="ru-RU" altLang="ru-RU" sz="3200" i="1" u="sng" dirty="0">
                <a:highlight>
                  <a:srgbClr val="F77DEE"/>
                </a:highlight>
                <a:latin typeface="Bookman Old Style" panose="02050604050505020204" pitchFamily="18" charset="0"/>
              </a:rPr>
              <a:t>Наталье Николаевне Гончаровой. </a:t>
            </a:r>
          </a:p>
        </p:txBody>
      </p:sp>
    </p:spTree>
    <p:extLst>
      <p:ext uri="{BB962C8B-B14F-4D97-AF65-F5344CB8AC3E}">
        <p14:creationId xmlns:p14="http://schemas.microsoft.com/office/powerpoint/2010/main" val="36031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C5D6882-16D9-432C-B843-C60CCB1B7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19" b="99484" l="0" r="90625">
                        <a14:foregroundMark x1="2174" y1="15097" x2="9783" y2="17161"/>
                        <a14:foregroundMark x1="9783" y1="17161" x2="27717" y2="17290"/>
                        <a14:foregroundMark x1="27717" y1="17290" x2="36277" y2="14323"/>
                        <a14:foregroundMark x1="36277" y1="14323" x2="53804" y2="14065"/>
                        <a14:foregroundMark x1="53804" y1="14065" x2="61005" y2="19097"/>
                        <a14:foregroundMark x1="61005" y1="19097" x2="51902" y2="26452"/>
                        <a14:foregroundMark x1="51902" y1="26452" x2="44158" y2="39355"/>
                        <a14:foregroundMark x1="44158" y1="39355" x2="67255" y2="69677"/>
                        <a14:foregroundMark x1="67255" y1="69677" x2="66440" y2="94323"/>
                        <a14:foregroundMark x1="66440" y1="94323" x2="63995" y2="96903"/>
                        <a14:foregroundMark x1="12364" y1="24516" x2="12364" y2="24516"/>
                        <a14:foregroundMark x1="2038" y1="15484" x2="30707" y2="15484"/>
                        <a14:foregroundMark x1="35054" y1="20129" x2="35054" y2="20129"/>
                        <a14:foregroundMark x1="36413" y1="17677" x2="34375" y2="29935"/>
                        <a14:foregroundMark x1="34375" y1="29935" x2="41712" y2="26065"/>
                        <a14:foregroundMark x1="41712" y1="26065" x2="41712" y2="18581"/>
                        <a14:foregroundMark x1="41712" y1="18581" x2="41168" y2="17032"/>
                        <a14:foregroundMark x1="37092" y1="28645" x2="41848" y2="36258"/>
                        <a14:foregroundMark x1="41848" y1="36258" x2="43071" y2="32258"/>
                        <a14:foregroundMark x1="27989" y1="33677" x2="30435" y2="44903"/>
                        <a14:foregroundMark x1="30435" y1="44903" x2="1359" y2="56387"/>
                        <a14:foregroundMark x1="1359" y1="56387" x2="0" y2="56387"/>
                        <a14:foregroundMark x1="55163" y1="30710" x2="68750" y2="29806"/>
                        <a14:foregroundMark x1="68750" y1="29806" x2="72147" y2="27613"/>
                        <a14:foregroundMark x1="16576" y1="70065" x2="20245" y2="78710"/>
                        <a14:foregroundMark x1="20245" y1="78710" x2="42663" y2="78323"/>
                        <a14:foregroundMark x1="42663" y1="78323" x2="27174" y2="69677"/>
                        <a14:foregroundMark x1="27174" y1="69677" x2="11821" y2="69806"/>
                        <a14:foregroundMark x1="11821" y1="69806" x2="11413" y2="74065"/>
                        <a14:foregroundMark x1="22147" y1="94710" x2="30707" y2="93032"/>
                        <a14:foregroundMark x1="30707" y1="93032" x2="44022" y2="94065"/>
                        <a14:foregroundMark x1="44022" y1="94065" x2="45788" y2="99484"/>
                        <a14:foregroundMark x1="20652" y1="70194" x2="28804" y2="71355"/>
                        <a14:foregroundMark x1="28804" y1="71355" x2="36141" y2="77161"/>
                        <a14:foregroundMark x1="36141" y1="77161" x2="22418" y2="78323"/>
                        <a14:foregroundMark x1="22418" y1="78323" x2="21875" y2="70581"/>
                        <a14:foregroundMark x1="10462" y1="44258" x2="3125" y2="41290"/>
                        <a14:foregroundMark x1="3125" y1="41290" x2="11005" y2="47742"/>
                        <a14:foregroundMark x1="11005" y1="47742" x2="272" y2="57032"/>
                        <a14:foregroundMark x1="87908" y1="73161" x2="90625" y2="80903"/>
                        <a14:foregroundMark x1="90625" y1="80903" x2="90353" y2="83355"/>
                        <a14:foregroundMark x1="27989" y1="68774" x2="30299" y2="76903"/>
                        <a14:foregroundMark x1="30299" y1="76903" x2="33016" y2="74065"/>
                        <a14:foregroundMark x1="56386" y1="14065" x2="62908" y2="13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12888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5A800F-81D8-4AA2-ABC0-648A1B777ED6}"/>
              </a:ext>
            </a:extLst>
          </p:cNvPr>
          <p:cNvSpPr txBox="1"/>
          <p:nvPr/>
        </p:nvSpPr>
        <p:spPr>
          <a:xfrm>
            <a:off x="5532120" y="1413063"/>
            <a:ext cx="609760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6 июня 1799 года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latin typeface="Bookman Old Style" panose="02050604050505020204" pitchFamily="18" charset="0"/>
              </a:rPr>
              <a:t>в Москве в дворянской помещичьей семье Пушкиных родился мальчик, которому суждено было стать одним из величайших поэтов России.</a:t>
            </a:r>
          </a:p>
        </p:txBody>
      </p:sp>
    </p:spTree>
    <p:extLst>
      <p:ext uri="{BB962C8B-B14F-4D97-AF65-F5344CB8AC3E}">
        <p14:creationId xmlns:p14="http://schemas.microsoft.com/office/powerpoint/2010/main" val="19272649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293489-F524-4E7B-B7D9-88B781465F4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3" b="99036" l="469" r="99896">
                        <a14:foregroundMark x1="24375" y1="38625" x2="833" y2="47879"/>
                        <a14:foregroundMark x1="30729" y1="22622" x2="24688" y2="27571"/>
                        <a14:foregroundMark x1="24688" y1="27571" x2="30885" y2="29242"/>
                        <a14:foregroundMark x1="30885" y1="29242" x2="33281" y2="21787"/>
                        <a14:foregroundMark x1="33281" y1="21787" x2="33125" y2="21080"/>
                        <a14:foregroundMark x1="23594" y1="61632" x2="17500" y2="73458"/>
                        <a14:foregroundMark x1="17500" y1="73458" x2="14688" y2="84961"/>
                        <a14:foregroundMark x1="14688" y1="84961" x2="15677" y2="94344"/>
                        <a14:foregroundMark x1="15677" y1="94344" x2="40625" y2="95308"/>
                        <a14:foregroundMark x1="40625" y1="95308" x2="47552" y2="92738"/>
                        <a14:foregroundMark x1="47552" y1="92738" x2="51198" y2="98136"/>
                        <a14:foregroundMark x1="88281" y1="69344" x2="97708" y2="71465"/>
                        <a14:foregroundMark x1="97708" y1="71465" x2="96354" y2="79370"/>
                        <a14:foregroundMark x1="96354" y1="79370" x2="92188" y2="86568"/>
                        <a14:foregroundMark x1="92188" y1="86568" x2="90781" y2="97429"/>
                        <a14:foregroundMark x1="90781" y1="97429" x2="90000" y2="99100"/>
                        <a14:foregroundMark x1="26302" y1="36375" x2="17500" y2="46144"/>
                        <a14:foregroundMark x1="17500" y1="46144" x2="14583" y2="54563"/>
                        <a14:foregroundMark x1="14583" y1="54563" x2="17604" y2="61311"/>
                        <a14:foregroundMark x1="17604" y1="61311" x2="24583" y2="58098"/>
                        <a14:foregroundMark x1="24583" y1="58098" x2="25417" y2="50643"/>
                        <a14:foregroundMark x1="9688" y1="48586" x2="3906" y2="48072"/>
                        <a14:foregroundMark x1="3906" y1="48072" x2="469" y2="49100"/>
                        <a14:foregroundMark x1="48125" y1="48715" x2="55521" y2="51157"/>
                        <a14:foregroundMark x1="55521" y1="51157" x2="57031" y2="54756"/>
                        <a14:foregroundMark x1="47344" y1="66838" x2="44948" y2="82005"/>
                        <a14:foregroundMark x1="44948" y1="82005" x2="53177" y2="96722"/>
                        <a14:foregroundMark x1="53177" y1="96722" x2="55417" y2="96530"/>
                        <a14:foregroundMark x1="53958" y1="65231" x2="64844" y2="61954"/>
                        <a14:foregroundMark x1="64844" y1="61954" x2="73281" y2="71208"/>
                        <a14:foregroundMark x1="73281" y1="71208" x2="65990" y2="97365"/>
                        <a14:foregroundMark x1="65990" y1="97365" x2="68750" y2="97815"/>
                        <a14:foregroundMark x1="93646" y1="71272" x2="99688" y2="74036"/>
                        <a14:foregroundMark x1="99688" y1="74036" x2="99896" y2="74229"/>
                        <a14:foregroundMark x1="48125" y1="70437" x2="56198" y2="82455"/>
                        <a14:foregroundMark x1="56198" y1="82455" x2="72344" y2="80398"/>
                        <a14:foregroundMark x1="72344" y1="80398" x2="69948" y2="71272"/>
                        <a14:foregroundMark x1="69948" y1="71272" x2="58021" y2="65296"/>
                        <a14:foregroundMark x1="58021" y1="65296" x2="49635" y2="69344"/>
                        <a14:foregroundMark x1="49635" y1="69344" x2="47917" y2="69216"/>
                        <a14:foregroundMark x1="43490" y1="48265" x2="49323" y2="59704"/>
                        <a14:foregroundMark x1="49323" y1="59704" x2="55990" y2="56041"/>
                        <a14:foregroundMark x1="55990" y1="56041" x2="47552" y2="47108"/>
                        <a14:foregroundMark x1="47552" y1="47108" x2="43490" y2="49550"/>
                        <a14:backgroundMark x1="98177" y1="18123" x2="91510" y2="16131"/>
                        <a14:backgroundMark x1="91510" y1="16131" x2="76771" y2="29049"/>
                        <a14:backgroundMark x1="76771" y1="29049" x2="75260" y2="48008"/>
                        <a14:backgroundMark x1="75260" y1="48008" x2="78385" y2="58805"/>
                        <a14:backgroundMark x1="78385" y1="58805" x2="99896" y2="704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5718"/>
            <a:ext cx="12192000" cy="853371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173B61-193B-45E4-816B-155E437A5D2D}"/>
              </a:ext>
            </a:extLst>
          </p:cNvPr>
          <p:cNvSpPr txBox="1"/>
          <p:nvPr/>
        </p:nvSpPr>
        <p:spPr>
          <a:xfrm>
            <a:off x="5730240" y="612844"/>
            <a:ext cx="609760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6 мая 1830 г. состоялась, наконец, помолвка Пушкина с Натальей Гончаровой. Отец выделил ему деревеньку </a:t>
            </a:r>
            <a:r>
              <a:rPr lang="ru-RU" altLang="ru-RU" sz="2400" i="1" dirty="0" err="1">
                <a:highlight>
                  <a:srgbClr val="FBBDF7"/>
                </a:highlight>
                <a:latin typeface="Bookman Old Style" panose="02050604050505020204" pitchFamily="18" charset="0"/>
              </a:rPr>
              <a:t>Кистеневку</a:t>
            </a:r>
            <a:r>
              <a:rPr lang="ru-RU" altLang="ru-RU" sz="24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 с 200 душами крестьян, расположенную в Нижегородской губернии, вблизи от отцовского имения </a:t>
            </a:r>
            <a:r>
              <a:rPr lang="ru-RU" altLang="ru-RU" sz="24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с. Болдино</a:t>
            </a:r>
            <a:r>
              <a:rPr lang="ru-RU" altLang="ru-RU" sz="24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. Поэт отправился туда, однако начавшаяся в Москве эпидемия холеры задержала Пушкина в Болдино.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с 7 сентября по 2 декабря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1830 г.</a:t>
            </a:r>
            <a:r>
              <a:rPr lang="ru-RU" altLang="ru-RU" sz="2400" dirty="0">
                <a:highlight>
                  <a:srgbClr val="F77DEE"/>
                </a:highlight>
                <a:latin typeface="Arial" panose="020B0604020202020204" pitchFamily="34" charset="0"/>
              </a:rPr>
              <a:t> </a:t>
            </a:r>
            <a:r>
              <a:rPr lang="ru-RU" altLang="ru-RU" sz="24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В болдинскую осень талант Пушкина достиг полного расцвета</a:t>
            </a:r>
            <a:r>
              <a:rPr lang="ru-RU" altLang="ru-RU" sz="24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533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178C62-3616-44FA-9F44-882E002CFFFB}"/>
              </a:ext>
            </a:extLst>
          </p:cNvPr>
          <p:cNvSpPr txBox="1"/>
          <p:nvPr/>
        </p:nvSpPr>
        <p:spPr>
          <a:xfrm>
            <a:off x="603985" y="582067"/>
            <a:ext cx="609760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В это время им были созданы «Повести Белкина», «Маленькие трагедии» («Скупой рыцарь», «Моцарт и Сальери», «Каменный гость», «Пир во время чумы»), поэма «Домик в Коломне», закончен весь роман «Евгений Онегин» (кроме письма Онегина), повесть «История села </a:t>
            </a:r>
            <a:r>
              <a:rPr lang="ru-RU" altLang="ru-RU" sz="2800" i="1" dirty="0" err="1">
                <a:highlight>
                  <a:srgbClr val="FBBDF7"/>
                </a:highlight>
                <a:latin typeface="Bookman Old Style" panose="02050604050505020204" pitchFamily="18" charset="0"/>
              </a:rPr>
              <a:t>Горюхина</a:t>
            </a:r>
            <a:r>
              <a:rPr lang="ru-RU" altLang="ru-RU" sz="2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», «Сказка о попе и работнике его Балде», критические статьи, множество стихотворений.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ED44C84-456A-49D9-A705-2A4444797B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640" y="2040556"/>
            <a:ext cx="3782360" cy="481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0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289E59-A7E9-4637-9ED9-25B6BDBE536B}"/>
              </a:ext>
            </a:extLst>
          </p:cNvPr>
          <p:cNvSpPr txBox="1"/>
          <p:nvPr/>
        </p:nvSpPr>
        <p:spPr>
          <a:xfrm>
            <a:off x="0" y="848437"/>
            <a:ext cx="609760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18 февраля 1831 г. в церкви Вознесения Господня состоялось его венчание с Н. Н. Гончаровой. </a:t>
            </a:r>
            <a:r>
              <a:rPr lang="ru-RU" altLang="ru-RU" sz="2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Первые месяцы семейной жизни он провел с женой в </a:t>
            </a:r>
            <a:r>
              <a:rPr lang="ru-RU" altLang="ru-RU" sz="28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Москве</a:t>
            </a:r>
            <a:r>
              <a:rPr lang="ru-RU" altLang="ru-RU" sz="2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, сняв квартиру на Арбате.</a:t>
            </a:r>
          </a:p>
          <a:p>
            <a:pPr algn="ctr">
              <a:spcBef>
                <a:spcPct val="0"/>
              </a:spcBef>
            </a:pPr>
            <a:r>
              <a:rPr lang="ru-RU" altLang="ru-RU" sz="2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 С середины октября 1831 г. и уже до конца жизни Пушкин с семьей живет в </a:t>
            </a:r>
            <a:r>
              <a:rPr lang="ru-RU" altLang="ru-RU" sz="28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Петербурге.</a:t>
            </a:r>
            <a:r>
              <a:rPr lang="ru-RU" altLang="ru-RU" sz="28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142240"/>
      </p:ext>
    </p:extLst>
  </p:cSld>
  <p:clrMapOvr>
    <a:masterClrMapping/>
  </p:clrMapOvr>
  <p:transition spd="slow">
    <p:comb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78EFD2-4A06-4D9C-B018-88F6F71B267E}"/>
              </a:ext>
            </a:extLst>
          </p:cNvPr>
          <p:cNvSpPr txBox="1"/>
          <p:nvPr/>
        </p:nvSpPr>
        <p:spPr>
          <a:xfrm>
            <a:off x="3080085" y="3903345"/>
            <a:ext cx="7103443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В начале 1834 г. в Петербург прибыл </a:t>
            </a:r>
            <a:r>
              <a:rPr lang="ru-RU" altLang="ru-RU" sz="24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французский барон Дантес</a:t>
            </a:r>
            <a:r>
              <a:rPr lang="ru-RU" altLang="ru-RU" sz="24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. Он влюбился в жену Пушкина и стал за ней ухаживать.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8 февраля 1837 года, в 5-м часу вечера, на Черной речке в Петербурге состоялась роковая дуэль, на которой Пушкин был смертельно ранен.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i="1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17FD79-83A9-464A-890F-CAC77B041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45" b="89505" l="4883" r="92285">
                        <a14:foregroundMark x1="8496" y1="42579" x2="8496" y2="42579"/>
                        <a14:foregroundMark x1="5078" y1="53073" x2="5078" y2="53073"/>
                        <a14:foregroundMark x1="91602" y1="57121" x2="91602" y2="57121"/>
                        <a14:foregroundMark x1="92285" y1="67466" x2="92285" y2="674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57354">
            <a:off x="9016516" y="3837146"/>
            <a:ext cx="3745714" cy="24398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002679-6D7D-4275-9864-A58832BF1F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82" b="98777" l="3668" r="98234">
                        <a14:foregroundMark x1="93478" y1="6658" x2="93478" y2="6658"/>
                        <a14:foregroundMark x1="94293" y1="2717" x2="94293" y2="2717"/>
                        <a14:foregroundMark x1="98234" y1="10054" x2="98234" y2="10054"/>
                        <a14:foregroundMark x1="8288" y1="79891" x2="8288" y2="79891"/>
                        <a14:foregroundMark x1="7880" y1="94158" x2="7880" y2="94158"/>
                        <a14:foregroundMark x1="3804" y1="91848" x2="3804" y2="91848"/>
                        <a14:foregroundMark x1="13043" y1="98777" x2="13043" y2="987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6672">
            <a:off x="445914" y="3597730"/>
            <a:ext cx="2340074" cy="338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8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6BA5DA-CD3A-4300-849F-9A687D441D1A}"/>
              </a:ext>
            </a:extLst>
          </p:cNvPr>
          <p:cNvSpPr txBox="1"/>
          <p:nvPr/>
        </p:nvSpPr>
        <p:spPr>
          <a:xfrm>
            <a:off x="5967663" y="3429000"/>
            <a:ext cx="613369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Прожив 2 дня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в страшных мучениях,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Пушкин скончался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10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1837 г. </a:t>
            </a:r>
          </a:p>
        </p:txBody>
      </p:sp>
    </p:spTree>
    <p:extLst>
      <p:ext uri="{BB962C8B-B14F-4D97-AF65-F5344CB8AC3E}">
        <p14:creationId xmlns:p14="http://schemas.microsoft.com/office/powerpoint/2010/main" val="2219856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BEC042E0-72D9-4E9F-A232-419B2284125E}"/>
              </a:ext>
            </a:extLst>
          </p:cNvPr>
          <p:cNvSpPr/>
          <p:nvPr/>
        </p:nvSpPr>
        <p:spPr>
          <a:xfrm>
            <a:off x="6328501" y="-279132"/>
            <a:ext cx="8436653" cy="7137132"/>
          </a:xfrm>
          <a:prstGeom prst="ellipse">
            <a:avLst/>
          </a:prstGeom>
          <a:solidFill>
            <a:srgbClr val="FDE3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B7F6F2-0527-4ADB-9B61-C94196D0B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380" b="98565" l="10000" r="98250">
                        <a14:foregroundMark x1="53875" y1="6539" x2="53875" y2="6539"/>
                        <a14:foregroundMark x1="66750" y1="80223" x2="66750" y2="80223"/>
                        <a14:foregroundMark x1="34875" y1="68421" x2="22250" y2="88038"/>
                        <a14:foregroundMark x1="22250" y1="88038" x2="19000" y2="90271"/>
                        <a14:foregroundMark x1="70500" y1="73206" x2="76375" y2="87879"/>
                        <a14:foregroundMark x1="76375" y1="87879" x2="96750" y2="96491"/>
                        <a14:foregroundMark x1="96750" y1="96491" x2="98250" y2="985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12973"/>
            <a:ext cx="6564627" cy="51450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6BA5DA-CD3A-4300-849F-9A687D441D1A}"/>
              </a:ext>
            </a:extLst>
          </p:cNvPr>
          <p:cNvSpPr txBox="1"/>
          <p:nvPr/>
        </p:nvSpPr>
        <p:spPr>
          <a:xfrm>
            <a:off x="117910" y="1267042"/>
            <a:ext cx="6328610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5400" i="1" dirty="0">
                <a:solidFill>
                  <a:schemeClr val="bg1"/>
                </a:solidFill>
                <a:highlight>
                  <a:srgbClr val="F77DEE"/>
                </a:highlight>
                <a:latin typeface="Bookman Old Style" panose="02050604050505020204" pitchFamily="18" charset="0"/>
              </a:rPr>
              <a:t>Викторина по творчеству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5400" i="1" dirty="0">
                <a:solidFill>
                  <a:schemeClr val="bg1"/>
                </a:solidFill>
                <a:highlight>
                  <a:srgbClr val="F77DEE"/>
                </a:highlight>
                <a:latin typeface="Bookman Old Style" panose="02050604050505020204" pitchFamily="18" charset="0"/>
              </a:rPr>
              <a:t>А. С. Пушкина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i="1" dirty="0">
                <a:solidFill>
                  <a:schemeClr val="bg1"/>
                </a:solidFill>
                <a:highlight>
                  <a:srgbClr val="F77DEE"/>
                </a:highlight>
                <a:latin typeface="Bookman Old Style" panose="02050604050505020204" pitchFamily="18" charset="0"/>
              </a:rPr>
              <a:t>Что интересует пользователей Яндекса в жизни и творчестве Пушкина?</a:t>
            </a:r>
          </a:p>
        </p:txBody>
      </p:sp>
    </p:spTree>
    <p:extLst>
      <p:ext uri="{BB962C8B-B14F-4D97-AF65-F5344CB8AC3E}">
        <p14:creationId xmlns:p14="http://schemas.microsoft.com/office/powerpoint/2010/main" val="37566589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C194B4-D587-4064-803F-425D10F1E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00876" cy="68580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6BA5DA-CD3A-4300-849F-9A687D441D1A}"/>
              </a:ext>
            </a:extLst>
          </p:cNvPr>
          <p:cNvSpPr txBox="1"/>
          <p:nvPr/>
        </p:nvSpPr>
        <p:spPr>
          <a:xfrm>
            <a:off x="4677877" y="132671"/>
            <a:ext cx="82777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5400" i="1" dirty="0">
                <a:solidFill>
                  <a:schemeClr val="bg1"/>
                </a:solidFill>
                <a:highlight>
                  <a:srgbClr val="F77DEE"/>
                </a:highlight>
                <a:latin typeface="Bookman Old Style" panose="02050604050505020204" pitchFamily="18" charset="0"/>
              </a:rPr>
              <a:t>Что любил Пушкин?</a:t>
            </a:r>
            <a:endParaRPr lang="ru-RU" altLang="ru-RU" sz="2800" i="1" dirty="0">
              <a:solidFill>
                <a:schemeClr val="bg1"/>
              </a:solidFill>
              <a:highlight>
                <a:srgbClr val="F77DEE"/>
              </a:highlight>
              <a:latin typeface="Bookman Old Style" panose="020506040505050202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6BF91A-F3D9-4387-B7B6-C3759C643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3500">
                        <a14:foregroundMark x1="78125" y1="49778" x2="78125" y2="49778"/>
                        <a14:foregroundMark x1="93500" y1="50667" x2="93500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164" y="-1178193"/>
            <a:ext cx="9881923" cy="575981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30A1F61-F7F3-41B4-81EC-B111A3357B5A}"/>
              </a:ext>
            </a:extLst>
          </p:cNvPr>
          <p:cNvSpPr/>
          <p:nvPr/>
        </p:nvSpPr>
        <p:spPr>
          <a:xfrm>
            <a:off x="4745255" y="1463041"/>
            <a:ext cx="5900286" cy="3946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правильный ответ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6153028D-B031-4176-8A21-1840C94F3C80}"/>
              </a:ext>
            </a:extLst>
          </p:cNvPr>
          <p:cNvSpPr/>
          <p:nvPr/>
        </p:nvSpPr>
        <p:spPr>
          <a:xfrm>
            <a:off x="4937759" y="2974206"/>
            <a:ext cx="2916455" cy="712270"/>
          </a:xfrm>
          <a:prstGeom prst="roundRect">
            <a:avLst/>
          </a:prstGeom>
          <a:solidFill>
            <a:srgbClr val="F77DE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Bookman Old Style" panose="02050604050505020204" pitchFamily="18" charset="0"/>
              </a:rPr>
              <a:t>блинчики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5BF704EB-E3E4-4F10-BE9A-3AD02AEC5A41}"/>
              </a:ext>
            </a:extLst>
          </p:cNvPr>
          <p:cNvSpPr/>
          <p:nvPr/>
        </p:nvSpPr>
        <p:spPr>
          <a:xfrm>
            <a:off x="8734923" y="2974206"/>
            <a:ext cx="2916455" cy="712270"/>
          </a:xfrm>
          <a:prstGeom prst="roundRect">
            <a:avLst/>
          </a:prstGeom>
          <a:solidFill>
            <a:srgbClr val="F77DE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Bookman Old Style" panose="02050604050505020204" pitchFamily="18" charset="0"/>
              </a:rPr>
              <a:t>бутерброды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96C7B44-7700-4726-84CA-4FEEF0154F00}"/>
              </a:ext>
            </a:extLst>
          </p:cNvPr>
          <p:cNvSpPr/>
          <p:nvPr/>
        </p:nvSpPr>
        <p:spPr>
          <a:xfrm>
            <a:off x="4937759" y="4632530"/>
            <a:ext cx="2916455" cy="930872"/>
          </a:xfrm>
          <a:prstGeom prst="roundRect">
            <a:avLst/>
          </a:prstGeom>
          <a:solidFill>
            <a:srgbClr val="F77DE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Bookman Old Style" panose="02050604050505020204" pitchFamily="18" charset="0"/>
              </a:rPr>
              <a:t>хлеб с маслом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B9C06485-90D9-4E38-9357-2009BC5CDCF3}"/>
              </a:ext>
            </a:extLst>
          </p:cNvPr>
          <p:cNvSpPr/>
          <p:nvPr/>
        </p:nvSpPr>
        <p:spPr>
          <a:xfrm>
            <a:off x="8734922" y="4581625"/>
            <a:ext cx="2916455" cy="981777"/>
          </a:xfrm>
          <a:prstGeom prst="roundRect">
            <a:avLst/>
          </a:prstGeom>
          <a:solidFill>
            <a:srgbClr val="F77DE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Bookman Old Style" panose="02050604050505020204" pitchFamily="18" charset="0"/>
              </a:rPr>
              <a:t>печёный картофель</a:t>
            </a:r>
          </a:p>
        </p:txBody>
      </p:sp>
    </p:spTree>
    <p:extLst>
      <p:ext uri="{BB962C8B-B14F-4D97-AF65-F5344CB8AC3E}">
        <p14:creationId xmlns:p14="http://schemas.microsoft.com/office/powerpoint/2010/main" val="27573789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6BF91A-F3D9-4387-B7B6-C3759C643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3500">
                        <a14:foregroundMark x1="78125" y1="49778" x2="78125" y2="49778"/>
                        <a14:foregroundMark x1="93500" y1="50667" x2="93500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164" y="-485174"/>
            <a:ext cx="9881923" cy="57598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6BA5DA-CD3A-4300-849F-9A687D441D1A}"/>
              </a:ext>
            </a:extLst>
          </p:cNvPr>
          <p:cNvSpPr txBox="1"/>
          <p:nvPr/>
        </p:nvSpPr>
        <p:spPr>
          <a:xfrm>
            <a:off x="4600876" y="83856"/>
            <a:ext cx="744674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5400" i="1" dirty="0">
                <a:solidFill>
                  <a:schemeClr val="bg1"/>
                </a:solidFill>
                <a:highlight>
                  <a:srgbClr val="F77DEE"/>
                </a:highlight>
                <a:latin typeface="Bookman Old Style" panose="02050604050505020204" pitchFamily="18" charset="0"/>
              </a:rPr>
              <a:t>Найдите любимые цветы писателя</a:t>
            </a:r>
            <a:endParaRPr lang="ru-RU" altLang="ru-RU" sz="2800" i="1" dirty="0">
              <a:solidFill>
                <a:schemeClr val="bg1"/>
              </a:solidFill>
              <a:highlight>
                <a:srgbClr val="F77DEE"/>
              </a:highlight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30A1F61-F7F3-41B4-81EC-B111A3357B5A}"/>
              </a:ext>
            </a:extLst>
          </p:cNvPr>
          <p:cNvSpPr/>
          <p:nvPr/>
        </p:nvSpPr>
        <p:spPr>
          <a:xfrm>
            <a:off x="4745255" y="2160875"/>
            <a:ext cx="5900286" cy="3946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назовите их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086780-769A-4C9D-89EC-511193392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41" y="-21206"/>
            <a:ext cx="4413135" cy="6858000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000D8F3-A680-4E9E-A4A0-84B7D688B811}"/>
              </a:ext>
            </a:extLst>
          </p:cNvPr>
          <p:cNvSpPr/>
          <p:nvPr/>
        </p:nvSpPr>
        <p:spPr>
          <a:xfrm>
            <a:off x="4936116" y="3692679"/>
            <a:ext cx="2127183" cy="174331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BBCE27-D6D5-42CF-8BD4-C1C9290D787B}"/>
              </a:ext>
            </a:extLst>
          </p:cNvPr>
          <p:cNvSpPr/>
          <p:nvPr/>
        </p:nvSpPr>
        <p:spPr>
          <a:xfrm>
            <a:off x="7343233" y="3692679"/>
            <a:ext cx="2127183" cy="1743312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FCC9281-B3DD-4881-A950-F691E581D5B2}"/>
              </a:ext>
            </a:extLst>
          </p:cNvPr>
          <p:cNvSpPr/>
          <p:nvPr/>
        </p:nvSpPr>
        <p:spPr>
          <a:xfrm>
            <a:off x="9750351" y="3692679"/>
            <a:ext cx="2127183" cy="1743312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6372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6BF91A-F3D9-4387-B7B6-C3759C643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3500">
                        <a14:foregroundMark x1="78125" y1="49778" x2="78125" y2="49778"/>
                        <a14:foregroundMark x1="93500" y1="50667" x2="93500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164" y="-485174"/>
            <a:ext cx="9881923" cy="57598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6BA5DA-CD3A-4300-849F-9A687D441D1A}"/>
              </a:ext>
            </a:extLst>
          </p:cNvPr>
          <p:cNvSpPr txBox="1"/>
          <p:nvPr/>
        </p:nvSpPr>
        <p:spPr>
          <a:xfrm>
            <a:off x="4600876" y="83856"/>
            <a:ext cx="744674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5400" i="1" dirty="0">
                <a:solidFill>
                  <a:schemeClr val="bg1"/>
                </a:solidFill>
                <a:highlight>
                  <a:srgbClr val="F77DEE"/>
                </a:highlight>
                <a:latin typeface="Bookman Old Style" panose="02050604050505020204" pitchFamily="18" charset="0"/>
              </a:rPr>
              <a:t>Из какой ягоды поэт </a:t>
            </a:r>
            <a:r>
              <a:rPr lang="ru-RU" altLang="ru-RU" sz="5400" i="1" dirty="0" err="1">
                <a:solidFill>
                  <a:schemeClr val="bg1"/>
                </a:solidFill>
                <a:highlight>
                  <a:srgbClr val="F77DEE"/>
                </a:highlight>
                <a:latin typeface="Bookman Old Style" panose="02050604050505020204" pitchFamily="18" charset="0"/>
              </a:rPr>
              <a:t>люил</a:t>
            </a:r>
            <a:r>
              <a:rPr lang="ru-RU" altLang="ru-RU" sz="5400" i="1" dirty="0">
                <a:solidFill>
                  <a:schemeClr val="bg1"/>
                </a:solidFill>
                <a:highlight>
                  <a:srgbClr val="F77DEE"/>
                </a:highlight>
                <a:latin typeface="Bookman Old Style" panose="02050604050505020204" pitchFamily="18" charset="0"/>
              </a:rPr>
              <a:t> варенье?</a:t>
            </a:r>
            <a:endParaRPr lang="ru-RU" altLang="ru-RU" sz="2800" i="1" dirty="0">
              <a:solidFill>
                <a:schemeClr val="bg1"/>
              </a:solidFill>
              <a:highlight>
                <a:srgbClr val="F77DEE"/>
              </a:highlight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30A1F61-F7F3-41B4-81EC-B111A3357B5A}"/>
              </a:ext>
            </a:extLst>
          </p:cNvPr>
          <p:cNvSpPr/>
          <p:nvPr/>
        </p:nvSpPr>
        <p:spPr>
          <a:xfrm>
            <a:off x="4745255" y="2160875"/>
            <a:ext cx="5900286" cy="3946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её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086780-769A-4C9D-89EC-511193392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6926" y="-21206"/>
            <a:ext cx="3834765" cy="6858000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000D8F3-A680-4E9E-A4A0-84B7D688B811}"/>
              </a:ext>
            </a:extLst>
          </p:cNvPr>
          <p:cNvSpPr/>
          <p:nvPr/>
        </p:nvSpPr>
        <p:spPr>
          <a:xfrm>
            <a:off x="4936116" y="3692679"/>
            <a:ext cx="2127183" cy="174331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BBCE27-D6D5-42CF-8BD4-C1C9290D787B}"/>
              </a:ext>
            </a:extLst>
          </p:cNvPr>
          <p:cNvSpPr/>
          <p:nvPr/>
        </p:nvSpPr>
        <p:spPr>
          <a:xfrm>
            <a:off x="7343233" y="3692679"/>
            <a:ext cx="2127183" cy="1743312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FCC9281-B3DD-4881-A950-F691E581D5B2}"/>
              </a:ext>
            </a:extLst>
          </p:cNvPr>
          <p:cNvSpPr/>
          <p:nvPr/>
        </p:nvSpPr>
        <p:spPr>
          <a:xfrm>
            <a:off x="9750351" y="3692679"/>
            <a:ext cx="2127183" cy="1743312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1394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6BF91A-F3D9-4387-B7B6-C3759C643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3500">
                        <a14:foregroundMark x1="78125" y1="49778" x2="78125" y2="49778"/>
                        <a14:foregroundMark x1="93500" y1="50667" x2="93500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164" y="-485174"/>
            <a:ext cx="9881923" cy="57598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6BA5DA-CD3A-4300-849F-9A687D441D1A}"/>
              </a:ext>
            </a:extLst>
          </p:cNvPr>
          <p:cNvSpPr txBox="1"/>
          <p:nvPr/>
        </p:nvSpPr>
        <p:spPr>
          <a:xfrm>
            <a:off x="4600876" y="83856"/>
            <a:ext cx="74467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4800" i="1" dirty="0">
                <a:solidFill>
                  <a:schemeClr val="bg1"/>
                </a:solidFill>
                <a:highlight>
                  <a:srgbClr val="F77DEE"/>
                </a:highlight>
                <a:latin typeface="Bookman Old Style" panose="02050604050505020204" pitchFamily="18" charset="0"/>
              </a:rPr>
              <a:t>Сколько дуэлей было в жизни Пушкина?</a:t>
            </a:r>
            <a:endParaRPr lang="ru-RU" altLang="ru-RU" sz="2400" i="1" dirty="0">
              <a:solidFill>
                <a:schemeClr val="bg1"/>
              </a:solidFill>
              <a:highlight>
                <a:srgbClr val="F77DEE"/>
              </a:highlight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30A1F61-F7F3-41B4-81EC-B111A3357B5A}"/>
              </a:ext>
            </a:extLst>
          </p:cNvPr>
          <p:cNvSpPr/>
          <p:nvPr/>
        </p:nvSpPr>
        <p:spPr>
          <a:xfrm>
            <a:off x="4745255" y="2160875"/>
            <a:ext cx="5900286" cy="3946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количество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086780-769A-4C9D-89EC-511193392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600876" cy="6858001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CAF411A-795C-4A6A-8D04-DAE1AF0FEF87}"/>
              </a:ext>
            </a:extLst>
          </p:cNvPr>
          <p:cNvSpPr/>
          <p:nvPr/>
        </p:nvSpPr>
        <p:spPr>
          <a:xfrm>
            <a:off x="4937759" y="2974206"/>
            <a:ext cx="2916455" cy="712270"/>
          </a:xfrm>
          <a:prstGeom prst="roundRect">
            <a:avLst/>
          </a:prstGeom>
          <a:solidFill>
            <a:srgbClr val="F77DE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Bookman Old Style" panose="02050604050505020204" pitchFamily="18" charset="0"/>
              </a:rPr>
              <a:t>1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40B41F61-541F-42D1-8D31-E3BFFB3C698F}"/>
              </a:ext>
            </a:extLst>
          </p:cNvPr>
          <p:cNvSpPr/>
          <p:nvPr/>
        </p:nvSpPr>
        <p:spPr>
          <a:xfrm>
            <a:off x="4937758" y="4415587"/>
            <a:ext cx="2916455" cy="712270"/>
          </a:xfrm>
          <a:prstGeom prst="roundRect">
            <a:avLst/>
          </a:prstGeom>
          <a:solidFill>
            <a:srgbClr val="F77DE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Bookman Old Style" panose="02050604050505020204" pitchFamily="18" charset="0"/>
              </a:rPr>
              <a:t>больше 50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5A9937CE-8B6E-4A5F-B6D3-819CCCEC6B2B}"/>
              </a:ext>
            </a:extLst>
          </p:cNvPr>
          <p:cNvSpPr/>
          <p:nvPr/>
        </p:nvSpPr>
        <p:spPr>
          <a:xfrm>
            <a:off x="8734923" y="2991054"/>
            <a:ext cx="2916455" cy="712270"/>
          </a:xfrm>
          <a:prstGeom prst="roundRect">
            <a:avLst/>
          </a:prstGeom>
          <a:solidFill>
            <a:srgbClr val="F77DE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Bookman Old Style" panose="02050604050505020204" pitchFamily="18" charset="0"/>
              </a:rPr>
              <a:t>больше 20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BF8EE663-868F-476D-86A8-79DB0A346D9C}"/>
              </a:ext>
            </a:extLst>
          </p:cNvPr>
          <p:cNvSpPr/>
          <p:nvPr/>
        </p:nvSpPr>
        <p:spPr>
          <a:xfrm>
            <a:off x="8734923" y="4415587"/>
            <a:ext cx="2916455" cy="712270"/>
          </a:xfrm>
          <a:prstGeom prst="roundRect">
            <a:avLst/>
          </a:prstGeom>
          <a:solidFill>
            <a:srgbClr val="F77DE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Bookman Old Style" panose="02050604050505020204" pitchFamily="18" charset="0"/>
              </a:rPr>
              <a:t>меньше  10</a:t>
            </a:r>
          </a:p>
        </p:txBody>
      </p:sp>
    </p:spTree>
    <p:extLst>
      <p:ext uri="{BB962C8B-B14F-4D97-AF65-F5344CB8AC3E}">
        <p14:creationId xmlns:p14="http://schemas.microsoft.com/office/powerpoint/2010/main" val="16047531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35C644-572C-47A2-8451-8BFD190BAA83}"/>
              </a:ext>
            </a:extLst>
          </p:cNvPr>
          <p:cNvSpPr txBox="1"/>
          <p:nvPr/>
        </p:nvSpPr>
        <p:spPr>
          <a:xfrm>
            <a:off x="847024" y="889841"/>
            <a:ext cx="5685322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Отец,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u="sng" dirty="0">
                <a:highlight>
                  <a:srgbClr val="F77DEE"/>
                </a:highlight>
                <a:latin typeface="Bookman Old Style" panose="02050604050505020204" pitchFamily="18" charset="0"/>
              </a:rPr>
              <a:t>Сергей Львович</a:t>
            </a:r>
            <a:r>
              <a:rPr lang="ru-RU" altLang="ru-RU" sz="36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, </a:t>
            </a: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небогатый помещик, человек образованный, хорошо знал литературу,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был знаком со многими русскими писателями и сам немного писал.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2D3744-97B6-4968-B0AB-3F30F101F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43" b="99543" l="10000" r="97000">
                        <a14:foregroundMark x1="19143" y1="58400" x2="16143" y2="67543"/>
                        <a14:foregroundMark x1="16143" y1="67543" x2="17857" y2="84229"/>
                        <a14:foregroundMark x1="17857" y1="84229" x2="22714" y2="91200"/>
                        <a14:foregroundMark x1="46143" y1="37714" x2="37429" y2="45257"/>
                        <a14:foregroundMark x1="37429" y1="45257" x2="38714" y2="47657"/>
                        <a14:foregroundMark x1="83571" y1="63314" x2="84857" y2="93943"/>
                        <a14:foregroundMark x1="41429" y1="83086" x2="38714" y2="97371"/>
                        <a14:foregroundMark x1="16857" y1="74629" x2="10857" y2="89714"/>
                        <a14:foregroundMark x1="10857" y1="89714" x2="11143" y2="99086"/>
                        <a14:foregroundMark x1="11143" y1="99086" x2="11429" y2="99543"/>
                        <a14:foregroundMark x1="81714" y1="77943" x2="86000" y2="98057"/>
                        <a14:foregroundMark x1="91429" y1="72800" x2="92571" y2="99314"/>
                        <a14:foregroundMark x1="97000" y1="75200" x2="97000" y2="75200"/>
                        <a14:foregroundMark x1="62143" y1="31429" x2="63429" y2="30514"/>
                        <a14:foregroundMark x1="40714" y1="17714" x2="38446" y2="23788"/>
                        <a14:foregroundMark x1="38673" y1="35594" x2="39000" y2="37143"/>
                        <a14:backgroundMark x1="91000" y1="51771" x2="93714" y2="64800"/>
                        <a14:backgroundMark x1="93714" y1="64800" x2="98857" y2="73257"/>
                        <a14:backgroundMark x1="98857" y1="73257" x2="98857" y2="73257"/>
                        <a14:backgroundMark x1="37286" y1="25829" x2="36857" y2="35543"/>
                        <a14:backgroundMark x1="37857" y1="25029" x2="37857" y2="25029"/>
                        <a14:backgroundMark x1="38000" y1="23771" x2="37857" y2="26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048" y="-453191"/>
            <a:ext cx="5848952" cy="731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1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7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ердце 5">
            <a:extLst>
              <a:ext uri="{FF2B5EF4-FFF2-40B4-BE49-F238E27FC236}">
                <a16:creationId xmlns:a16="http://schemas.microsoft.com/office/drawing/2014/main" id="{3B1D1593-11B4-4D21-890C-FF081960380E}"/>
              </a:ext>
            </a:extLst>
          </p:cNvPr>
          <p:cNvSpPr/>
          <p:nvPr/>
        </p:nvSpPr>
        <p:spPr>
          <a:xfrm>
            <a:off x="1513173" y="-174012"/>
            <a:ext cx="9492915" cy="7206023"/>
          </a:xfrm>
          <a:prstGeom prst="heart">
            <a:avLst/>
          </a:prstGeom>
          <a:solidFill>
            <a:srgbClr val="FBBDF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01DE25-A145-4CD0-B135-3F2E3214E9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80" b="98565" l="10000" r="98250">
                        <a14:foregroundMark x1="53875" y1="6539" x2="53875" y2="6539"/>
                        <a14:foregroundMark x1="66750" y1="80223" x2="66750" y2="80223"/>
                        <a14:foregroundMark x1="34875" y1="68421" x2="22250" y2="88038"/>
                        <a14:foregroundMark x1="22250" y1="88038" x2="19000" y2="90271"/>
                        <a14:foregroundMark x1="70500" y1="73206" x2="76375" y2="87879"/>
                        <a14:foregroundMark x1="76375" y1="87879" x2="96750" y2="96491"/>
                        <a14:foregroundMark x1="96750" y1="96491" x2="98250" y2="985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326" y="958605"/>
            <a:ext cx="7371348" cy="577729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CE259DB-322F-440F-A358-0C8111EF039E}"/>
              </a:ext>
            </a:extLst>
          </p:cNvPr>
          <p:cNvSpPr/>
          <p:nvPr/>
        </p:nvSpPr>
        <p:spPr>
          <a:xfrm>
            <a:off x="4504623" y="0"/>
            <a:ext cx="4572000" cy="4860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56A24A-765A-43D3-9905-AFCDED70F30A}"/>
              </a:ext>
            </a:extLst>
          </p:cNvPr>
          <p:cNvSpPr txBox="1"/>
          <p:nvPr/>
        </p:nvSpPr>
        <p:spPr>
          <a:xfrm>
            <a:off x="2410326" y="5557303"/>
            <a:ext cx="805313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F77DEE"/>
                </a:highligh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41892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7143B2-FC60-41FC-8098-63116BCC0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50" b="99875" l="323" r="94839">
                        <a14:foregroundMark x1="56452" y1="35625" x2="56452" y2="35625"/>
                        <a14:foregroundMark x1="48387" y1="19125" x2="43710" y2="41625"/>
                        <a14:foregroundMark x1="43710" y1="41625" x2="39996" y2="45607"/>
                        <a14:foregroundMark x1="3712" y1="70153" x2="2258" y2="72875"/>
                        <a14:foregroundMark x1="35645" y1="10750" x2="60968" y2="14875"/>
                        <a14:foregroundMark x1="60968" y1="14875" x2="78710" y2="30625"/>
                        <a14:foregroundMark x1="78710" y1="30625" x2="62581" y2="54625"/>
                        <a14:foregroundMark x1="62581" y1="54625" x2="62903" y2="64750"/>
                        <a14:foregroundMark x1="74164" y1="79173" x2="78226" y2="84375"/>
                        <a14:foregroundMark x1="64952" y1="67375" x2="65355" y2="67891"/>
                        <a14:foregroundMark x1="62903" y1="64750" x2="64952" y2="67375"/>
                        <a14:foregroundMark x1="78226" y1="84375" x2="94839" y2="97375"/>
                        <a14:foregroundMark x1="94839" y1="97375" x2="94516" y2="97375"/>
                        <a14:foregroundMark x1="51774" y1="28500" x2="47419" y2="37500"/>
                        <a14:foregroundMark x1="47419" y1="37500" x2="56613" y2="53625"/>
                        <a14:foregroundMark x1="56613" y1="53625" x2="66129" y2="46125"/>
                        <a14:foregroundMark x1="66129" y1="46125" x2="59839" y2="24750"/>
                        <a14:foregroundMark x1="59839" y1="24750" x2="59677" y2="24750"/>
                        <a14:foregroundMark x1="36720" y1="55658" x2="32581" y2="60750"/>
                        <a14:foregroundMark x1="45484" y1="44875" x2="41187" y2="50162"/>
                        <a14:foregroundMark x1="32581" y1="60750" x2="34032" y2="74750"/>
                        <a14:foregroundMark x1="34032" y1="74750" x2="81613" y2="95500"/>
                        <a14:foregroundMark x1="12742" y1="70625" x2="323" y2="74000"/>
                        <a14:foregroundMark x1="15000" y1="71750" x2="55000" y2="84750"/>
                        <a14:foregroundMark x1="55000" y1="84750" x2="77258" y2="98625"/>
                        <a14:foregroundMark x1="85645" y1="92125" x2="65645" y2="98125"/>
                        <a14:foregroundMark x1="65645" y1="98125" x2="9516" y2="97500"/>
                        <a14:foregroundMark x1="9516" y1="97500" x2="3065" y2="91750"/>
                        <a14:foregroundMark x1="3065" y1="91750" x2="645" y2="83250"/>
                        <a14:foregroundMark x1="645" y1="83250" x2="806" y2="81625"/>
                        <a14:foregroundMark x1="86452" y1="93500" x2="94194" y2="97750"/>
                        <a14:foregroundMark x1="94194" y1="97750" x2="79355" y2="99875"/>
                        <a14:foregroundMark x1="58387" y1="8000" x2="50161" y2="3500"/>
                        <a14:foregroundMark x1="50161" y1="3500" x2="43817" y2="6811"/>
                        <a14:foregroundMark x1="55161" y1="3250" x2="50000" y2="3375"/>
                        <a14:foregroundMark x1="39194" y1="31875" x2="34516" y2="33875"/>
                        <a14:backgroundMark x1="39677" y1="45375" x2="6290" y2="64250"/>
                        <a14:backgroundMark x1="39194" y1="48375" x2="4032" y2="70375"/>
                        <a14:backgroundMark x1="4032" y1="70375" x2="806" y2="71000"/>
                        <a14:backgroundMark x1="78387" y1="51875" x2="73226" y2="63500"/>
                        <a14:backgroundMark x1="73226" y1="63500" x2="79355" y2="75625"/>
                        <a14:backgroundMark x1="79355" y1="75625" x2="86452" y2="82625"/>
                        <a14:backgroundMark x1="86452" y1="82625" x2="86774" y2="82375"/>
                        <a14:backgroundMark x1="65806" y1="67750" x2="70484" y2="76250"/>
                        <a14:backgroundMark x1="70484" y1="76250" x2="70968" y2="76750"/>
                        <a14:backgroundMark x1="39677" y1="49375" x2="33387" y2="55500"/>
                        <a14:backgroundMark x1="64355" y1="67750" x2="64355" y2="67750"/>
                        <a14:backgroundMark x1="64032" y1="67375" x2="64032" y2="67375"/>
                        <a14:backgroundMark x1="69839" y1="77000" x2="74516" y2="78875"/>
                        <a14:backgroundMark x1="42742" y1="7500" x2="42742" y2="7500"/>
                        <a14:backgroundMark x1="43387" y1="6625" x2="42581" y2="7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1495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A76A95-54AB-480A-B8E2-C1E892865BF8}"/>
              </a:ext>
            </a:extLst>
          </p:cNvPr>
          <p:cNvSpPr txBox="1"/>
          <p:nvPr/>
        </p:nvSpPr>
        <p:spPr>
          <a:xfrm>
            <a:off x="5149516" y="1720840"/>
            <a:ext cx="604707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Мать,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u="sng" dirty="0">
                <a:highlight>
                  <a:srgbClr val="F77DEE"/>
                </a:highlight>
                <a:latin typeface="Bookman Old Style" panose="02050604050505020204" pitchFamily="18" charset="0"/>
              </a:rPr>
              <a:t>Надежда Осиповна</a:t>
            </a:r>
            <a:r>
              <a:rPr lang="ru-RU" altLang="ru-RU" sz="36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, </a:t>
            </a: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приходилась внучкой арапу Петра </a:t>
            </a:r>
            <a:r>
              <a:rPr lang="en-US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I</a:t>
            </a: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, впоследствии русскому генералу Ганнибалу</a:t>
            </a:r>
            <a:r>
              <a:rPr lang="ru-RU" altLang="ru-RU" sz="3600" dirty="0">
                <a:latin typeface="Bookman Old Style" panose="0205060405050502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3233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CA76A95-54AB-480A-B8E2-C1E892865BF8}"/>
              </a:ext>
            </a:extLst>
          </p:cNvPr>
          <p:cNvSpPr txBox="1"/>
          <p:nvPr/>
        </p:nvSpPr>
        <p:spPr>
          <a:xfrm>
            <a:off x="6723246" y="2274838"/>
            <a:ext cx="466103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Прадедушка,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Абрам Петрович Ганнибал – арап Петра Великого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i="1" dirty="0">
                <a:latin typeface="Bookman Old Style" panose="02050604050505020204" pitchFamily="18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4CFD36-D5F6-4F49-ABBC-1B5AF5370C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6" b="99834" l="7450" r="96358">
                        <a14:foregroundMark x1="59603" y1="9603" x2="46026" y2="5795"/>
                        <a14:foregroundMark x1="46026" y1="5795" x2="28974" y2="21192"/>
                        <a14:foregroundMark x1="28974" y1="21192" x2="37417" y2="44868"/>
                        <a14:foregroundMark x1="37417" y1="44868" x2="18377" y2="67219"/>
                        <a14:foregroundMark x1="53974" y1="44868" x2="59106" y2="54139"/>
                        <a14:foregroundMark x1="59106" y1="54139" x2="64570" y2="24669"/>
                        <a14:foregroundMark x1="65066" y1="22682" x2="62417" y2="29305"/>
                        <a14:foregroundMark x1="63907" y1="21192" x2="59437" y2="7285"/>
                        <a14:foregroundMark x1="59437" y1="7285" x2="49503" y2="3311"/>
                        <a14:foregroundMark x1="49503" y1="3311" x2="38411" y2="7781"/>
                        <a14:foregroundMark x1="38411" y1="7781" x2="32947" y2="17053"/>
                        <a14:foregroundMark x1="83278" y1="66225" x2="91391" y2="73179"/>
                        <a14:foregroundMark x1="91391" y1="73179" x2="96523" y2="99669"/>
                        <a14:foregroundMark x1="96523" y1="99669" x2="95861" y2="99669"/>
                        <a14:foregroundMark x1="10265" y1="84768" x2="7450" y2="96523"/>
                        <a14:foregroundMark x1="7450" y1="96523" x2="13245" y2="99834"/>
                        <a14:foregroundMark x1="50331" y1="91060" x2="45364" y2="99007"/>
                        <a14:foregroundMark x1="45364" y1="99007" x2="50000" y2="98841"/>
                        <a14:foregroundMark x1="61589" y1="10762" x2="67715" y2="21192"/>
                        <a14:foregroundMark x1="67715" y1="21192" x2="67384" y2="29801"/>
                        <a14:foregroundMark x1="67384" y1="29801" x2="67384" y2="29801"/>
                        <a14:foregroundMark x1="48841" y1="56954" x2="54305" y2="57450"/>
                        <a14:backgroundMark x1="70695" y1="32119" x2="71026" y2="46192"/>
                        <a14:backgroundMark x1="71026" y1="46192" x2="74834" y2="55629"/>
                        <a14:backgroundMark x1="74834" y1="55629" x2="74834" y2="55629"/>
                        <a14:backgroundMark x1="57616" y1="1325" x2="57616" y2="1325"/>
                        <a14:backgroundMark x1="37583" y1="1159" x2="43874" y2="828"/>
                        <a14:backgroundMark x1="44371" y1="497" x2="52483" y2="4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754"/>
            <a:ext cx="6723246" cy="672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3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AC291B-FE97-4FF7-A6B5-6B6F5346D3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89" b="93000" l="10000" r="91222">
                        <a14:foregroundMark x1="40000" y1="13444" x2="40000" y2="13444"/>
                        <a14:foregroundMark x1="34333" y1="23000" x2="46778" y2="8222"/>
                        <a14:foregroundMark x1="46778" y1="8222" x2="60667" y2="12111"/>
                        <a14:foregroundMark x1="60667" y1="12111" x2="70556" y2="23889"/>
                        <a14:foregroundMark x1="70556" y1="23889" x2="72111" y2="28667"/>
                        <a14:foregroundMark x1="40667" y1="85444" x2="50778" y2="93111"/>
                        <a14:foregroundMark x1="50778" y1="93111" x2="63111" y2="88444"/>
                        <a14:foregroundMark x1="63111" y1="88444" x2="64222" y2="85444"/>
                        <a14:foregroundMark x1="89222" y1="43222" x2="91333" y2="55333"/>
                        <a14:foregroundMark x1="91333" y1="55333" x2="90778" y2="56111"/>
                        <a14:foregroundMark x1="54889" y1="5222" x2="48000" y2="4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330" y="0"/>
            <a:ext cx="7141144" cy="71411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2739CA-08EF-49A6-8902-9FB32EEF6A54}"/>
              </a:ext>
            </a:extLst>
          </p:cNvPr>
          <p:cNvSpPr txBox="1"/>
          <p:nvPr/>
        </p:nvSpPr>
        <p:spPr>
          <a:xfrm>
            <a:off x="1379620" y="3023266"/>
            <a:ext cx="64393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Вы</a:t>
            </a:r>
            <a:br>
              <a:rPr lang="ru-RU" sz="3200" dirty="0"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по-моему</a:t>
            </a:r>
            <a:br>
              <a:rPr lang="ru-RU" sz="3200" dirty="0"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при жизни</a:t>
            </a:r>
            <a:br>
              <a:rPr lang="ru-RU" sz="3200" dirty="0"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— думаю —</a:t>
            </a:r>
            <a:br>
              <a:rPr lang="ru-RU" sz="3200" dirty="0"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тоже бушевали.</a:t>
            </a:r>
            <a:br>
              <a:rPr lang="ru-RU" sz="3200" dirty="0"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333333"/>
                </a:solidFill>
                <a:effectLst/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Африканец!</a:t>
            </a:r>
          </a:p>
          <a:p>
            <a:pPr algn="r"/>
            <a:r>
              <a:rPr lang="ru-RU" sz="3200" dirty="0">
                <a:solidFill>
                  <a:srgbClr val="333333"/>
                </a:solidFill>
                <a:highlight>
                  <a:srgbClr val="F77DEE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В. В. Маяковский</a:t>
            </a:r>
            <a:endParaRPr lang="ru-RU" sz="3200" dirty="0">
              <a:highlight>
                <a:srgbClr val="F77DEE"/>
              </a:highlight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48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7DB8EEE-4F8D-4AF8-8489-585B40F56F6D}"/>
              </a:ext>
            </a:extLst>
          </p:cNvPr>
          <p:cNvSpPr txBox="1"/>
          <p:nvPr/>
        </p:nvSpPr>
        <p:spPr>
          <a:xfrm>
            <a:off x="432059" y="2151727"/>
            <a:ext cx="616498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i="1" dirty="0">
                <a:highlight>
                  <a:srgbClr val="F77DEE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Детей в семье Пушкиных было трое. Старшая – Ольга,  второй – Александр и младший – Лёвушка, любимец семьи.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A8CAD6-38BD-484F-977B-55EE2FF9A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479" y="0"/>
            <a:ext cx="50714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47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B9B3113-3400-4759-824A-108957D02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89" b="99848" l="10000" r="90000">
                        <a14:foregroundMark x1="40215" y1="11890" x2="40215" y2="11890"/>
                        <a14:foregroundMark x1="41613" y1="12195" x2="39355" y2="18445"/>
                        <a14:foregroundMark x1="39355" y1="18445" x2="38387" y2="29573"/>
                        <a14:foregroundMark x1="45376" y1="8841" x2="52688" y2="10671"/>
                        <a14:foregroundMark x1="52688" y1="10671" x2="60000" y2="25457"/>
                        <a14:foregroundMark x1="60000" y1="25457" x2="60215" y2="34451"/>
                        <a14:foregroundMark x1="60215" y1="34451" x2="60000" y2="35671"/>
                        <a14:foregroundMark x1="39032" y1="65854" x2="24086" y2="99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966" y="-361766"/>
            <a:ext cx="10235340" cy="72197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C003F1-55CF-4924-A4C5-178383EDDCEC}"/>
              </a:ext>
            </a:extLst>
          </p:cNvPr>
          <p:cNvSpPr txBox="1"/>
          <p:nvPr/>
        </p:nvSpPr>
        <p:spPr>
          <a:xfrm>
            <a:off x="430730" y="1478402"/>
            <a:ext cx="609760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i="1" dirty="0"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Любовь к родному языку маленькому Пушкину привили бабушка, </a:t>
            </a:r>
            <a:r>
              <a:rPr lang="ru-RU" altLang="ru-RU" sz="3200" i="1" dirty="0">
                <a:highlight>
                  <a:srgbClr val="F77DEE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Мария Алексеевна Ганнибал, </a:t>
            </a:r>
            <a:r>
              <a:rPr lang="ru-RU" altLang="ru-RU" sz="3200" i="1" dirty="0">
                <a:highlight>
                  <a:srgbClr val="FBBDF7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превосходно говорившая и писавшая по-русски,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i="1" dirty="0">
                <a:highlight>
                  <a:srgbClr val="F77DEE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няня Арина Родионовна</a:t>
            </a:r>
            <a:r>
              <a:rPr lang="ru-RU" altLang="ru-RU" sz="3200" i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DBBF9F-DFD1-4D86-8836-D56DE4258BBF}"/>
              </a:ext>
            </a:extLst>
          </p:cNvPr>
          <p:cNvSpPr txBox="1"/>
          <p:nvPr/>
        </p:nvSpPr>
        <p:spPr>
          <a:xfrm>
            <a:off x="6528334" y="5645528"/>
            <a:ext cx="68194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77DEE"/>
                </a:highlight>
                <a:uLnTx/>
                <a:uFillTx/>
                <a:latin typeface="Bookman Old Style" panose="02050604050505020204" pitchFamily="18" charset="0"/>
                <a:ea typeface="+mn-ea"/>
                <a:cs typeface="Times New Roman" panose="02020603050405020304" pitchFamily="18" charset="0"/>
              </a:rPr>
              <a:t>Арина Родионовна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4377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A2AE7F3-093C-4B4B-8BD1-77989B615023}"/>
              </a:ext>
            </a:extLst>
          </p:cNvPr>
          <p:cNvSpPr txBox="1"/>
          <p:nvPr/>
        </p:nvSpPr>
        <p:spPr>
          <a:xfrm>
            <a:off x="5676498" y="1166842"/>
            <a:ext cx="609760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В 12 лет Пушкина отправили учиться в только что открывшееся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i="1" u="sng" dirty="0">
                <a:highlight>
                  <a:srgbClr val="F77DEE"/>
                </a:highlight>
                <a:latin typeface="Bookman Old Style" panose="02050604050505020204" pitchFamily="18" charset="0"/>
              </a:rPr>
              <a:t>19 октября 1811 г. </a:t>
            </a:r>
            <a:r>
              <a:rPr lang="ru-RU" altLang="ru-RU" sz="32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учебное заведение – </a:t>
            </a:r>
            <a:r>
              <a:rPr lang="ru-RU" altLang="ru-RU" sz="3200" i="1" u="sng" dirty="0">
                <a:highlight>
                  <a:srgbClr val="F77DEE"/>
                </a:highlight>
                <a:latin typeface="Bookman Old Style" panose="02050604050505020204" pitchFamily="18" charset="0"/>
              </a:rPr>
              <a:t>Царскосельский лицей </a:t>
            </a:r>
            <a:r>
              <a:rPr lang="ru-RU" altLang="ru-RU" sz="3200" i="1" dirty="0">
                <a:highlight>
                  <a:srgbClr val="F77DEE"/>
                </a:highlight>
                <a:latin typeface="Bookman Old Style" panose="02050604050505020204" pitchFamily="18" charset="0"/>
              </a:rPr>
              <a:t>под Петербургом </a:t>
            </a:r>
            <a:r>
              <a:rPr lang="ru-RU" altLang="ru-RU" sz="3200" i="1" dirty="0">
                <a:highlight>
                  <a:srgbClr val="FBBDF7"/>
                </a:highlight>
                <a:latin typeface="Bookman Old Style" panose="02050604050505020204" pitchFamily="18" charset="0"/>
              </a:rPr>
              <a:t>–  место, где располагалась летняя резиденция русских императоров</a:t>
            </a:r>
          </a:p>
        </p:txBody>
      </p:sp>
    </p:spTree>
    <p:extLst>
      <p:ext uri="{BB962C8B-B14F-4D97-AF65-F5344CB8AC3E}">
        <p14:creationId xmlns:p14="http://schemas.microsoft.com/office/powerpoint/2010/main" val="58150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970</Words>
  <Application>Microsoft Office PowerPoint</Application>
  <PresentationFormat>Широкоэкранный</PresentationFormat>
  <Paragraphs>81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Bookman Old Style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Коженовский Владимир Александрович</dc:creator>
  <cp:lastModifiedBy>Коженовский Владимир Александрович</cp:lastModifiedBy>
  <cp:revision>22</cp:revision>
  <dcterms:created xsi:type="dcterms:W3CDTF">2024-10-10T06:19:31Z</dcterms:created>
  <dcterms:modified xsi:type="dcterms:W3CDTF">2024-10-11T09:24:19Z</dcterms:modified>
</cp:coreProperties>
</file>