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756" r:id="rId1"/>
  </p:sldMasterIdLst>
  <p:notesMasterIdLst>
    <p:notesMasterId r:id="rId17"/>
  </p:notesMasterIdLst>
  <p:sldIdLst>
    <p:sldId id="256" r:id="rId2"/>
    <p:sldId id="258" r:id="rId3"/>
    <p:sldId id="257" r:id="rId4"/>
    <p:sldId id="278" r:id="rId5"/>
    <p:sldId id="259" r:id="rId6"/>
    <p:sldId id="269" r:id="rId7"/>
    <p:sldId id="270" r:id="rId8"/>
    <p:sldId id="271" r:id="rId9"/>
    <p:sldId id="260" r:id="rId10"/>
    <p:sldId id="272" r:id="rId11"/>
    <p:sldId id="276" r:id="rId12"/>
    <p:sldId id="277" r:id="rId13"/>
    <p:sldId id="275" r:id="rId14"/>
    <p:sldId id="274" r:id="rId15"/>
    <p:sldId id="267" r:id="rId16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6AEA216E-363B-4B1D-95CB-9B99AE2C28FE}">
  <a:tblStyle styleId="{6AEA216E-363B-4B1D-95CB-9B99AE2C28F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560298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3" name="Google Shape;8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" name="Google Shape;9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9" name="Google Shape;8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8" name="Google Shape;108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7" name="Google Shape;16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Объект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g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887066" y="667444"/>
            <a:ext cx="7772400" cy="28083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Arial"/>
              <a:buNone/>
            </a:pPr>
            <a:r>
              <a:rPr lang="ru-RU" sz="5400" dirty="0" smtClean="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ru-RU" sz="5400" dirty="0" smtClean="0">
                <a:solidFill>
                  <a:schemeClr val="bg1">
                    <a:lumMod val="65000"/>
                  </a:schemeClr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5400" dirty="0" smtClean="0">
                <a:solidFill>
                  <a:schemeClr val="tx1">
                    <a:lumMod val="8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Игровые </a:t>
            </a:r>
            <a:r>
              <a:rPr lang="ru-RU" sz="5400" dirty="0">
                <a:solidFill>
                  <a:schemeClr val="tx1">
                    <a:lumMod val="85000"/>
                  </a:schemeClr>
                </a:solidFill>
                <a:latin typeface="Arial"/>
                <a:ea typeface="Arial"/>
                <a:cs typeface="Arial"/>
                <a:sym typeface="Arial"/>
              </a:rPr>
              <a:t>технологии</a:t>
            </a:r>
            <a:endParaRPr sz="5400" dirty="0">
              <a:solidFill>
                <a:schemeClr val="tx1">
                  <a:lumMod val="85000"/>
                </a:schemeClr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6" name="Google Shape;86;p13"/>
          <p:cNvSpPr txBox="1"/>
          <p:nvPr/>
        </p:nvSpPr>
        <p:spPr>
          <a:xfrm>
            <a:off x="5441660" y="3647972"/>
            <a:ext cx="3960440" cy="2246769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Взгляд на  игру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4000" dirty="0" smtClean="0">
              <a:solidFill>
                <a:schemeClr val="tx1">
                  <a:lumMod val="85000"/>
                </a:schemeClr>
              </a:solidFill>
            </a:endParaRPr>
          </a:p>
          <a:p>
            <a:pPr marL="0" indent="0" algn="ctr">
              <a:buNone/>
            </a:pPr>
            <a:r>
              <a:rPr lang="ru-RU" sz="4000" dirty="0" smtClean="0">
                <a:solidFill>
                  <a:schemeClr val="tx1">
                    <a:lumMod val="85000"/>
                  </a:schemeClr>
                </a:solidFill>
              </a:rPr>
              <a:t>С.Л</a:t>
            </a:r>
            <a:r>
              <a:rPr lang="ru-RU" sz="4000" dirty="0">
                <a:solidFill>
                  <a:schemeClr val="tx1">
                    <a:lumMod val="85000"/>
                  </a:schemeClr>
                </a:solidFill>
              </a:rPr>
              <a:t>. Рубинштейн </a:t>
            </a:r>
            <a:r>
              <a:rPr lang="ru-RU" sz="36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</a:t>
            </a:r>
            <a:r>
              <a:rPr lang="ru-RU" sz="36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читает </a:t>
            </a:r>
            <a:r>
              <a:rPr lang="en-US" sz="36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6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 каждая из теорий отражает лишь одно из проявлений многогранного, переливчатого явления игры</a:t>
            </a:r>
            <a:r>
              <a:rPr lang="ru-RU" sz="36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ни одна не охватывает подлинной ее сущности. </a:t>
            </a:r>
          </a:p>
          <a:p>
            <a:endParaRPr lang="ru-RU" dirty="0"/>
          </a:p>
        </p:txBody>
      </p:sp>
      <p:pic>
        <p:nvPicPr>
          <p:cNvPr id="3074" name="Picture 2" descr="C:\Users\Lenovo\Desktop\SourShortAnaconda-max-1mb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643551" flipV="1">
            <a:off x="5106455" y="4446924"/>
            <a:ext cx="4146078" cy="2332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8912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32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 – это осмысленная деятельность, т. е. совокупность осмысленных действий, объединенных единством мотива. Она связана с той деятельностью, на которой основывается существование данного вида. У животных она связана с основами формирования инстинктивной жизнедеятельности, у человека «игра – дитя труда».</a:t>
            </a:r>
          </a:p>
          <a:p>
            <a:endParaRPr lang="ru-RU" dirty="0" smtClean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 smtClean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4" name="Picture 3" descr="C:\Users\Lenovo\Desktop\14912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3597">
            <a:off x="6855695" y="5211891"/>
            <a:ext cx="1511691" cy="151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78972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07096" y="1206674"/>
            <a:ext cx="8229600" cy="4937760"/>
          </a:xfrm>
        </p:spPr>
        <p:txBody>
          <a:bodyPr/>
          <a:lstStyle/>
          <a:p>
            <a:r>
              <a:rPr lang="ru-RU" sz="32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Автор утверждает, что труд является источником игры: «Существенным в труде как источнике игры является его общественная сущность, специфический характер трудовой деятельности, как деятельности, которая вместо того, чтобы, как жизнедеятельность животных, просто приспособляться к природе, изменяет ее»</a:t>
            </a:r>
          </a:p>
          <a:p>
            <a:endParaRPr lang="ru-RU" dirty="0"/>
          </a:p>
        </p:txBody>
      </p:sp>
      <p:pic>
        <p:nvPicPr>
          <p:cNvPr id="5" name="Picture 3" descr="C:\Users\Lenovo\Desktop\14912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683597">
            <a:off x="104167" y="5211892"/>
            <a:ext cx="1511691" cy="1511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575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Развитие игр ребенка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7246307" cy="4354882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Говоря о развитии </a:t>
            </a:r>
            <a:r>
              <a:rPr lang="ru-RU" dirty="0" smtClean="0"/>
              <a:t>С</a:t>
            </a:r>
            <a:r>
              <a:rPr lang="ru-RU" dirty="0"/>
              <a:t>. Л. Рубинштейн указывает на связь игры с развитием личности: «Игра – первая деятельность, которой принадлежит особенно значительная роль в развитии личности, в формировании ее свойств и обогащении ее внутреннего содержания»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/>
              <a:t>игре формируются все стороны психики ребенка. Но в то же время игровая деятельность свойственна и для взрослых, хотя в их жизни она занимает иное место и приобретает иные формы. Некоторые мотивы игры продолжают у взрослого жить в искусстве.</a:t>
            </a:r>
          </a:p>
          <a:p>
            <a:endParaRPr lang="ru-RU" dirty="0"/>
          </a:p>
        </p:txBody>
      </p:sp>
      <p:pic>
        <p:nvPicPr>
          <p:cNvPr id="4098" name="Picture 2" descr="C:\Users\Lenovo\Desktop\41e48e4f50742baeb687545f2a59f5e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696" y="5056508"/>
            <a:ext cx="2693096" cy="180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6312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sz="3200" dirty="0" smtClean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</a:t>
            </a:r>
            <a:r>
              <a:rPr lang="en-US" sz="32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2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концепция игры </a:t>
            </a:r>
            <a:endParaRPr lang="ru-RU" sz="3200" dirty="0" smtClean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3200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Л. Рубинштейна строится на выявлении сущности игры, выделении трудовой деятельности как источника игры, определении мотивов игровой деятельности и влиянии игры на развитие личности </a:t>
            </a:r>
            <a:r>
              <a:rPr lang="ru-RU" sz="32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r>
              <a:rPr lang="ru-RU" sz="2800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chemeClr val="tx1">
                  <a:lumMod val="85000"/>
                </a:schemeClr>
              </a:solidFill>
            </a:endParaRPr>
          </a:p>
        </p:txBody>
      </p:sp>
      <p:pic>
        <p:nvPicPr>
          <p:cNvPr id="1027" name="Picture 3" descr="C:\Users\Lenovo\Desktop\14912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0955" y="4945474"/>
            <a:ext cx="1912525" cy="1912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170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786100" y="2348185"/>
            <a:ext cx="7571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tx1">
                    <a:lumMod val="8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solidFill>
                <a:schemeClr val="tx1">
                  <a:lumMod val="8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0442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ru-RU" sz="3959" dirty="0">
                <a:latin typeface="Arial"/>
                <a:ea typeface="Arial"/>
                <a:cs typeface="Arial"/>
                <a:sym typeface="Arial"/>
              </a:rPr>
              <a:t>История возникновения игровых технологий</a:t>
            </a:r>
            <a:endParaRPr sz="3959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" name="Google Shape;99;p15"/>
          <p:cNvSpPr txBox="1">
            <a:spLocks noGrp="1"/>
          </p:cNvSpPr>
          <p:nvPr>
            <p:ph sz="quarter" idx="1"/>
          </p:nvPr>
        </p:nvSpPr>
        <p:spPr>
          <a:xfrm>
            <a:off x="217090" y="1335485"/>
            <a:ext cx="8784976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 sz="2400" dirty="0">
                <a:latin typeface="Arial"/>
                <a:ea typeface="Arial"/>
                <a:cs typeface="Arial"/>
                <a:sym typeface="Arial"/>
              </a:rPr>
              <a:t>	</a:t>
            </a:r>
            <a:endParaRPr lang="ru-RU" sz="2400" dirty="0" smtClean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 sz="2400" dirty="0" smtClean="0">
                <a:latin typeface="Arial"/>
                <a:ea typeface="Arial"/>
                <a:cs typeface="Arial"/>
                <a:sym typeface="Arial"/>
              </a:rPr>
              <a:t>В </a:t>
            </a:r>
            <a:r>
              <a:rPr lang="ru-RU" sz="2400" dirty="0">
                <a:latin typeface="Arial"/>
                <a:ea typeface="Arial"/>
                <a:cs typeface="Arial"/>
                <a:sym typeface="Arial"/>
              </a:rPr>
              <a:t>отечественной педагогике и психологии проблему игровой деятельности разрабатывали </a:t>
            </a:r>
            <a:r>
              <a:rPr lang="ru-RU" sz="2400" dirty="0" err="1">
                <a:latin typeface="Arial"/>
                <a:ea typeface="Arial"/>
                <a:cs typeface="Arial"/>
                <a:sym typeface="Arial"/>
              </a:rPr>
              <a:t>К.Д.Ушинский</a:t>
            </a:r>
            <a:r>
              <a:rPr lang="ru-RU" sz="24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400" dirty="0" err="1">
                <a:latin typeface="Arial"/>
                <a:ea typeface="Arial"/>
                <a:cs typeface="Arial"/>
                <a:sym typeface="Arial"/>
              </a:rPr>
              <a:t>П.П.Блонский</a:t>
            </a:r>
            <a:r>
              <a:rPr lang="ru-RU" sz="24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400" dirty="0" err="1">
                <a:latin typeface="Arial"/>
                <a:ea typeface="Arial"/>
                <a:cs typeface="Arial"/>
                <a:sym typeface="Arial"/>
              </a:rPr>
              <a:t>С.Л.Рубинштейн</a:t>
            </a:r>
            <a:r>
              <a:rPr lang="ru-RU" sz="2400" dirty="0">
                <a:latin typeface="Arial"/>
                <a:ea typeface="Arial"/>
                <a:cs typeface="Arial"/>
                <a:sym typeface="Arial"/>
              </a:rPr>
              <a:t>, </a:t>
            </a:r>
            <a:r>
              <a:rPr lang="ru-RU" sz="2400" dirty="0" err="1">
                <a:latin typeface="Arial"/>
                <a:ea typeface="Arial"/>
                <a:cs typeface="Arial"/>
                <a:sym typeface="Arial"/>
              </a:rPr>
              <a:t>Д.Б.Эльконин</a:t>
            </a:r>
            <a:r>
              <a:rPr lang="ru-RU" sz="2400" dirty="0">
                <a:latin typeface="Arial"/>
                <a:ea typeface="Arial"/>
                <a:cs typeface="Arial"/>
                <a:sym typeface="Arial"/>
              </a:rPr>
              <a:t>, в зарубежной - 3.Фрейд, </a:t>
            </a:r>
            <a:r>
              <a:rPr lang="ru-RU" sz="2400" dirty="0" err="1">
                <a:latin typeface="Arial"/>
                <a:ea typeface="Arial"/>
                <a:cs typeface="Arial"/>
                <a:sym typeface="Arial"/>
              </a:rPr>
              <a:t>Ж.Пиаже</a:t>
            </a:r>
            <a:r>
              <a:rPr lang="ru-RU" sz="2400" dirty="0">
                <a:latin typeface="Arial"/>
                <a:ea typeface="Arial"/>
                <a:cs typeface="Arial"/>
                <a:sym typeface="Arial"/>
              </a:rPr>
              <a:t> и другие. В их трудах, исследована и обоснована роль игры в развитии личности, в развитии основных психических функций, в самоуправлении и саморегулировании личности.</a:t>
            </a:r>
            <a:endParaRPr dirty="0"/>
          </a:p>
          <a:p>
            <a:pPr marL="0" lvl="0" indent="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 dirty="0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Google Shape;100;p15"/>
          <p:cNvPicPr preferRelativeResize="0"/>
          <p:nvPr/>
        </p:nvPicPr>
        <p:blipFill rotWithShape="1">
          <a:blip r:embed="rId3">
            <a:alphaModFix/>
          </a:blip>
          <a:srcRect l="8372" r="5638"/>
          <a:stretch/>
        </p:blipFill>
        <p:spPr>
          <a:xfrm>
            <a:off x="944250" y="4375661"/>
            <a:ext cx="1340284" cy="194444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4">
            <a:alphaModFix/>
          </a:blip>
          <a:srcRect l="50000" t="24110" r="13287" b="5387"/>
          <a:stretch/>
        </p:blipFill>
        <p:spPr>
          <a:xfrm>
            <a:off x="2284533" y="4375661"/>
            <a:ext cx="1350025" cy="194444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34558" y="4375661"/>
            <a:ext cx="1495723" cy="194444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30283" y="4375661"/>
            <a:ext cx="1313811" cy="194444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104" name="Google Shape;104;p15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6444094" y="4375661"/>
            <a:ext cx="1307667" cy="1963012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  <p:pic>
        <p:nvPicPr>
          <p:cNvPr id="105" name="Google Shape;105;p15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7751761" y="4384947"/>
            <a:ext cx="1392240" cy="1953726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705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ru-RU" dirty="0">
                <a:latin typeface="Arial"/>
                <a:ea typeface="Arial"/>
                <a:cs typeface="Arial"/>
                <a:sym typeface="Arial"/>
              </a:rPr>
              <a:t>Понятие игровых технологий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p14"/>
          <p:cNvSpPr txBox="1">
            <a:spLocks noGrp="1"/>
          </p:cNvSpPr>
          <p:nvPr>
            <p:ph sz="quarter" idx="1"/>
          </p:nvPr>
        </p:nvSpPr>
        <p:spPr>
          <a:xfrm>
            <a:off x="250520" y="1290182"/>
            <a:ext cx="8713967" cy="50085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Понятие «игровые технологии» </a:t>
            </a:r>
            <a:r>
              <a:rPr lang="ru-RU" sz="2200" dirty="0"/>
              <a:t>включает достаточно обширную группу приемов организации педагогического процесса в форме разных педагогических игр. В отличие от игр вообще, педагогическая игра обладает существенным признаком - четко поставленной целью обучения и соответствующим ей педагогическим результатом, которые могут быть обоснованы, выделены в явном виде и характеризуются учебно-познавательной направленностью. Игровая форма занятий создается на уроках при помощи игровых приемов и ситуаций, выступающих как средство побуждения, стимулирования к учебной деятельности. Деятельность учащихся должна быть построена на творческом использовании игры и игровых действий в учебно-воспитательном процессе с младшими школьниками, наиболее удовлетворяющей возрастные потребности данной категории учеников.</a:t>
            </a:r>
          </a:p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2800" dirty="0"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ru-RU" sz="4000" dirty="0" smtClean="0"/>
          </a:p>
          <a:p>
            <a:pPr algn="ctr"/>
            <a:r>
              <a:rPr lang="ru-RU" sz="4000" dirty="0" smtClean="0"/>
              <a:t>Игровая </a:t>
            </a:r>
            <a:r>
              <a:rPr lang="ru-RU" sz="4000" dirty="0"/>
              <a:t>форма занятий создается на уроках при помощи игровых приемов и ситуаций, которые выступают как средство побуждения, стимулирования учащихся к учебной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12417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959"/>
              <a:buFont typeface="Arial"/>
              <a:buNone/>
            </a:pPr>
            <a:r>
              <a:rPr lang="ru-RU" sz="3959" dirty="0">
                <a:latin typeface="Arial"/>
                <a:ea typeface="Arial"/>
                <a:cs typeface="Arial"/>
                <a:sym typeface="Arial"/>
              </a:rPr>
              <a:t>Цели образования игровых технологий</a:t>
            </a:r>
            <a:endParaRPr sz="3959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6"/>
          <p:cNvSpPr txBox="1">
            <a:spLocks noGrp="1"/>
          </p:cNvSpPr>
          <p:nvPr>
            <p:ph sz="quarter" idx="1"/>
          </p:nvPr>
        </p:nvSpPr>
        <p:spPr>
          <a:xfrm>
            <a:off x="0" y="1600200"/>
            <a:ext cx="91440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dirty="0"/>
          </a:p>
        </p:txBody>
      </p:sp>
      <p:sp>
        <p:nvSpPr>
          <p:cNvPr id="112" name="Google Shape;112;p16"/>
          <p:cNvSpPr/>
          <p:nvPr/>
        </p:nvSpPr>
        <p:spPr>
          <a:xfrm>
            <a:off x="0" y="2012532"/>
            <a:ext cx="2267744" cy="912407"/>
          </a:xfrm>
          <a:prstGeom prst="flowChartDecision">
            <a:avLst/>
          </a:prstGeom>
          <a:solidFill>
            <a:schemeClr val="accent2"/>
          </a:solidFill>
          <a:ln w="9525" cap="flat" cmpd="sng">
            <a:solidFill>
              <a:srgbClr val="FC9C1C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3" name="Google Shape;113;p16"/>
          <p:cNvSpPr/>
          <p:nvPr/>
        </p:nvSpPr>
        <p:spPr>
          <a:xfrm>
            <a:off x="2267744" y="2012532"/>
            <a:ext cx="2267744" cy="912407"/>
          </a:xfrm>
          <a:prstGeom prst="flowChartDecision">
            <a:avLst/>
          </a:prstGeom>
          <a:solidFill>
            <a:schemeClr val="accent2"/>
          </a:solidFill>
          <a:ln w="9525" cap="flat" cmpd="sng">
            <a:solidFill>
              <a:srgbClr val="FC9C1C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4" name="Google Shape;114;p16"/>
          <p:cNvSpPr/>
          <p:nvPr/>
        </p:nvSpPr>
        <p:spPr>
          <a:xfrm>
            <a:off x="6803232" y="2012532"/>
            <a:ext cx="2267744" cy="912407"/>
          </a:xfrm>
          <a:prstGeom prst="flowChartDecision">
            <a:avLst/>
          </a:prstGeom>
          <a:solidFill>
            <a:schemeClr val="accent2"/>
          </a:solidFill>
          <a:ln w="9525" cap="flat" cmpd="sng">
            <a:solidFill>
              <a:srgbClr val="FC9C1C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5" name="Google Shape;115;p16"/>
          <p:cNvSpPr/>
          <p:nvPr/>
        </p:nvSpPr>
        <p:spPr>
          <a:xfrm>
            <a:off x="4535488" y="2012532"/>
            <a:ext cx="2267744" cy="912407"/>
          </a:xfrm>
          <a:prstGeom prst="flowChartDecision">
            <a:avLst/>
          </a:prstGeom>
          <a:solidFill>
            <a:schemeClr val="accent2"/>
          </a:solidFill>
          <a:ln w="9525" cap="flat" cmpd="sng">
            <a:solidFill>
              <a:srgbClr val="FC9C1C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6" name="Google Shape;116;p16"/>
          <p:cNvSpPr txBox="1"/>
          <p:nvPr/>
        </p:nvSpPr>
        <p:spPr>
          <a:xfrm>
            <a:off x="251520" y="2284069"/>
            <a:ext cx="208823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Дидактические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7" name="Google Shape;117;p16"/>
          <p:cNvSpPr txBox="1"/>
          <p:nvPr/>
        </p:nvSpPr>
        <p:spPr>
          <a:xfrm>
            <a:off x="2501516" y="2285177"/>
            <a:ext cx="203397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Воспитательные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16"/>
          <p:cNvSpPr txBox="1"/>
          <p:nvPr/>
        </p:nvSpPr>
        <p:spPr>
          <a:xfrm>
            <a:off x="4959907" y="2242725"/>
            <a:ext cx="172819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Развивающие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Google Shape;119;p16"/>
          <p:cNvSpPr txBox="1"/>
          <p:nvPr/>
        </p:nvSpPr>
        <p:spPr>
          <a:xfrm>
            <a:off x="7181020" y="2298811"/>
            <a:ext cx="1512168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b="1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Социальные</a:t>
            </a:r>
            <a:endParaRPr sz="1800" b="1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16"/>
          <p:cNvSpPr/>
          <p:nvPr/>
        </p:nvSpPr>
        <p:spPr>
          <a:xfrm>
            <a:off x="233772" y="3050085"/>
            <a:ext cx="1817948" cy="2962407"/>
          </a:xfrm>
          <a:prstGeom prst="rect">
            <a:avLst/>
          </a:prstGeom>
          <a:solidFill>
            <a:schemeClr val="accent2"/>
          </a:solidFill>
          <a:ln w="9525" cap="flat" cmpd="sng">
            <a:solidFill>
              <a:srgbClr val="FC9C1C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bg1">
                  <a:lumMod val="6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1" name="Google Shape;121;p16"/>
          <p:cNvSpPr txBox="1"/>
          <p:nvPr/>
        </p:nvSpPr>
        <p:spPr>
          <a:xfrm>
            <a:off x="337728" y="3304728"/>
            <a:ext cx="1713992" cy="193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Расширение кругозора, развитие и применение ЗУН на практике</a:t>
            </a: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6"/>
          <p:cNvSpPr/>
          <p:nvPr/>
        </p:nvSpPr>
        <p:spPr>
          <a:xfrm>
            <a:off x="2394012" y="2920852"/>
            <a:ext cx="2195736" cy="3091641"/>
          </a:xfrm>
          <a:prstGeom prst="rect">
            <a:avLst/>
          </a:prstGeom>
          <a:gradFill>
            <a:gsLst>
              <a:gs pos="0">
                <a:srgbClr val="FFC977"/>
              </a:gs>
              <a:gs pos="35000">
                <a:srgbClr val="FFD69F"/>
              </a:gs>
              <a:gs pos="100000">
                <a:srgbClr val="FFEFD6"/>
              </a:gs>
            </a:gsLst>
            <a:lin ang="16200000" scaled="0"/>
          </a:gradFill>
          <a:ln w="9525" cap="flat" cmpd="sng">
            <a:solidFill>
              <a:srgbClr val="FC9C1C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bg1">
                  <a:lumMod val="65000"/>
                </a:schemeClr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3" name="Google Shape;123;p16"/>
          <p:cNvSpPr/>
          <p:nvPr/>
        </p:nvSpPr>
        <p:spPr>
          <a:xfrm>
            <a:off x="4793979" y="2920852"/>
            <a:ext cx="1894120" cy="3091641"/>
          </a:xfrm>
          <a:prstGeom prst="rect">
            <a:avLst/>
          </a:prstGeom>
          <a:gradFill>
            <a:gsLst>
              <a:gs pos="0">
                <a:srgbClr val="FFC977"/>
              </a:gs>
              <a:gs pos="35000">
                <a:srgbClr val="FFD69F"/>
              </a:gs>
              <a:gs pos="100000">
                <a:srgbClr val="FFEFD6"/>
              </a:gs>
            </a:gsLst>
            <a:lin ang="16200000" scaled="0"/>
          </a:gradFill>
          <a:ln w="9525" cap="flat" cmpd="sng">
            <a:solidFill>
              <a:srgbClr val="FC9C1C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4" name="Google Shape;124;p16"/>
          <p:cNvSpPr/>
          <p:nvPr/>
        </p:nvSpPr>
        <p:spPr>
          <a:xfrm>
            <a:off x="7037004" y="2924938"/>
            <a:ext cx="2106996" cy="3087555"/>
          </a:xfrm>
          <a:prstGeom prst="rect">
            <a:avLst/>
          </a:prstGeom>
          <a:gradFill>
            <a:gsLst>
              <a:gs pos="0">
                <a:srgbClr val="FFC977"/>
              </a:gs>
              <a:gs pos="35000">
                <a:srgbClr val="FFD69F"/>
              </a:gs>
              <a:gs pos="100000">
                <a:srgbClr val="FFEFD6"/>
              </a:gs>
            </a:gsLst>
            <a:lin ang="16200000" scaled="0"/>
          </a:gradFill>
          <a:ln w="9525" cap="flat" cmpd="sng">
            <a:solidFill>
              <a:srgbClr val="FC9C1C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0000" dir="5400000" rotWithShape="0">
              <a:srgbClr val="000000">
                <a:alpha val="37647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6"/>
          <p:cNvSpPr txBox="1"/>
          <p:nvPr/>
        </p:nvSpPr>
        <p:spPr>
          <a:xfrm>
            <a:off x="2213484" y="3764249"/>
            <a:ext cx="2376264" cy="1477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Воспитание </a:t>
            </a:r>
            <a:r>
              <a:rPr lang="ru-RU" sz="18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самостоятельности,сотрудничества</a:t>
            </a:r>
            <a:r>
              <a:rPr lang="ru-RU" sz="18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, общительности, </a:t>
            </a:r>
            <a:r>
              <a:rPr lang="ru-RU" sz="1800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коммуникативности</a:t>
            </a:r>
            <a:endParaRPr sz="18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6" name="Google Shape;126;p16"/>
          <p:cNvSpPr txBox="1"/>
          <p:nvPr/>
        </p:nvSpPr>
        <p:spPr>
          <a:xfrm>
            <a:off x="4793979" y="3918138"/>
            <a:ext cx="1800199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Развитие качеств и структур личности</a:t>
            </a: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7" name="Google Shape;127;p16"/>
          <p:cNvSpPr txBox="1"/>
          <p:nvPr/>
        </p:nvSpPr>
        <p:spPr>
          <a:xfrm>
            <a:off x="7181020" y="4048194"/>
            <a:ext cx="1800200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Приобщение к нормам и ценностям общества</a:t>
            </a:r>
            <a:endParaRPr sz="2000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Рубинштейн Сергей Леонидович(1889-1960)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7304" y="1617597"/>
            <a:ext cx="50292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</a:t>
            </a:r>
            <a:r>
              <a:rPr lang="ru-RU" sz="4000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 и философ. </a:t>
            </a:r>
            <a:endParaRPr lang="ru-RU" sz="4000" dirty="0" smtClean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Автор </a:t>
            </a:r>
            <a:r>
              <a:rPr lang="ru-RU" sz="4000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фундаментальной книги </a:t>
            </a:r>
            <a:endParaRPr lang="ru-RU" sz="4000" dirty="0" smtClean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4000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 </a:t>
            </a:r>
            <a:r>
              <a:rPr lang="ru-RU" sz="4000" dirty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Основы общей психологии»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1724FF4-0ECA-45A3-86CF-63FEEEFC08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25" r="7225"/>
          <a:stretch>
            <a:fillRect/>
          </a:stretch>
        </p:blipFill>
        <p:spPr>
          <a:xfrm>
            <a:off x="7042645" y="1189972"/>
            <a:ext cx="1851088" cy="2885509"/>
          </a:xfrm>
          <a:prstGeom prst="rect">
            <a:avLst/>
          </a:prstGeom>
        </p:spPr>
      </p:pic>
      <p:pic>
        <p:nvPicPr>
          <p:cNvPr id="2050" name="Picture 2" descr="C:\Users\Lenovo\Desktop\10052998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933" y="4075481"/>
            <a:ext cx="1747423" cy="206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7088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>
            <a:extLst>
              <a:ext uri="{FF2B5EF4-FFF2-40B4-BE49-F238E27FC236}">
                <a16:creationId xmlns:a16="http://schemas.microsoft.com/office/drawing/2014/main" xmlns="" id="{E771859F-617E-400C-969F-DFA0F4B68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821" y="233562"/>
            <a:ext cx="6241816" cy="745588"/>
          </a:xfrm>
        </p:spPr>
        <p:txBody>
          <a:bodyPr>
            <a:norm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Сущность игры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>
          <a:xfrm>
            <a:off x="507304" y="1807923"/>
            <a:ext cx="8229600" cy="4937760"/>
          </a:xfrm>
        </p:spPr>
        <p:txBody>
          <a:bodyPr>
            <a:normAutofit/>
          </a:bodyPr>
          <a:lstStyle/>
          <a:p>
            <a:r>
              <a:rPr lang="ru-RU" dirty="0"/>
              <a:t>С</a:t>
            </a:r>
            <a:r>
              <a:rPr lang="ru-RU" dirty="0" smtClean="0"/>
              <a:t>ущность </a:t>
            </a:r>
            <a:r>
              <a:rPr lang="ru-RU" dirty="0"/>
              <a:t>игры Рубинштейн понимает игру, как вечную потребность ребёнка, рождающуюся из контактов с внешним миром, как реакцию на них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/>
              <a:t>Согласно Рубинштейну, сущность игры заключается в том, что она есть порождение практики, через которую преобразуется действительность, изменяется мир: "В игре формируется и проявляется потребность ребёнка воздействовать на </a:t>
            </a:r>
            <a:r>
              <a:rPr lang="ru-RU" dirty="0" smtClean="0"/>
              <a:t>мир".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62408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1">
            <a:extLst>
              <a:ext uri="{FF2B5EF4-FFF2-40B4-BE49-F238E27FC236}">
                <a16:creationId xmlns:a16="http://schemas.microsoft.com/office/drawing/2014/main" xmlns="" id="{63C2E914-2788-4F6D-A65C-A112076996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125" y="0"/>
            <a:ext cx="5706647" cy="946876"/>
          </a:xfrm>
        </p:spPr>
        <p:txBody>
          <a:bodyPr>
            <a:normAutofit/>
          </a:bodyPr>
          <a:lstStyle/>
          <a:p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мотивов игры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321496" y="1591632"/>
            <a:ext cx="709599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1">
                    <a:lumMod val="85000"/>
                  </a:schemeClr>
                </a:solidFill>
              </a:rPr>
              <a:t>С.Л. Рубинштейн а</a:t>
            </a:r>
            <a:r>
              <a:rPr lang="ru-RU" sz="1600" dirty="0" smtClean="0">
                <a:solidFill>
                  <a:schemeClr val="tx1">
                    <a:lumMod val="85000"/>
                  </a:schemeClr>
                </a:solidFill>
              </a:rPr>
              <a:t>нализируя </a:t>
            </a:r>
            <a:r>
              <a:rPr lang="ru-RU" sz="1600" dirty="0">
                <a:solidFill>
                  <a:schemeClr val="tx1">
                    <a:lumMod val="85000"/>
                  </a:schemeClr>
                </a:solidFill>
              </a:rPr>
              <a:t>существующие теории игры, он приходит к выводу, что каждая из теорий отражает лишь одно из проявлений многогранного, переливчатого явления игры, и ни одна не охватывает подлинной ее сущности. Игра – это осмысленная деятельность, т. е. совокупность осмысленных действий, объединенных единством мотива. Она связана с той деятельностью, на которой основывается существование данного вида. </a:t>
            </a:r>
            <a:endParaRPr lang="ru-RU" sz="2400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Lenovo\Desktop\c38976f988549c58e1aeecab77796d76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9492" y="3508463"/>
            <a:ext cx="6537542" cy="3057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2692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1">
            <a:extLst>
              <a:ext uri="{FF2B5EF4-FFF2-40B4-BE49-F238E27FC236}">
                <a16:creationId xmlns:a16="http://schemas.microsoft.com/office/drawing/2014/main" xmlns="" id="{38E10516-4E17-4D7C-AC70-28184B4B8E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Природа игры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монографии «Основы общей психологии» проводит качественный анализ природы игры и роли игры в развитии ребенка: 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dirty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«Игра – одно из замечательных явлений жизни, деятельность, как будто бесполезная и вместе с тем необходимая. Невольно чаруя и привлекая к себе как жизненное явление, игра оказалась весьма серьезной и трудной проблемой для научной мысли</a:t>
            </a:r>
            <a:r>
              <a:rPr lang="ru-RU" dirty="0" smtClean="0">
                <a:solidFill>
                  <a:schemeClr val="tx1">
                    <a:lumMod val="8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dirty="0">
              <a:solidFill>
                <a:schemeClr val="tx1">
                  <a:lumMod val="8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pic>
        <p:nvPicPr>
          <p:cNvPr id="2050" name="Picture 2" descr="C:\Users\Lenovo\Desktop\origina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046" y="4680124"/>
            <a:ext cx="2379485" cy="217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Кутюр">
      <a:dk1>
        <a:sysClr val="windowText" lastClr="000000"/>
      </a:dk1>
      <a:lt1>
        <a:sysClr val="window" lastClr="FFFFFF"/>
      </a:lt1>
      <a:dk2>
        <a:srgbClr val="37302A"/>
      </a:dk2>
      <a:lt2>
        <a:srgbClr val="D0CCB9"/>
      </a:lt2>
      <a:accent1>
        <a:srgbClr val="9E8E5C"/>
      </a:accent1>
      <a:accent2>
        <a:srgbClr val="A09781"/>
      </a:accent2>
      <a:accent3>
        <a:srgbClr val="85776D"/>
      </a:accent3>
      <a:accent4>
        <a:srgbClr val="AEAFA9"/>
      </a:accent4>
      <a:accent5>
        <a:srgbClr val="8D878B"/>
      </a:accent5>
      <a:accent6>
        <a:srgbClr val="6B6149"/>
      </a:accent6>
      <a:hlink>
        <a:srgbClr val="B6A272"/>
      </a:hlink>
      <a:folHlink>
        <a:srgbClr val="8A784F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2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240</TotalTime>
  <Words>641</Words>
  <Application>Microsoft Office PowerPoint</Application>
  <PresentationFormat>Экран (4:3)</PresentationFormat>
  <Paragraphs>44</Paragraphs>
  <Slides>15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Начальная</vt:lpstr>
      <vt:lpstr> Игровые технологии</vt:lpstr>
      <vt:lpstr>История возникновения игровых технологий</vt:lpstr>
      <vt:lpstr>Понятие игровых технологий</vt:lpstr>
      <vt:lpstr>Презентация PowerPoint</vt:lpstr>
      <vt:lpstr>Цели образования игровых технологий</vt:lpstr>
      <vt:lpstr>Рубинштейн Сергей Леонидович(1889-1960)</vt:lpstr>
      <vt:lpstr>Сущность игры</vt:lpstr>
      <vt:lpstr>Особенности мотивов игры</vt:lpstr>
      <vt:lpstr>Природа игры</vt:lpstr>
      <vt:lpstr>Взгляд на  игру</vt:lpstr>
      <vt:lpstr>Презентация PowerPoint</vt:lpstr>
      <vt:lpstr>Презентация PowerPoint</vt:lpstr>
      <vt:lpstr>Развитие игр ребенка</vt:lpstr>
      <vt:lpstr>Вывод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Игровые технологии</dc:title>
  <cp:lastModifiedBy>Lenovo</cp:lastModifiedBy>
  <cp:revision>17</cp:revision>
  <dcterms:modified xsi:type="dcterms:W3CDTF">2024-10-11T09:44:57Z</dcterms:modified>
</cp:coreProperties>
</file>