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61" r:id="rId2"/>
    <p:sldId id="256" r:id="rId3"/>
    <p:sldId id="262" r:id="rId4"/>
    <p:sldId id="263" r:id="rId5"/>
    <p:sldId id="264" r:id="rId6"/>
    <p:sldId id="265" r:id="rId7"/>
    <p:sldId id="267" r:id="rId8"/>
    <p:sldId id="277" r:id="rId9"/>
    <p:sldId id="274" r:id="rId10"/>
    <p:sldId id="275" r:id="rId11"/>
    <p:sldId id="276" r:id="rId12"/>
    <p:sldId id="273" r:id="rId13"/>
    <p:sldId id="278" r:id="rId14"/>
    <p:sldId id="272" r:id="rId15"/>
    <p:sldId id="283" r:id="rId16"/>
    <p:sldId id="284" r:id="rId17"/>
    <p:sldId id="285" r:id="rId18"/>
    <p:sldId id="286" r:id="rId19"/>
    <p:sldId id="303" r:id="rId20"/>
    <p:sldId id="280" r:id="rId21"/>
    <p:sldId id="305" r:id="rId22"/>
    <p:sldId id="290" r:id="rId23"/>
    <p:sldId id="287" r:id="rId24"/>
    <p:sldId id="288" r:id="rId25"/>
    <p:sldId id="291" r:id="rId26"/>
    <p:sldId id="292" r:id="rId27"/>
    <p:sldId id="300" r:id="rId28"/>
    <p:sldId id="293" r:id="rId29"/>
    <p:sldId id="294" r:id="rId30"/>
    <p:sldId id="301" r:id="rId31"/>
    <p:sldId id="297" r:id="rId32"/>
    <p:sldId id="298" r:id="rId33"/>
    <p:sldId id="271" r:id="rId34"/>
    <p:sldId id="302" r:id="rId35"/>
    <p:sldId id="299" r:id="rId36"/>
    <p:sldId id="289" r:id="rId37"/>
    <p:sldId id="308" r:id="rId38"/>
    <p:sldId id="306" r:id="rId39"/>
    <p:sldId id="307" r:id="rId40"/>
    <p:sldId id="260" r:id="rId41"/>
    <p:sldId id="311" r:id="rId42"/>
    <p:sldId id="312" r:id="rId43"/>
    <p:sldId id="309" r:id="rId44"/>
    <p:sldId id="313" r:id="rId45"/>
    <p:sldId id="258" r:id="rId46"/>
    <p:sldId id="314" r:id="rId4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14" autoAdjust="0"/>
    <p:restoredTop sz="95332" autoAdjust="0"/>
  </p:normalViewPr>
  <p:slideViewPr>
    <p:cSldViewPr snapToGrid="0">
      <p:cViewPr varScale="1">
        <p:scale>
          <a:sx n="62" d="100"/>
          <a:sy n="62" d="100"/>
        </p:scale>
        <p:origin x="96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10/10/2019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10/10/2019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10/10/2019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10/10/2019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Up7mkYJyATY" TargetMode="Externa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https://www.youtube.com/watch?v=Up7mkYJyATY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3948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62748" y="5211100"/>
            <a:ext cx="8911687" cy="1280890"/>
          </a:xfrm>
        </p:spPr>
        <p:txBody>
          <a:bodyPr>
            <a:normAutofit/>
          </a:bodyPr>
          <a:lstStyle/>
          <a:p>
            <a:r>
              <a:rPr lang="ru-RU" sz="4000" b="1" dirty="0" smtClean="0"/>
              <a:t>Недовольные своей работой</a:t>
            </a:r>
            <a:endParaRPr lang="ru-RU" sz="40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90633" y="612907"/>
            <a:ext cx="6893234" cy="4598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815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4222" y="5166129"/>
            <a:ext cx="10919997" cy="1280890"/>
          </a:xfrm>
        </p:spPr>
        <p:txBody>
          <a:bodyPr/>
          <a:lstStyle/>
          <a:p>
            <a:r>
              <a:rPr lang="ru-RU" b="1" dirty="0" smtClean="0"/>
              <a:t>Переезжающие на новое место жительства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89057" y="305482"/>
            <a:ext cx="8510328" cy="4467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737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833" y="783772"/>
            <a:ext cx="5459185" cy="545918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41143" y="1036864"/>
            <a:ext cx="5403438" cy="49530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Безработными</a:t>
            </a:r>
          </a:p>
          <a:p>
            <a:pPr marL="0" indent="0" algn="ctr">
              <a:buNone/>
            </a:pPr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считаются те, кто не имеет работы на момент проведения стати­стического обследования, но активно ищет ее и готов присту­пить к работе немедленно. 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895243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48343" y="624110"/>
            <a:ext cx="6781812" cy="556259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33469" y="624110"/>
            <a:ext cx="4457681" cy="6233889"/>
          </a:xfrm>
        </p:spPr>
        <p:txBody>
          <a:bodyPr>
            <a:normAutofit fontScale="85000" lnSpcReduction="20000"/>
          </a:bodyPr>
          <a:lstStyle/>
          <a:p>
            <a:endParaRPr lang="ru-RU" dirty="0" smtClean="0"/>
          </a:p>
          <a:p>
            <a:pPr marL="0" lvl="0" indent="0" algn="ctr">
              <a:buClr>
                <a:srgbClr val="A53010"/>
              </a:buClr>
              <a:buNone/>
            </a:pPr>
            <a:r>
              <a:rPr lang="ru-RU" sz="47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</a:t>
            </a:r>
            <a:r>
              <a:rPr lang="ru-RU" sz="47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заня­тым</a:t>
            </a:r>
          </a:p>
          <a:p>
            <a:pPr marL="0" lvl="0" indent="0" algn="ctr">
              <a:buClr>
                <a:srgbClr val="A53010"/>
              </a:buClr>
              <a:buNone/>
            </a:pPr>
            <a:r>
              <a:rPr lang="ru-RU" sz="43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относятся </a:t>
            </a:r>
            <a:r>
              <a:rPr lang="ru-RU" sz="43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люди, имеющие работу, а также все занятые </a:t>
            </a:r>
            <a:r>
              <a:rPr lang="ru-RU" sz="43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не­полный </a:t>
            </a:r>
            <a:r>
              <a:rPr lang="ru-RU" sz="43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рабочий день или неполную </a:t>
            </a:r>
            <a:r>
              <a:rPr lang="ru-RU" sz="43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неделю. </a:t>
            </a:r>
            <a:r>
              <a:rPr lang="ru-RU" sz="43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</a:t>
            </a:r>
            <a:r>
              <a:rPr lang="ru-RU" sz="43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сли </a:t>
            </a:r>
            <a:r>
              <a:rPr lang="ru-RU" sz="43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человек официально работает хотя бы один час в день, он, </a:t>
            </a:r>
            <a:r>
              <a:rPr lang="ru-RU" sz="43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классифицируется </a:t>
            </a:r>
            <a:r>
              <a:rPr lang="ru-RU" sz="43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как занятый.</a:t>
            </a:r>
            <a:endParaRPr lang="ru-RU" sz="4300" dirty="0">
              <a:solidFill>
                <a:prstClr val="black">
                  <a:lumMod val="75000"/>
                  <a:lumOff val="25000"/>
                </a:prst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 algn="ctr">
              <a:buClr>
                <a:srgbClr val="A53010"/>
              </a:buClr>
            </a:pPr>
            <a:endParaRPr lang="ru-RU" sz="43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1717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Выбывшие из состава рабочей силы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77857" y="1392601"/>
            <a:ext cx="7941821" cy="5291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929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Выбывшие из состава рабочей силы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657602" y="1527169"/>
            <a:ext cx="6269002" cy="4691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0681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Выбывшие из состава рабочей силы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14171" y="1581297"/>
            <a:ext cx="8143739" cy="4577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2590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Выбывшие из состава рабочей силы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68697" y="1264555"/>
            <a:ext cx="7989836" cy="5343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456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Выбывшие из состава рабочей силы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69140" y="1344553"/>
            <a:ext cx="4299581" cy="286459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1858" y="1344553"/>
            <a:ext cx="3827859" cy="286459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20184" y="3643084"/>
            <a:ext cx="5292996" cy="297499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62819" y="3425290"/>
            <a:ext cx="4773910" cy="3192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1580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87953" y="345140"/>
            <a:ext cx="11082471" cy="623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602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64342" y="1309915"/>
            <a:ext cx="10517641" cy="2262781"/>
          </a:xfrm>
        </p:spPr>
        <p:txBody>
          <a:bodyPr>
            <a:normAutofit/>
          </a:bodyPr>
          <a:lstStyle/>
          <a:p>
            <a:r>
              <a:rPr lang="ru-RU" sz="5800" b="1" dirty="0" smtClean="0"/>
              <a:t>Россияне на рынке труда</a:t>
            </a:r>
            <a:endParaRPr lang="ru-RU" sz="58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2599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50307" y="351966"/>
            <a:ext cx="11124784" cy="5976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4304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Задание по приложению 1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7943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6955" y="624110"/>
            <a:ext cx="10127658" cy="1280890"/>
          </a:xfrm>
        </p:spPr>
        <p:txBody>
          <a:bodyPr>
            <a:normAutofit fontScale="90000"/>
          </a:bodyPr>
          <a:lstStyle/>
          <a:p>
            <a:r>
              <a:rPr lang="ru-RU" altLang="ru-RU" b="1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Определите </a:t>
            </a:r>
            <a:r>
              <a:rPr lang="ru-RU" altLang="ru-RU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статус лиц, перечисленных ниже, в составе населения страны с точки зрения их занятости в национальном хозяйстве</a:t>
            </a:r>
            <a:endParaRPr lang="ru-RU" dirty="0"/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885826" y="2511453"/>
            <a:ext cx="10239276" cy="378565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1)   Работник, работавший не по специальности, уволив­шийся по собственному желанию и ищущий работу по спе­циальности.</a:t>
            </a:r>
            <a:endParaRPr kumimoji="0" lang="ru-RU" alt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	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2000" b="0" i="1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ru-RU" sz="2000" i="1" dirty="0">
              <a:solidFill>
                <a:srgbClr val="000000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Ответ. 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Этот работник классифицируется как безработный, ибо он не занят, но активно ищет работу.</a:t>
            </a:r>
            <a:endParaRPr kumimoji="0" lang="ru-RU" alt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					</a:t>
            </a: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		</a:t>
            </a: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4387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62075" y="624110"/>
            <a:ext cx="10142537" cy="1280890"/>
          </a:xfrm>
        </p:spPr>
        <p:txBody>
          <a:bodyPr>
            <a:normAutofit fontScale="90000"/>
          </a:bodyPr>
          <a:lstStyle/>
          <a:p>
            <a:r>
              <a:rPr lang="ru-RU" altLang="ru-RU" b="1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Определите </a:t>
            </a:r>
            <a:r>
              <a:rPr lang="ru-RU" altLang="ru-RU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статус лиц, перечисленных ниже, в составе населения страны с точки зрения их занятости в национальном хозяйстве</a:t>
            </a:r>
            <a:endParaRPr lang="ru-RU" dirty="0"/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1266825" y="2990114"/>
            <a:ext cx="10689202" cy="397031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2)   Оля Куликова, не работающая и являющаяся студенткой дневного отделения Высшей школы экономики.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ru-RU" sz="28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2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	</a:t>
            </a:r>
            <a:r>
              <a:rPr kumimoji="0" lang="ru-RU" alt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Ответ. </a:t>
            </a:r>
            <a:r>
              <a:rPr kumimoji="0" lang="ru-RU" alt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Студенты дневных отделений вузов не включаются в состав рабочей силы. Оля относится к категории лиц, выбывших из состава рабочей силы.</a:t>
            </a:r>
            <a:endParaRPr kumimoji="0" lang="ru-RU" alt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		</a:t>
            </a:r>
            <a:endParaRPr kumimoji="0" lang="ru-RU" alt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502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81125" y="624110"/>
            <a:ext cx="10123487" cy="1280890"/>
          </a:xfrm>
        </p:spPr>
        <p:txBody>
          <a:bodyPr>
            <a:normAutofit fontScale="90000"/>
          </a:bodyPr>
          <a:lstStyle/>
          <a:p>
            <a:r>
              <a:rPr lang="ru-RU" altLang="ru-RU" sz="32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Определите статус лиц, перечисленных ниже, в составе населения страны с точки зрения их занятости в национальном хозяйстве</a:t>
            </a:r>
            <a:endParaRPr lang="ru-RU" dirty="0"/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1181100" y="2395644"/>
            <a:ext cx="9610725" cy="353943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3)</a:t>
            </a:r>
            <a:r>
              <a:rPr kumimoji="0" lang="ru-RU" altLang="ru-RU" sz="28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Работник текстильного предприятия в городе Иваново, переведенный на режим неполного рабочего дня.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ru-RU" sz="28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	</a:t>
            </a:r>
            <a:r>
              <a:rPr kumimoji="0" lang="ru-RU" alt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Ответ. </a:t>
            </a:r>
            <a:r>
              <a:rPr kumimoji="0" lang="ru-RU" alt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Относится к категории занятых в составе рабочей силы.</a:t>
            </a:r>
            <a:endParaRPr kumimoji="0" lang="ru-RU" alt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		</a:t>
            </a:r>
            <a:endParaRPr kumimoji="0" lang="ru-RU" alt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1561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95425" y="185960"/>
            <a:ext cx="10009187" cy="1280890"/>
          </a:xfrm>
        </p:spPr>
        <p:txBody>
          <a:bodyPr>
            <a:normAutofit fontScale="90000"/>
          </a:bodyPr>
          <a:lstStyle/>
          <a:p>
            <a:r>
              <a:rPr lang="ru-RU" altLang="ru-RU" b="1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Определите </a:t>
            </a:r>
            <a:r>
              <a:rPr lang="ru-RU" altLang="ru-RU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статус лиц, перечисленных ниже, в составе населения страны с точки зрения их занятости в национальном хозяйстве</a:t>
            </a:r>
            <a:endParaRPr lang="ru-RU" dirty="0"/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657225" y="2089146"/>
            <a:ext cx="10618787" cy="440120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4)   Слесарь, уволенный с предприятия «Красный богатырь» из-за сокращения числа рабочих мест и, отчаявшись найти ра­боту, прекративший ее поиски.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	</a:t>
            </a:r>
            <a:r>
              <a:rPr kumimoji="0" lang="ru-RU" alt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Ответ. </a:t>
            </a:r>
            <a:r>
              <a:rPr kumimoji="0" lang="ru-RU" alt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Он не является ни лицом, входящим в состав рабочей силы, ни безработным, поскольку прекратил поиски работы. Этот человек относится к категории лиц, выбывших из состава рабочей силы.</a:t>
            </a:r>
            <a:endParaRPr kumimoji="0" lang="ru-RU" alt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		</a:t>
            </a:r>
            <a:endParaRPr kumimoji="0" lang="ru-RU" alt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	</a:t>
            </a:r>
            <a:endParaRPr kumimoji="0" lang="ru-RU" alt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4814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0175" y="624110"/>
            <a:ext cx="10104437" cy="1280890"/>
          </a:xfrm>
        </p:spPr>
        <p:txBody>
          <a:bodyPr>
            <a:normAutofit fontScale="90000"/>
          </a:bodyPr>
          <a:lstStyle/>
          <a:p>
            <a:r>
              <a:rPr lang="ru-RU" altLang="ru-RU" b="1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Определите </a:t>
            </a:r>
            <a:r>
              <a:rPr lang="ru-RU" altLang="ru-RU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статус лиц, перечисленных ниже, в составе населения страны с точки зрения их занятости в национальном хозяйстве</a:t>
            </a:r>
            <a:endParaRPr lang="ru-RU" dirty="0"/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1276350" y="2557835"/>
            <a:ext cx="10047995" cy="397031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5)  Шахтер, который по состоянию здоровья больше не мо­жет работать.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ru-RU" sz="28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2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	</a:t>
            </a:r>
            <a:r>
              <a:rPr kumimoji="0" lang="ru-RU" alt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Ответ. </a:t>
            </a:r>
            <a:r>
              <a:rPr kumimoji="0" lang="ru-RU" alt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Больной шахтер не включается в состав рабочей силы и, следовательно, не может рассматриваться как безработный.</a:t>
            </a:r>
            <a:endParaRPr kumimoji="0" lang="ru-RU" alt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		</a:t>
            </a:r>
            <a:endParaRPr kumimoji="0" lang="ru-RU" alt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4148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81125" y="624110"/>
            <a:ext cx="10123487" cy="1280890"/>
          </a:xfrm>
        </p:spPr>
        <p:txBody>
          <a:bodyPr>
            <a:normAutofit fontScale="90000"/>
          </a:bodyPr>
          <a:lstStyle/>
          <a:p>
            <a:r>
              <a:rPr lang="ru-RU" altLang="ru-RU" sz="32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Определите статус лиц, перечисленных ниже, в составе населения страны с точки зрения их занятости в национальном хозяйстве</a:t>
            </a:r>
            <a:endParaRPr lang="ru-RU" dirty="0"/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1266825" y="2757593"/>
            <a:ext cx="9610725" cy="353943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6) Катя Иванова — лаборантка кафедры экономической тео­рии Высшей школы экономики, которая учится в этом же вузе на вечернем отделении.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ru-RU" sz="28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	</a:t>
            </a:r>
            <a:r>
              <a:rPr kumimoji="0" lang="ru-RU" alt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Ответ. </a:t>
            </a:r>
            <a:r>
              <a:rPr kumimoji="0" lang="ru-RU" alt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Катя Иванова относится к категории занятых.</a:t>
            </a:r>
            <a:endParaRPr kumimoji="0" lang="ru-RU" alt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		</a:t>
            </a:r>
            <a:endParaRPr kumimoji="0" lang="ru-RU" alt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5348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7825" y="624110"/>
            <a:ext cx="9856787" cy="1280890"/>
          </a:xfrm>
        </p:spPr>
        <p:txBody>
          <a:bodyPr>
            <a:normAutofit fontScale="90000"/>
          </a:bodyPr>
          <a:lstStyle/>
          <a:p>
            <a:r>
              <a:rPr lang="ru-RU" altLang="ru-RU" b="1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Определите </a:t>
            </a:r>
            <a:r>
              <a:rPr lang="ru-RU" altLang="ru-RU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статус лиц, перечисленных ниже, в составе населения страны с точки зрения их занятости в национальном хозяйстве</a:t>
            </a:r>
            <a:endParaRPr lang="ru-RU" dirty="0"/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1114425" y="3002178"/>
            <a:ext cx="10390187" cy="310854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7)   Балерина Большого театра, которая в 38 лет ушла на пен­сию и больше не хочет работать.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ru-RU" sz="28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	</a:t>
            </a:r>
            <a:r>
              <a:rPr kumimoji="0" lang="ru-RU" alt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Ответ. </a:t>
            </a:r>
            <a:r>
              <a:rPr kumimoji="0" lang="ru-RU" alt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Балерина-пенсионерка считается выбывшей из со­става рабочей силы.</a:t>
            </a:r>
            <a:endParaRPr kumimoji="0" lang="ru-RU" alt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	</a:t>
            </a:r>
            <a:endParaRPr kumimoji="0" lang="ru-RU" alt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8170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28775" y="624110"/>
            <a:ext cx="9875837" cy="1280890"/>
          </a:xfrm>
        </p:spPr>
        <p:txBody>
          <a:bodyPr>
            <a:normAutofit fontScale="90000"/>
          </a:bodyPr>
          <a:lstStyle/>
          <a:p>
            <a:r>
              <a:rPr lang="ru-RU" altLang="ru-RU" b="1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Определите </a:t>
            </a:r>
            <a:r>
              <a:rPr lang="ru-RU" altLang="ru-RU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статус лиц, перечисленных ниже, в составе населения страны с точки зрения их занятости в национальном хозяйстве</a:t>
            </a:r>
            <a:endParaRPr lang="ru-RU" dirty="0"/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1257300" y="2749721"/>
            <a:ext cx="9889101" cy="370870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		</a:t>
            </a:r>
            <a:endParaRPr kumimoji="0" lang="ru-RU" alt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8)</a:t>
            </a:r>
            <a:r>
              <a:rPr kumimoji="0" lang="ru-RU" altLang="ru-RU" sz="28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Женщина-домохозяйка, которая полностью посвятила себя дому и семье.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ru-RU" sz="28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	</a:t>
            </a:r>
            <a:r>
              <a:rPr kumimoji="0" lang="ru-RU" alt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Ответ. </a:t>
            </a:r>
            <a:r>
              <a:rPr kumimoji="0" lang="ru-RU" alt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Считается выбывшей из состава рабочей силы.</a:t>
            </a:r>
            <a:endParaRPr kumimoji="0" lang="ru-RU" alt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	</a:t>
            </a:r>
            <a:endParaRPr kumimoji="0" lang="ru-RU" alt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	</a:t>
            </a:r>
            <a:endParaRPr kumimoji="0" lang="ru-RU" alt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6207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43429" y="2133600"/>
            <a:ext cx="10561183" cy="3777622"/>
          </a:xfrm>
        </p:spPr>
        <p:txBody>
          <a:bodyPr>
            <a:normAutofit/>
          </a:bodyPr>
          <a:lstStyle/>
          <a:p>
            <a:endParaRPr lang="ru-RU" sz="5200" b="1" dirty="0"/>
          </a:p>
          <a:p>
            <a:r>
              <a:rPr lang="ru-RU" sz="5200" b="1" dirty="0" smtClean="0"/>
              <a:t>Демографическая ситуация</a:t>
            </a:r>
            <a:endParaRPr lang="ru-RU" sz="5200" b="1" dirty="0"/>
          </a:p>
        </p:txBody>
      </p:sp>
    </p:spTree>
    <p:extLst>
      <p:ext uri="{BB962C8B-B14F-4D97-AF65-F5344CB8AC3E}">
        <p14:creationId xmlns:p14="http://schemas.microsoft.com/office/powerpoint/2010/main" val="3779769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81125" y="624110"/>
            <a:ext cx="10123487" cy="1280890"/>
          </a:xfrm>
        </p:spPr>
        <p:txBody>
          <a:bodyPr>
            <a:normAutofit fontScale="90000"/>
          </a:bodyPr>
          <a:lstStyle/>
          <a:p>
            <a:r>
              <a:rPr lang="ru-RU" altLang="ru-RU" sz="32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Определите статус лиц, перечисленных ниже, в составе населения страны с точки зрения их занятости в национальном хозяйстве</a:t>
            </a:r>
            <a:endParaRPr lang="ru-RU" dirty="0"/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1381125" y="2462319"/>
            <a:ext cx="9610725" cy="353943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		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		</a:t>
            </a:r>
            <a:endParaRPr lang="ru-RU" altLang="ru-RU" sz="2800" dirty="0">
              <a:solidFill>
                <a:srgbClr val="000000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9)   Женщина, ушедшая с работы в декретный отпуск.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ru-RU" sz="28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2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	</a:t>
            </a:r>
            <a:r>
              <a:rPr kumimoji="0" lang="ru-RU" alt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Ответ. </a:t>
            </a:r>
            <a:r>
              <a:rPr kumimoji="0" lang="ru-RU" alt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Включается в состав рабочей силы и рассматривается как занятая.</a:t>
            </a:r>
            <a:endParaRPr kumimoji="0" lang="ru-RU" alt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			</a:t>
            </a:r>
            <a:endParaRPr kumimoji="0" lang="ru-RU" alt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6758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3051" y="624110"/>
            <a:ext cx="9961562" cy="1280890"/>
          </a:xfrm>
        </p:spPr>
        <p:txBody>
          <a:bodyPr>
            <a:normAutofit fontScale="90000"/>
          </a:bodyPr>
          <a:lstStyle/>
          <a:p>
            <a:r>
              <a:rPr lang="ru-RU" altLang="ru-RU" b="1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Определите </a:t>
            </a:r>
            <a:r>
              <a:rPr lang="ru-RU" altLang="ru-RU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статус лиц, перечисленных ниже, в составе населения страны с точки зрения их занятости в национальном хозяйстве</a:t>
            </a:r>
            <a:endParaRPr lang="ru-RU" dirty="0"/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1125116" y="3202203"/>
            <a:ext cx="10532255" cy="310854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10)  Женщина, ожидающая ребенка, которая уволилась с ра­боты.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ru-RU" sz="28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	</a:t>
            </a:r>
            <a:r>
              <a:rPr kumimoji="0" lang="ru-RU" alt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Ответ. </a:t>
            </a:r>
            <a:r>
              <a:rPr kumimoji="0" lang="ru-RU" alt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В отличие от предыдущего случая эта женщина счи­тается выбывшей из состава рабочей силы.</a:t>
            </a:r>
            <a:endParaRPr kumimoji="0" lang="ru-RU" alt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					</a:t>
            </a:r>
            <a:endParaRPr kumimoji="0" lang="ru-RU" alt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8576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38301" y="624110"/>
            <a:ext cx="9866312" cy="1280890"/>
          </a:xfrm>
        </p:spPr>
        <p:txBody>
          <a:bodyPr>
            <a:normAutofit fontScale="90000"/>
          </a:bodyPr>
          <a:lstStyle/>
          <a:p>
            <a:r>
              <a:rPr lang="ru-RU" altLang="ru-RU" b="1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Определите </a:t>
            </a:r>
            <a:r>
              <a:rPr lang="ru-RU" altLang="ru-RU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статус лиц, перечисленных ниже, в составе населения страны с точки зрения их занятости в национальном хозяйстве</a:t>
            </a:r>
            <a:endParaRPr lang="ru-RU" dirty="0"/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1333500" y="2891510"/>
            <a:ext cx="10439399" cy="353943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11)  Петя Васечкин, которому на днях исполнилось 14 лет.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2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	</a:t>
            </a:r>
            <a:r>
              <a:rPr kumimoji="0" lang="ru-RU" alt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Ответ. </a:t>
            </a:r>
            <a:r>
              <a:rPr kumimoji="0" lang="ru-RU" alt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Петя Васечкин — это лицо, не достигшее трудо­способного возраста, поэтому не рассматривается в качестве потенциального работника (не включается в состав рабочей силы).</a:t>
            </a:r>
            <a:endParaRPr kumimoji="0" lang="ru-RU" alt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				</a:t>
            </a:r>
            <a:endParaRPr kumimoji="0" lang="ru-RU" alt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6916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6955" y="624110"/>
            <a:ext cx="10127658" cy="1280890"/>
          </a:xfrm>
        </p:spPr>
        <p:txBody>
          <a:bodyPr>
            <a:normAutofit fontScale="90000"/>
          </a:bodyPr>
          <a:lstStyle/>
          <a:p>
            <a:r>
              <a:rPr lang="ru-RU" altLang="ru-RU" b="1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Определите </a:t>
            </a:r>
            <a:r>
              <a:rPr lang="ru-RU" altLang="ru-RU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статус лиц, перечисленных ниже, в составе населения страны с точки зрения их занятости в национальном хозяйстве</a:t>
            </a:r>
            <a:endParaRPr lang="ru-RU" dirty="0"/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1074057" y="2149019"/>
            <a:ext cx="9877110" cy="4708981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	</a:t>
            </a: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					</a:t>
            </a: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12) Программист Вася </a:t>
            </a:r>
            <a:r>
              <a:rPr kumimoji="0" lang="ru-RU" alt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Петечкин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уволенный из-за ликвида­ции конторы, в которой он работал, и обратившийся с прось­бой о работе в государственную службу занятости.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ru-RU" sz="28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2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	</a:t>
            </a:r>
            <a:r>
              <a:rPr kumimoji="0" lang="ru-RU" alt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Ответ. </a:t>
            </a:r>
            <a:r>
              <a:rPr kumimoji="0" lang="ru-RU" alt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Вася </a:t>
            </a:r>
            <a:r>
              <a:rPr kumimoji="0" lang="ru-RU" altLang="ru-RU" sz="28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Петечкин</a:t>
            </a:r>
            <a:r>
              <a:rPr kumimoji="0" lang="ru-RU" alt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имеет статус безработного и входит в состав рабочей силы.</a:t>
            </a:r>
            <a:endParaRPr kumimoji="0" lang="ru-RU" alt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		</a:t>
            </a: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7733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81125" y="624110"/>
            <a:ext cx="10123487" cy="1280890"/>
          </a:xfrm>
        </p:spPr>
        <p:txBody>
          <a:bodyPr>
            <a:normAutofit fontScale="90000"/>
          </a:bodyPr>
          <a:lstStyle/>
          <a:p>
            <a:r>
              <a:rPr lang="ru-RU" altLang="ru-RU" sz="32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Определите статус лиц, перечисленных ниже, в составе населения страны с точки зрения их занятости в национальном хозяйстве</a:t>
            </a:r>
            <a:endParaRPr lang="ru-RU" dirty="0"/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1752600" y="2570723"/>
            <a:ext cx="9610725" cy="397031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13) Коллега Васи </a:t>
            </a:r>
            <a:r>
              <a:rPr kumimoji="0" lang="ru-RU" alt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Петечкина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уволенный по той же причине из той же конторы и устроившийся ночным сторожем на сосед­нем предприятии.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	</a:t>
            </a:r>
            <a:r>
              <a:rPr kumimoji="0" lang="ru-RU" alt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Ответ. </a:t>
            </a:r>
            <a:r>
              <a:rPr kumimoji="0" lang="ru-RU" alt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Коллега Васи </a:t>
            </a:r>
            <a:r>
              <a:rPr kumimoji="0" lang="ru-RU" altLang="ru-RU" sz="28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Петечкина</a:t>
            </a:r>
            <a:r>
              <a:rPr kumimoji="0" lang="ru-RU" alt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входит в состав рабочей силы и считается занятым.</a:t>
            </a:r>
            <a:endParaRPr kumimoji="0" lang="ru-RU" alt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	</a:t>
            </a:r>
            <a:endParaRPr kumimoji="0" lang="ru-RU" alt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	</a:t>
            </a:r>
            <a:endParaRPr kumimoji="0" lang="ru-RU" alt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8416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81125" y="624110"/>
            <a:ext cx="10123487" cy="1280890"/>
          </a:xfrm>
        </p:spPr>
        <p:txBody>
          <a:bodyPr>
            <a:normAutofit fontScale="90000"/>
          </a:bodyPr>
          <a:lstStyle/>
          <a:p>
            <a:r>
              <a:rPr lang="ru-RU" altLang="ru-RU" sz="32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Определите статус лиц, перечисленных ниже, в составе населения страны с точки зрения их занятости в национальном хозяйстве</a:t>
            </a:r>
            <a:endParaRPr lang="ru-RU" dirty="0"/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1637505" y="2643295"/>
            <a:ext cx="9610725" cy="353943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14) Многодетная мать, работающая на полставки контроле­ром в кинотеатре.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ru-RU" sz="28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2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ru-RU" sz="28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	</a:t>
            </a:r>
            <a:r>
              <a:rPr kumimoji="0" lang="ru-RU" alt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Ответ. </a:t>
            </a:r>
            <a:r>
              <a:rPr kumimoji="0" lang="ru-RU" alt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Относится к категории занятых.</a:t>
            </a:r>
            <a:endParaRPr kumimoji="0" lang="ru-RU" alt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	</a:t>
            </a:r>
            <a:endParaRPr kumimoji="0" lang="ru-RU" alt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8481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6955" y="624110"/>
            <a:ext cx="10127658" cy="1280890"/>
          </a:xfrm>
        </p:spPr>
        <p:txBody>
          <a:bodyPr>
            <a:normAutofit fontScale="90000"/>
          </a:bodyPr>
          <a:lstStyle/>
          <a:p>
            <a:r>
              <a:rPr lang="ru-RU" altLang="ru-RU" b="1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Определите </a:t>
            </a:r>
            <a:r>
              <a:rPr lang="ru-RU" altLang="ru-RU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статус лиц, перечисленных ниже, в составе населения страны с точки зрения их занятости в национальном хозяйстве</a:t>
            </a:r>
            <a:endParaRPr lang="ru-RU" dirty="0"/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478971" y="2529115"/>
            <a:ext cx="11110825" cy="409342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15) Медсестра Нина </a:t>
            </a:r>
            <a:r>
              <a:rPr kumimoji="0" lang="ru-RU" alt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Касторкина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работавшая в Рязани, вы­шла замуж за москвича, переехала жить в Москву и хочет устро­иться на работу в одну из московских поликлиник.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ru-RU" sz="28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2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	</a:t>
            </a:r>
            <a:r>
              <a:rPr kumimoji="0" lang="ru-RU" alt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Ответ. </a:t>
            </a:r>
            <a:r>
              <a:rPr kumimoji="0" lang="ru-RU" alt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Поскольку Нина </a:t>
            </a:r>
            <a:r>
              <a:rPr kumimoji="0" lang="ru-RU" altLang="ru-RU" sz="28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Касторкина</a:t>
            </a:r>
            <a:r>
              <a:rPr kumimoji="0" lang="ru-RU" alt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хочет работать и ищет работу, то она классифицируется как безработная и входит в состав рабочей силы.</a:t>
            </a:r>
            <a:endParaRPr kumimoji="0" lang="ru-RU" alt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8684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ОТВЕТЫ:</a:t>
            </a:r>
            <a:br>
              <a:rPr lang="ru-RU" b="1" dirty="0" smtClean="0"/>
            </a:br>
            <a:endParaRPr lang="ru-RU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61638288"/>
              </p:ext>
            </p:extLst>
          </p:nvPr>
        </p:nvGraphicFramePr>
        <p:xfrm>
          <a:off x="3952068" y="2468880"/>
          <a:ext cx="4773477" cy="5181600"/>
        </p:xfrm>
        <a:graphic>
          <a:graphicData uri="http://schemas.openxmlformats.org/drawingml/2006/table">
            <a:tbl>
              <a:tblPr firstRow="1" firstCol="1" bandRow="1"/>
              <a:tblGrid>
                <a:gridCol w="1591159"/>
                <a:gridCol w="1591159"/>
                <a:gridCol w="1591159"/>
              </a:tblGrid>
              <a:tr h="5350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Занятый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035" marR="59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Выбывший из состава рабочей силы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035" marR="59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Безработный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035" marR="59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782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13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14</a:t>
                      </a:r>
                      <a:r>
                        <a:rPr lang="ru-RU" sz="2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035" marR="59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200" b="1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</a:t>
                      </a:r>
                      <a:r>
                        <a:rPr lang="ru-RU" sz="2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035" marR="59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2200" b="1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035" marR="59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022888" y="1216122"/>
            <a:ext cx="11716719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Определите статус лиц, перечисленных ниже, в составе населения страны с точки зрения их занятости в национальном хозяйстве.</a:t>
            </a:r>
            <a:endParaRPr kumimoji="0" lang="ru-RU" alt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9253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Задание по Приложению 2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43025" y="1266825"/>
            <a:ext cx="10161587" cy="5362575"/>
          </a:xfrm>
        </p:spPr>
        <p:txBody>
          <a:bodyPr>
            <a:normAutofit fontScale="92500" lnSpcReduction="10000"/>
          </a:bodyPr>
          <a:lstStyle/>
          <a:p>
            <a:pPr lvl="0">
              <a:buClr>
                <a:srgbClr val="A53010"/>
              </a:buClr>
            </a:pPr>
            <a:r>
              <a:rPr lang="ru-RU" sz="2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Низкая оплата труда</a:t>
            </a:r>
            <a:r>
              <a:rPr lang="ru-RU" sz="26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– работодатель может набрать побольше дешёвых работников, работники не имеют большого желания работать за низкую оплату своего труда. Следовательно, рабочих мест много, существует спрос на рабочую силу, а желающих работать мало, поэтому спрос превышает предложение и возникает дефицит работников.</a:t>
            </a:r>
          </a:p>
          <a:p>
            <a:pPr lvl="0">
              <a:buClr>
                <a:srgbClr val="A53010"/>
              </a:buClr>
            </a:pPr>
            <a:endParaRPr lang="ru-RU" sz="26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lvl="0">
              <a:buClr>
                <a:srgbClr val="A53010"/>
              </a:buClr>
            </a:pPr>
            <a:r>
              <a:rPr lang="ru-RU" sz="2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Высокая оплата труда</a:t>
            </a:r>
            <a:r>
              <a:rPr lang="ru-RU" sz="26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– работодателю нужно обходиться как можно меньшим количеством работников, а работникам очень хочется получить высокооплачиваемую работу, следовательно, рабочих мест мало, существует низкий спрос на рабочую силу, но зато высокое её предложение, т.е. предложение больше спроса, и в результате – безработица.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3888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От чего зависит безработица?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62100" y="624110"/>
            <a:ext cx="9942512" cy="757015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5986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6146" y="584748"/>
            <a:ext cx="6199010" cy="608456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33714" y="-1141005"/>
            <a:ext cx="10532155" cy="2262781"/>
          </a:xfrm>
        </p:spPr>
        <p:txBody>
          <a:bodyPr/>
          <a:lstStyle/>
          <a:p>
            <a:r>
              <a:rPr lang="ru-RU" dirty="0" smtClean="0"/>
              <a:t>Половозрастная пирамида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5557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583929" y="0"/>
            <a:ext cx="6760471" cy="572832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64836" y="0"/>
            <a:ext cx="6454852" cy="5286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899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От чего зависит безработица?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1. От показателя естественного прироста</a:t>
            </a:r>
          </a:p>
          <a:p>
            <a:r>
              <a:rPr lang="ru-RU" sz="2800" b="1" dirty="0" smtClean="0"/>
              <a:t>2. От уровня развития производства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2815729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35086" y="377367"/>
            <a:ext cx="10125755" cy="1280890"/>
          </a:xfrm>
        </p:spPr>
        <p:txBody>
          <a:bodyPr>
            <a:normAutofit fontScale="90000"/>
          </a:bodyPr>
          <a:lstStyle/>
          <a:p>
            <a:r>
              <a:rPr lang="ru-RU" sz="3800" b="1" dirty="0" smtClean="0"/>
              <a:t>Сегодня </a:t>
            </a:r>
            <a:r>
              <a:rPr lang="ru-RU" sz="3800" b="1" dirty="0"/>
              <a:t>мы узнаем: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41829" y="1264555"/>
            <a:ext cx="11103428" cy="3777622"/>
          </a:xfrm>
        </p:spPr>
        <p:txBody>
          <a:bodyPr>
            <a:noAutofit/>
          </a:bodyPr>
          <a:lstStyle/>
          <a:p>
            <a:r>
              <a:rPr lang="ru-RU" sz="3200" dirty="0" smtClean="0"/>
              <a:t>1. Что такое трудовые ресурсы</a:t>
            </a:r>
          </a:p>
          <a:p>
            <a:r>
              <a:rPr lang="ru-RU" sz="3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2. Все ли жители страны относятся к трудовым ресурсам</a:t>
            </a:r>
            <a:r>
              <a:rPr lang="ru-RU" sz="32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?</a:t>
            </a:r>
          </a:p>
          <a:p>
            <a:r>
              <a:rPr lang="ru-RU" sz="3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3. Кто относится к экономически активному населению</a:t>
            </a:r>
            <a:r>
              <a:rPr lang="ru-RU" sz="32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?</a:t>
            </a:r>
          </a:p>
          <a:p>
            <a:r>
              <a:rPr lang="ru-RU" sz="3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4. Кто является занятым, а кто – безработным</a:t>
            </a:r>
            <a:r>
              <a:rPr lang="ru-RU" sz="32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?</a:t>
            </a:r>
          </a:p>
          <a:p>
            <a:r>
              <a:rPr lang="ru-RU" sz="3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5. Как подсчитать уровень </a:t>
            </a:r>
            <a:r>
              <a:rPr lang="ru-RU" sz="32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безработицы</a:t>
            </a:r>
          </a:p>
          <a:p>
            <a:r>
              <a:rPr lang="ru-RU" sz="3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6. От чего зависит </a:t>
            </a:r>
            <a:r>
              <a:rPr lang="ru-RU" sz="32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безработица</a:t>
            </a:r>
          </a:p>
          <a:p>
            <a:r>
              <a:rPr lang="ru-RU" sz="3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7. Определим уровень безработицы в Орловской области</a:t>
            </a:r>
            <a:br>
              <a:rPr lang="ru-RU" sz="3200" dirty="0">
                <a:solidFill>
                  <a:prstClr val="black">
                    <a:lumMod val="75000"/>
                    <a:lumOff val="25000"/>
                  </a:prstClr>
                </a:solidFill>
              </a:rPr>
            </a:br>
            <a:r>
              <a:rPr lang="ru-RU" sz="3200" dirty="0">
                <a:solidFill>
                  <a:prstClr val="black">
                    <a:lumMod val="75000"/>
                    <a:lumOff val="25000"/>
                  </a:prstClr>
                </a:solidFill>
              </a:rPr>
              <a:t/>
            </a:r>
            <a:br>
              <a:rPr lang="ru-RU" sz="3200" dirty="0">
                <a:solidFill>
                  <a:prstClr val="black">
                    <a:lumMod val="75000"/>
                    <a:lumOff val="25000"/>
                  </a:prstClr>
                </a:solidFill>
              </a:rPr>
            </a:br>
            <a:r>
              <a:rPr lang="ru-RU" sz="3200" dirty="0">
                <a:solidFill>
                  <a:prstClr val="black">
                    <a:lumMod val="75000"/>
                    <a:lumOff val="25000"/>
                  </a:prstClr>
                </a:solidFill>
              </a:rPr>
              <a:t/>
            </a:r>
            <a:br>
              <a:rPr lang="ru-RU" sz="3200" dirty="0">
                <a:solidFill>
                  <a:prstClr val="black">
                    <a:lumMod val="75000"/>
                    <a:lumOff val="25000"/>
                  </a:prstClr>
                </a:solidFill>
              </a:rPr>
            </a:br>
            <a:r>
              <a:rPr lang="ru-RU" sz="3200" dirty="0">
                <a:solidFill>
                  <a:prstClr val="black">
                    <a:lumMod val="75000"/>
                    <a:lumOff val="25000"/>
                  </a:prstClr>
                </a:solidFill>
              </a:rPr>
              <a:t/>
            </a:r>
            <a:br>
              <a:rPr lang="ru-RU" sz="3200" dirty="0">
                <a:solidFill>
                  <a:prstClr val="black">
                    <a:lumMod val="75000"/>
                    <a:lumOff val="25000"/>
                  </a:prstClr>
                </a:solidFill>
              </a:rPr>
            </a:br>
            <a:r>
              <a:rPr lang="ru-RU" sz="3200" dirty="0">
                <a:solidFill>
                  <a:prstClr val="black">
                    <a:lumMod val="75000"/>
                    <a:lumOff val="25000"/>
                  </a:prstClr>
                </a:solidFill>
              </a:rPr>
              <a:t/>
            </a:r>
            <a:br>
              <a:rPr lang="ru-RU" sz="3200" dirty="0">
                <a:solidFill>
                  <a:prstClr val="black">
                    <a:lumMod val="75000"/>
                    <a:lumOff val="25000"/>
                  </a:prstClr>
                </a:solidFill>
              </a:rPr>
            </a:br>
            <a:r>
              <a:rPr lang="ru-RU" sz="3200" dirty="0">
                <a:solidFill>
                  <a:prstClr val="black">
                    <a:lumMod val="75000"/>
                    <a:lumOff val="25000"/>
                  </a:prstClr>
                </a:solidFill>
              </a:rPr>
              <a:t/>
            </a:r>
            <a:br>
              <a:rPr lang="ru-RU" sz="3200" dirty="0">
                <a:solidFill>
                  <a:prstClr val="black">
                    <a:lumMod val="75000"/>
                    <a:lumOff val="25000"/>
                  </a:prstClr>
                </a:solidFill>
              </a:rPr>
            </a:b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261763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Орловская область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600" b="1" dirty="0" smtClean="0"/>
              <a:t>1. Естественный прирост</a:t>
            </a:r>
          </a:p>
          <a:p>
            <a:r>
              <a:rPr lang="ru-RU" sz="2600" b="1" dirty="0" smtClean="0"/>
              <a:t>2. Показатель уровня безработицы</a:t>
            </a:r>
          </a:p>
          <a:p>
            <a:r>
              <a:rPr lang="ru-RU" sz="2600" b="1" dirty="0" smtClean="0"/>
              <a:t>3. Состояние рынка труда (Приложение 4)</a:t>
            </a:r>
            <a:endParaRPr lang="ru-RU" sz="2600" b="1" dirty="0"/>
          </a:p>
        </p:txBody>
      </p:sp>
    </p:spTree>
    <p:extLst>
      <p:ext uri="{BB962C8B-B14F-4D97-AF65-F5344CB8AC3E}">
        <p14:creationId xmlns:p14="http://schemas.microsoft.com/office/powerpoint/2010/main" val="2535655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30912" y="511444"/>
            <a:ext cx="6968810" cy="5904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78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85797" y="449943"/>
            <a:ext cx="10185289" cy="5736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7949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600" dirty="0" smtClean="0"/>
              <a:t>Изучить параграф 15</a:t>
            </a:r>
          </a:p>
          <a:p>
            <a:r>
              <a:rPr lang="ru-RU" sz="2600" dirty="0" smtClean="0"/>
              <a:t>Ответить на вопросы после параграфа</a:t>
            </a:r>
            <a:endParaRPr lang="ru-RU" sz="2600" dirty="0"/>
          </a:p>
        </p:txBody>
      </p:sp>
    </p:spTree>
    <p:extLst>
      <p:ext uri="{BB962C8B-B14F-4D97-AF65-F5344CB8AC3E}">
        <p14:creationId xmlns:p14="http://schemas.microsoft.com/office/powerpoint/2010/main" val="1737787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35086" y="377367"/>
            <a:ext cx="10125755" cy="1280890"/>
          </a:xfrm>
        </p:spPr>
        <p:txBody>
          <a:bodyPr>
            <a:normAutofit fontScale="90000"/>
          </a:bodyPr>
          <a:lstStyle/>
          <a:p>
            <a:r>
              <a:rPr lang="ru-RU" sz="3800" b="1" dirty="0" smtClean="0"/>
              <a:t>Сегодня </a:t>
            </a:r>
            <a:r>
              <a:rPr lang="ru-RU" sz="3800" b="1" dirty="0"/>
              <a:t>мы узнаем: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41829" y="1264555"/>
            <a:ext cx="11103428" cy="3777622"/>
          </a:xfrm>
        </p:spPr>
        <p:txBody>
          <a:bodyPr>
            <a:noAutofit/>
          </a:bodyPr>
          <a:lstStyle/>
          <a:p>
            <a:r>
              <a:rPr lang="ru-RU" sz="3200" dirty="0" smtClean="0"/>
              <a:t>1. Что такое трудовые ресурсы</a:t>
            </a:r>
          </a:p>
          <a:p>
            <a:r>
              <a:rPr lang="ru-RU" sz="3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2. Все ли жители страны относятся к трудовым ресурсам</a:t>
            </a:r>
            <a:r>
              <a:rPr lang="ru-RU" sz="32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?</a:t>
            </a:r>
          </a:p>
          <a:p>
            <a:r>
              <a:rPr lang="ru-RU" sz="3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3. Кто относится к экономически активному населению</a:t>
            </a:r>
            <a:r>
              <a:rPr lang="ru-RU" sz="32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?</a:t>
            </a:r>
          </a:p>
          <a:p>
            <a:r>
              <a:rPr lang="ru-RU" sz="3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4. Кто является занятым, а кто – безработным</a:t>
            </a:r>
            <a:r>
              <a:rPr lang="ru-RU" sz="32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?</a:t>
            </a:r>
          </a:p>
          <a:p>
            <a:r>
              <a:rPr lang="ru-RU" sz="3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5. Как подсчитать уровень </a:t>
            </a:r>
            <a:r>
              <a:rPr lang="ru-RU" sz="32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безработицы</a:t>
            </a:r>
          </a:p>
          <a:p>
            <a:r>
              <a:rPr lang="ru-RU" sz="3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6. От чего зависит </a:t>
            </a:r>
            <a:r>
              <a:rPr lang="ru-RU" sz="32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безработица</a:t>
            </a:r>
          </a:p>
          <a:p>
            <a:r>
              <a:rPr lang="ru-RU" sz="3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7. Определим уровень безработицы в Орловской области</a:t>
            </a:r>
            <a:br>
              <a:rPr lang="ru-RU" sz="3200" dirty="0">
                <a:solidFill>
                  <a:prstClr val="black">
                    <a:lumMod val="75000"/>
                    <a:lumOff val="25000"/>
                  </a:prstClr>
                </a:solidFill>
              </a:rPr>
            </a:br>
            <a:r>
              <a:rPr lang="ru-RU" sz="3200" dirty="0">
                <a:solidFill>
                  <a:prstClr val="black">
                    <a:lumMod val="75000"/>
                    <a:lumOff val="25000"/>
                  </a:prstClr>
                </a:solidFill>
              </a:rPr>
              <a:t/>
            </a:r>
            <a:br>
              <a:rPr lang="ru-RU" sz="3200" dirty="0">
                <a:solidFill>
                  <a:prstClr val="black">
                    <a:lumMod val="75000"/>
                    <a:lumOff val="25000"/>
                  </a:prstClr>
                </a:solidFill>
              </a:rPr>
            </a:br>
            <a:r>
              <a:rPr lang="ru-RU" sz="3200" dirty="0">
                <a:solidFill>
                  <a:prstClr val="black">
                    <a:lumMod val="75000"/>
                    <a:lumOff val="25000"/>
                  </a:prstClr>
                </a:solidFill>
              </a:rPr>
              <a:t/>
            </a:r>
            <a:br>
              <a:rPr lang="ru-RU" sz="3200" dirty="0">
                <a:solidFill>
                  <a:prstClr val="black">
                    <a:lumMod val="75000"/>
                    <a:lumOff val="25000"/>
                  </a:prstClr>
                </a:solidFill>
              </a:rPr>
            </a:br>
            <a:r>
              <a:rPr lang="ru-RU" sz="3200" dirty="0">
                <a:solidFill>
                  <a:prstClr val="black">
                    <a:lumMod val="75000"/>
                    <a:lumOff val="25000"/>
                  </a:prstClr>
                </a:solidFill>
              </a:rPr>
              <a:t/>
            </a:r>
            <a:br>
              <a:rPr lang="ru-RU" sz="3200" dirty="0">
                <a:solidFill>
                  <a:prstClr val="black">
                    <a:lumMod val="75000"/>
                    <a:lumOff val="25000"/>
                  </a:prstClr>
                </a:solidFill>
              </a:rPr>
            </a:br>
            <a:r>
              <a:rPr lang="ru-RU" sz="3200" dirty="0">
                <a:solidFill>
                  <a:prstClr val="black">
                    <a:lumMod val="75000"/>
                    <a:lumOff val="25000"/>
                  </a:prstClr>
                </a:solidFill>
              </a:rPr>
              <a:t/>
            </a:r>
            <a:br>
              <a:rPr lang="ru-RU" sz="3200" dirty="0">
                <a:solidFill>
                  <a:prstClr val="black">
                    <a:lumMod val="75000"/>
                    <a:lumOff val="25000"/>
                  </a:prstClr>
                </a:solidFill>
              </a:rPr>
            </a:br>
            <a:r>
              <a:rPr lang="ru-RU" sz="3200" dirty="0">
                <a:solidFill>
                  <a:prstClr val="black">
                    <a:lumMod val="75000"/>
                    <a:lumOff val="25000"/>
                  </a:prstClr>
                </a:solidFill>
              </a:rPr>
              <a:t/>
            </a:r>
            <a:br>
              <a:rPr lang="ru-RU" sz="3200" dirty="0">
                <a:solidFill>
                  <a:prstClr val="black">
                    <a:lumMod val="75000"/>
                    <a:lumOff val="25000"/>
                  </a:prstClr>
                </a:solidFill>
              </a:rPr>
            </a:b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618360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Численность населения России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/>
              <a:t>143 млн. человек</a:t>
            </a:r>
            <a:endParaRPr lang="ru-RU" sz="6000" b="1" dirty="0"/>
          </a:p>
        </p:txBody>
      </p:sp>
    </p:spTree>
    <p:extLst>
      <p:ext uri="{BB962C8B-B14F-4D97-AF65-F5344CB8AC3E}">
        <p14:creationId xmlns:p14="http://schemas.microsoft.com/office/powerpoint/2010/main" val="810074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   НАСЕЛЕНИЕ РОССИИ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2000" y="2468578"/>
            <a:ext cx="10742612" cy="377762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dirty="0" smtClean="0"/>
              <a:t>ДЕТИ                        ЛЮДИ                  ПЕНСИОНЕРЫ</a:t>
            </a:r>
          </a:p>
          <a:p>
            <a:pPr marL="0" indent="0">
              <a:buNone/>
            </a:pPr>
            <a:r>
              <a:rPr lang="ru-RU" sz="3200" b="1" dirty="0"/>
              <a:t> </a:t>
            </a:r>
            <a:r>
              <a:rPr lang="ru-RU" sz="3200" b="1" dirty="0" smtClean="0"/>
              <a:t>                                    В</a:t>
            </a:r>
          </a:p>
          <a:p>
            <a:pPr marL="0" indent="0">
              <a:buNone/>
            </a:pPr>
            <a:r>
              <a:rPr lang="ru-RU" sz="3200" b="1" dirty="0"/>
              <a:t> </a:t>
            </a:r>
            <a:r>
              <a:rPr lang="ru-RU" sz="3200" b="1" dirty="0" smtClean="0"/>
              <a:t>                     ТРУДОСПОСОБНОМ</a:t>
            </a:r>
          </a:p>
          <a:p>
            <a:pPr marL="0" indent="0">
              <a:buNone/>
            </a:pPr>
            <a:r>
              <a:rPr lang="ru-RU" sz="3200" b="1" dirty="0"/>
              <a:t> </a:t>
            </a:r>
            <a:r>
              <a:rPr lang="ru-RU" sz="3200" b="1" dirty="0" smtClean="0"/>
              <a:t>                             ВОЗРАСТЕ</a:t>
            </a:r>
            <a:endParaRPr lang="ru-RU" sz="3200" b="1" dirty="0"/>
          </a:p>
        </p:txBody>
      </p:sp>
      <p:sp>
        <p:nvSpPr>
          <p:cNvPr id="5" name="Стрелка вниз 4"/>
          <p:cNvSpPr/>
          <p:nvPr/>
        </p:nvSpPr>
        <p:spPr>
          <a:xfrm rot="3357493">
            <a:off x="2760386" y="1023886"/>
            <a:ext cx="314451" cy="168536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>
            <a:off x="5238790" y="1490170"/>
            <a:ext cx="27508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 rot="18801894">
            <a:off x="7540822" y="1140309"/>
            <a:ext cx="296814" cy="1481601"/>
          </a:xfrm>
          <a:prstGeom prst="downArrow">
            <a:avLst>
              <a:gd name="adj1" fmla="val 50000"/>
              <a:gd name="adj2" fmla="val 4561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1748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200" b="1" dirty="0">
                <a:solidFill>
                  <a:prstClr val="black">
                    <a:lumMod val="85000"/>
                    <a:lumOff val="15000"/>
                  </a:prstClr>
                </a:solidFill>
                <a:ea typeface="+mj-ea"/>
                <a:cs typeface="+mj-cs"/>
              </a:rPr>
              <a:t>Все ли люди, находящиеся в трудоспособном возрасте работают?</a:t>
            </a:r>
            <a:endParaRPr lang="ru-RU" sz="4200" dirty="0"/>
          </a:p>
        </p:txBody>
      </p:sp>
    </p:spTree>
    <p:extLst>
      <p:ext uri="{BB962C8B-B14F-4D97-AF65-F5344CB8AC3E}">
        <p14:creationId xmlns:p14="http://schemas.microsoft.com/office/powerpoint/2010/main" val="2082361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45967" y="624109"/>
            <a:ext cx="5358645" cy="5341975"/>
          </a:xfrm>
        </p:spPr>
        <p:txBody>
          <a:bodyPr>
            <a:normAutofit/>
          </a:bodyPr>
          <a:lstStyle/>
          <a:p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/>
              <a:t/>
            </a:r>
            <a:br>
              <a:rPr lang="ru-RU" sz="4000" b="1" dirty="0"/>
            </a:br>
            <a:r>
              <a:rPr lang="ru-RU" sz="4000" b="1" dirty="0" smtClean="0"/>
              <a:t>Временно нетрудоспособные граждане</a:t>
            </a:r>
            <a:endParaRPr lang="ru-RU" sz="40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36804" y="464695"/>
            <a:ext cx="5509164" cy="6393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196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Легкий дым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1106</TotalTime>
  <Words>960</Words>
  <Application>Microsoft Office PowerPoint</Application>
  <PresentationFormat>Широкоэкранный</PresentationFormat>
  <Paragraphs>195</Paragraphs>
  <Slides>46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46</vt:i4>
      </vt:variant>
    </vt:vector>
  </HeadingPairs>
  <TitlesOfParts>
    <vt:vector size="51" baseType="lpstr">
      <vt:lpstr>Arial</vt:lpstr>
      <vt:lpstr>Century Gothic</vt:lpstr>
      <vt:lpstr>Times New Roman</vt:lpstr>
      <vt:lpstr>Wingdings 3</vt:lpstr>
      <vt:lpstr>Легкий дым</vt:lpstr>
      <vt:lpstr>Презентация PowerPoint</vt:lpstr>
      <vt:lpstr>Россияне на рынке труда</vt:lpstr>
      <vt:lpstr>Презентация PowerPoint</vt:lpstr>
      <vt:lpstr>Половозрастная пирамида</vt:lpstr>
      <vt:lpstr>Сегодня мы узнаем:  </vt:lpstr>
      <vt:lpstr>Численность населения России</vt:lpstr>
      <vt:lpstr>   НАСЕЛЕНИЕ РОССИИ</vt:lpstr>
      <vt:lpstr>Презентация PowerPoint</vt:lpstr>
      <vt:lpstr>  Временно нетрудоспособные граждане</vt:lpstr>
      <vt:lpstr>Недовольные своей работой</vt:lpstr>
      <vt:lpstr>Переезжающие на новое место жительства</vt:lpstr>
      <vt:lpstr>Презентация PowerPoint</vt:lpstr>
      <vt:lpstr>Презентация PowerPoint</vt:lpstr>
      <vt:lpstr>Выбывшие из состава рабочей силы</vt:lpstr>
      <vt:lpstr>Выбывшие из состава рабочей силы</vt:lpstr>
      <vt:lpstr>Выбывшие из состава рабочей силы</vt:lpstr>
      <vt:lpstr>Выбывшие из состава рабочей силы</vt:lpstr>
      <vt:lpstr>Выбывшие из состава рабочей силы</vt:lpstr>
      <vt:lpstr>Презентация PowerPoint</vt:lpstr>
      <vt:lpstr>Презентация PowerPoint</vt:lpstr>
      <vt:lpstr>Задание по приложению 1</vt:lpstr>
      <vt:lpstr>Определите статус лиц, перечисленных ниже, в составе населения страны с точки зрения их занятости в национальном хозяйстве</vt:lpstr>
      <vt:lpstr>Определите статус лиц, перечисленных ниже, в составе населения страны с точки зрения их занятости в национальном хозяйстве</vt:lpstr>
      <vt:lpstr>Определите статус лиц, перечисленных ниже, в составе населения страны с точки зрения их занятости в национальном хозяйстве</vt:lpstr>
      <vt:lpstr>Определите статус лиц, перечисленных ниже, в составе населения страны с точки зрения их занятости в национальном хозяйстве</vt:lpstr>
      <vt:lpstr>Определите статус лиц, перечисленных ниже, в составе населения страны с точки зрения их занятости в национальном хозяйстве</vt:lpstr>
      <vt:lpstr>Определите статус лиц, перечисленных ниже, в составе населения страны с точки зрения их занятости в национальном хозяйстве</vt:lpstr>
      <vt:lpstr>Определите статус лиц, перечисленных ниже, в составе населения страны с точки зрения их занятости в национальном хозяйстве</vt:lpstr>
      <vt:lpstr>Определите статус лиц, перечисленных ниже, в составе населения страны с точки зрения их занятости в национальном хозяйстве</vt:lpstr>
      <vt:lpstr>Определите статус лиц, перечисленных ниже, в составе населения страны с точки зрения их занятости в национальном хозяйстве</vt:lpstr>
      <vt:lpstr>Определите статус лиц, перечисленных ниже, в составе населения страны с точки зрения их занятости в национальном хозяйстве</vt:lpstr>
      <vt:lpstr>Определите статус лиц, перечисленных ниже, в составе населения страны с точки зрения их занятости в национальном хозяйстве</vt:lpstr>
      <vt:lpstr>Определите статус лиц, перечисленных ниже, в составе населения страны с точки зрения их занятости в национальном хозяйстве</vt:lpstr>
      <vt:lpstr>Определите статус лиц, перечисленных ниже, в составе населения страны с точки зрения их занятости в национальном хозяйстве</vt:lpstr>
      <vt:lpstr>Определите статус лиц, перечисленных ниже, в составе населения страны с точки зрения их занятости в национальном хозяйстве</vt:lpstr>
      <vt:lpstr>Определите статус лиц, перечисленных ниже, в составе населения страны с точки зрения их занятости в национальном хозяйстве</vt:lpstr>
      <vt:lpstr>ОТВЕТЫ: </vt:lpstr>
      <vt:lpstr>Задание по Приложению 2</vt:lpstr>
      <vt:lpstr>От чего зависит безработица?</vt:lpstr>
      <vt:lpstr>Презентация PowerPoint</vt:lpstr>
      <vt:lpstr>От чего зависит безработица?</vt:lpstr>
      <vt:lpstr>Сегодня мы узнаем:  </vt:lpstr>
      <vt:lpstr>Орловская область</vt:lpstr>
      <vt:lpstr>Презентация PowerPoint</vt:lpstr>
      <vt:lpstr>Презентация PowerPoint</vt:lpstr>
      <vt:lpstr>Домашнее задание</vt:lpstr>
    </vt:vector>
  </TitlesOfParts>
  <Company>diakov.net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sonia.konstantinova1@gmail.com</dc:creator>
  <cp:lastModifiedBy>Natalia</cp:lastModifiedBy>
  <cp:revision>56</cp:revision>
  <dcterms:created xsi:type="dcterms:W3CDTF">2019-10-06T10:17:20Z</dcterms:created>
  <dcterms:modified xsi:type="dcterms:W3CDTF">2019-10-10T07:48:13Z</dcterms:modified>
</cp:coreProperties>
</file>