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1" r:id="rId6"/>
    <p:sldId id="260" r:id="rId7"/>
    <p:sldId id="259" r:id="rId8"/>
    <p:sldId id="265" r:id="rId9"/>
    <p:sldId id="264" r:id="rId10"/>
    <p:sldId id="258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9" r:id="rId21"/>
    <p:sldId id="274" r:id="rId22"/>
    <p:sldId id="281" r:id="rId23"/>
    <p:sldId id="294" r:id="rId24"/>
    <p:sldId id="295" r:id="rId25"/>
    <p:sldId id="280" r:id="rId26"/>
    <p:sldId id="282" r:id="rId27"/>
    <p:sldId id="285" r:id="rId28"/>
    <p:sldId id="284" r:id="rId29"/>
    <p:sldId id="286" r:id="rId30"/>
    <p:sldId id="283" r:id="rId31"/>
    <p:sldId id="291" r:id="rId32"/>
    <p:sldId id="290" r:id="rId33"/>
    <p:sldId id="289" r:id="rId34"/>
    <p:sldId id="287" r:id="rId35"/>
    <p:sldId id="288" r:id="rId36"/>
    <p:sldId id="293" r:id="rId37"/>
    <p:sldId id="273" r:id="rId38"/>
    <p:sldId id="29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663300"/>
    <a:srgbClr val="6600CC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00FF"/>
                </a:solidFill>
              </a:rPr>
              <a:t>Задание 8 ЕГЭ</a:t>
            </a:r>
            <a:endParaRPr lang="ru-RU" sz="8800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4 Нарушение связи между подлежащим и сказуемым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78634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Род</a:t>
            </a:r>
            <a:r>
              <a:rPr lang="ru-RU" dirty="0" smtClean="0"/>
              <a:t> сложносокращённых слов определяется </a:t>
            </a:r>
            <a:r>
              <a:rPr lang="ru-RU" b="1" dirty="0" smtClean="0"/>
              <a:t>по ключевому слову</a:t>
            </a:r>
            <a:r>
              <a:rPr lang="ru-RU" dirty="0" smtClean="0"/>
              <a:t>: ООН – Организация Объединённых Наций (организация – главное слово в ж. р.) </a:t>
            </a:r>
          </a:p>
          <a:p>
            <a:pPr marL="514350" indent="-514350">
              <a:buNone/>
            </a:pPr>
            <a:r>
              <a:rPr lang="ru-RU" dirty="0" smtClean="0"/>
              <a:t>2. </a:t>
            </a:r>
            <a:r>
              <a:rPr lang="ru-RU" b="1" dirty="0" smtClean="0"/>
              <a:t>Сказуемое согласуется с </a:t>
            </a:r>
            <a:r>
              <a:rPr lang="ru-RU" dirty="0" smtClean="0"/>
              <a:t>первым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ru-RU" b="1" dirty="0" smtClean="0"/>
              <a:t>главным) словом </a:t>
            </a:r>
            <a:r>
              <a:rPr lang="ru-RU" dirty="0" smtClean="0"/>
              <a:t>сложного существительного или </a:t>
            </a:r>
            <a:r>
              <a:rPr lang="ru-RU" b="1" dirty="0" smtClean="0"/>
              <a:t>подлежащего</a:t>
            </a:r>
            <a:r>
              <a:rPr lang="ru-RU" dirty="0" smtClean="0"/>
              <a:t>, выраженного словосочетанием. </a:t>
            </a:r>
          </a:p>
          <a:p>
            <a:pPr marL="514350" indent="-514350">
              <a:buNone/>
            </a:pPr>
            <a:r>
              <a:rPr lang="ru-RU" dirty="0" smtClean="0"/>
              <a:t>3. В </a:t>
            </a:r>
            <a:r>
              <a:rPr lang="ru-RU" u="sng" dirty="0" smtClean="0"/>
              <a:t>главной и придаточной частях сложного предложения</a:t>
            </a:r>
            <a:r>
              <a:rPr lang="ru-RU" dirty="0" smtClean="0"/>
              <a:t> </a:t>
            </a:r>
            <a:r>
              <a:rPr lang="ru-RU" b="1" dirty="0" smtClean="0"/>
              <a:t>подлежащее и сказуемое должны быть согласованы</a:t>
            </a:r>
            <a:r>
              <a:rPr lang="ru-RU" dirty="0" smtClean="0"/>
              <a:t> в числе: все (те) + сказуемое во мн.ч., кто (тот) + сказуемое в ед.ч.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15436" cy="6687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6"/>
                <a:gridCol w="4286280"/>
              </a:tblGrid>
              <a:tr h="5247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3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47490"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ООН </a:t>
                      </a:r>
                      <a:r>
                        <a:rPr lang="ru-RU" sz="32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объявил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решении вопроса по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грузино-осетинскому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конфликту.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Кресло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-качалка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отремонтирована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[</a:t>
                      </a:r>
                      <a:r>
                        <a:rPr lang="ru-RU" sz="3200" b="1" i="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Все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(</a:t>
                      </a:r>
                      <a:r>
                        <a:rPr lang="ru-RU" sz="3200" b="1" i="0" u="sng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кто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u="sng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интересуются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театром),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знает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имя Бахрушина]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ООН </a:t>
                      </a: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объявила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решении вопроса по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грузино-осетинскому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конфликту.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Кресло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-качалка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отремонтировано.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[</a:t>
                      </a: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Все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(</a:t>
                      </a:r>
                      <a:r>
                        <a:rPr lang="ru-RU" sz="3200" b="1" i="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кто</a:t>
                      </a:r>
                      <a:endParaRPr lang="ru-RU" sz="32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интересуется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театром),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знают</a:t>
                      </a:r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имя Бахрушина].</a:t>
                      </a:r>
                      <a:endParaRPr lang="ru-RU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8896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5 Неправильное построение предложения с косвенной речью.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/>
              <a:t>При переводе прямой речи в косвенную</a:t>
            </a:r>
          </a:p>
          <a:p>
            <a:pPr algn="ctr">
              <a:buNone/>
            </a:pPr>
            <a:r>
              <a:rPr lang="ru-RU" sz="4000" dirty="0" smtClean="0"/>
              <a:t> </a:t>
            </a:r>
            <a:r>
              <a:rPr lang="ru-RU" sz="4000" b="1" u="sng" dirty="0" smtClean="0"/>
              <a:t>местоимения и глаголы </a:t>
            </a:r>
            <a:r>
              <a:rPr lang="ru-RU" sz="4000" dirty="0" smtClean="0"/>
              <a:t>в форме </a:t>
            </a:r>
            <a:r>
              <a:rPr lang="ru-RU" sz="4000" b="1" u="sng" dirty="0" smtClean="0"/>
              <a:t>1 лица </a:t>
            </a:r>
          </a:p>
          <a:p>
            <a:pPr algn="ctr">
              <a:buNone/>
            </a:pPr>
            <a:r>
              <a:rPr lang="ru-RU" sz="4000" dirty="0" smtClean="0"/>
              <a:t>следует </a:t>
            </a:r>
            <a:r>
              <a:rPr lang="ru-RU" sz="4000" b="1" dirty="0" smtClean="0"/>
              <a:t>заменить</a:t>
            </a:r>
            <a:r>
              <a:rPr lang="ru-RU" sz="4000" dirty="0" smtClean="0"/>
              <a:t> </a:t>
            </a:r>
          </a:p>
          <a:p>
            <a:pPr algn="ctr">
              <a:buNone/>
            </a:pPr>
            <a:r>
              <a:rPr lang="ru-RU" sz="4000" b="1" u="sng" dirty="0" smtClean="0"/>
              <a:t>местоимениями и глаголами 3 лица.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0430"/>
          <a:ext cx="8715436" cy="6687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93437"/>
              </a:tblGrid>
              <a:tr h="5247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3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47490"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Автор утверждает, что </a:t>
                      </a:r>
                      <a:r>
                        <a:rPr lang="ru-RU" sz="36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это </a:t>
                      </a:r>
                      <a:r>
                        <a:rPr lang="ru-RU" sz="36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знаю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 не просто </a:t>
                      </a:r>
                      <a:r>
                        <a:rPr lang="ru-RU" sz="36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предполагаю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(смешение прямой и косвенной речи).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4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Автор утверждает, что </a:t>
                      </a:r>
                      <a:r>
                        <a:rPr lang="ru-RU" sz="36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это </a:t>
                      </a:r>
                      <a:r>
                        <a:rPr lang="ru-RU" sz="36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знает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 не просто </a:t>
                      </a:r>
                      <a:r>
                        <a:rPr lang="ru-RU" sz="36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предполагает.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C00000"/>
                </a:solidFill>
              </a:rPr>
              <a:t> 6</a:t>
            </a: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Ошибки в построении предложения с однородными членами.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Каждый из однородных членов должен быть грамматически соотнесён с общим словом. </a:t>
            </a:r>
          </a:p>
          <a:p>
            <a:pPr marL="514350" indent="-514350">
              <a:buNone/>
            </a:pPr>
            <a:r>
              <a:rPr lang="ru-RU" dirty="0" smtClean="0"/>
              <a:t>2. Каждый из однородных членов должен быть лексически соотнесён с общим словом. </a:t>
            </a:r>
          </a:p>
          <a:p>
            <a:pPr marL="514350" indent="-514350">
              <a:buNone/>
            </a:pPr>
            <a:r>
              <a:rPr lang="ru-RU" dirty="0" smtClean="0"/>
              <a:t>3. Если однородные члены — прилагательные или причастия, они должны быть оба в одной форме (полной или краткой)</a:t>
            </a:r>
          </a:p>
          <a:p>
            <a:pPr marL="514350" indent="-514350">
              <a:buNone/>
            </a:pPr>
            <a:r>
              <a:rPr lang="ru-RU" dirty="0" smtClean="0"/>
              <a:t> 4. Если перед однородными членами предполагаются разные предлоги, то их нельзя опускать.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5. Все однородные члены должны стоять в том же падеже, что и обобщающее слово.</a:t>
            </a:r>
          </a:p>
          <a:p>
            <a:pPr>
              <a:buNone/>
            </a:pPr>
            <a:r>
              <a:rPr lang="ru-RU" dirty="0" smtClean="0"/>
              <a:t> 6. Нельзя смешивать </a:t>
            </a:r>
            <a:r>
              <a:rPr lang="ru-RU" dirty="0" err="1" smtClean="0"/>
              <a:t>родо-видовые</a:t>
            </a:r>
            <a:r>
              <a:rPr lang="ru-RU" dirty="0" smtClean="0"/>
              <a:t> понятия в ряду однородных членов.</a:t>
            </a:r>
          </a:p>
          <a:p>
            <a:pPr>
              <a:buNone/>
            </a:pPr>
            <a:r>
              <a:rPr lang="ru-RU" dirty="0" smtClean="0"/>
              <a:t> 7. Нарушен порядок слов при использовании двойных союзов (Как…, так и…; не только…, но и…; если не…, то…; не столько…, сколько…; не то чтобы…, а….), повторяющихся союзов (то… </a:t>
            </a:r>
            <a:r>
              <a:rPr lang="ru-RU" dirty="0" err="1" smtClean="0"/>
              <a:t>то</a:t>
            </a:r>
            <a:r>
              <a:rPr lang="ru-RU" dirty="0" smtClean="0"/>
              <a:t>; не то… не то и др.). Части таких союзов должны стоять непосредственно рядом с однородными членами! </a:t>
            </a:r>
          </a:p>
          <a:p>
            <a:pPr>
              <a:buNone/>
            </a:pPr>
            <a:r>
              <a:rPr lang="ru-RU" dirty="0" smtClean="0"/>
              <a:t>8. Части двойного союза постоянны, их нельзя заменять другими словами: не только … но и если не…, то как…, так 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15436" cy="7748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93437"/>
              </a:tblGrid>
              <a:tr h="5247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47490"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Раскольников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придумал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восхищается</a:t>
                      </a:r>
                      <a:r>
                        <a:rPr lang="ru-RU" sz="2400" b="1" i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своей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теорией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400" b="0" i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(глаголы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сочетаются с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сущ.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разных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падежах)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2.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Натянуть и выстрелить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лука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непросто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Книги эти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интересны</a:t>
                      </a:r>
                      <a:endParaRPr lang="ru-RU" sz="2400" b="1" i="0" kern="1200" baseline="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крат.форма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и</a:t>
                      </a:r>
                      <a:r>
                        <a:rPr lang="ru-RU" sz="24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хорошо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иллюстрированные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(полн.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форма).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Толпы людей были повсюду: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улицах,</a:t>
                      </a:r>
                      <a:r>
                        <a:rPr lang="ru-RU" sz="2400" b="1" i="0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площадях, скверах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4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Раскольников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придумал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(кого? что? В.п.) свою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теорию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восхищается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(кем? чем? Т.п.)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ею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Натянуть тетиву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выстрелить</a:t>
                      </a:r>
                      <a:r>
                        <a:rPr lang="ru-RU" sz="2400" b="1" i="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из лука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непросто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3. Книги эти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интересны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крат.форма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и хорошо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иллюстрированы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крат.форма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 Книги эти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интересные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(полн. форма) и хорошо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иллюстрированные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(полн.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форма).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Толпы людей были повсюду: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на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улицах, площадях</a:t>
                      </a:r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скверах</a:t>
                      </a:r>
                      <a:endParaRPr lang="ru-RU" sz="2400" b="0" i="0" u="sng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0430"/>
          <a:ext cx="8715436" cy="6572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93437"/>
              </a:tblGrid>
              <a:tr h="5247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47490"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Жизнь крестьян изображена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произведениях русских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классиков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(Р.п.):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Гоголь,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Тургенев, Толстой 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(И.п.).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В пакете лежали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апельсины,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бананы, фрукты.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Можно утверждать, что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настроение было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не только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главным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создателя</a:t>
                      </a:r>
                      <a:endParaRPr lang="ru-RU" sz="2400" b="0" i="0" u="sng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стихотворения,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но и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читателей.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 В Северной Африке мы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наблюдали много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особенностей </a:t>
                      </a: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как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природе, а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также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в людских нравах. (нет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союза не только…, а также)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Жизнь крестьян изображена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произведениях русских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классиков (Р.п.): Гоголя,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Тургенева, Толстого (Р.п.).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В пакете лежали 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фрукты: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апельсины, бананы.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Можно утверждать, что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настроение было главным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не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только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для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создателя</a:t>
                      </a:r>
                      <a:endParaRPr lang="ru-RU" sz="2400" b="0" i="0" u="sng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стихотворения,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но и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для </a:t>
                      </a:r>
                      <a:r>
                        <a:rPr lang="ru-RU" sz="24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читателей.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 В Северной Африке мы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наблюдали много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особенностей </a:t>
                      </a: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как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природе,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так и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людских нравах.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7 Ошибки в построении сложного предложения.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115328" cy="48403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1.  Придаточное </a:t>
            </a:r>
            <a:r>
              <a:rPr lang="ru-RU" b="1" dirty="0" smtClean="0">
                <a:solidFill>
                  <a:srgbClr val="C00000"/>
                </a:solidFill>
              </a:rPr>
              <a:t>определительное</a:t>
            </a:r>
            <a:r>
              <a:rPr lang="ru-RU" b="1" dirty="0" smtClean="0"/>
              <a:t> должно стоять после того слова, от которого зависит. </a:t>
            </a:r>
          </a:p>
          <a:p>
            <a:pPr>
              <a:buNone/>
            </a:pPr>
            <a:r>
              <a:rPr lang="ru-RU" b="1" dirty="0" smtClean="0"/>
              <a:t>2. Придаточное </a:t>
            </a:r>
            <a:r>
              <a:rPr lang="ru-RU" b="1" dirty="0" smtClean="0">
                <a:solidFill>
                  <a:srgbClr val="C00000"/>
                </a:solidFill>
              </a:rPr>
              <a:t>изъяснительное </a:t>
            </a:r>
            <a:r>
              <a:rPr lang="ru-RU" b="1" dirty="0" smtClean="0"/>
              <a:t>присоединяется к главному с помощью частицы ли,  выступающей в роли подчинительного союза,  или союза что, но никогда не вместе тем и другим.</a:t>
            </a:r>
          </a:p>
          <a:p>
            <a:pPr>
              <a:buNone/>
            </a:pPr>
            <a:r>
              <a:rPr lang="ru-RU" b="1" dirty="0" smtClean="0"/>
              <a:t>3. Неверное использование указательных местоимений </a:t>
            </a:r>
            <a:r>
              <a:rPr lang="ru-RU" b="1" dirty="0" smtClean="0">
                <a:solidFill>
                  <a:srgbClr val="C00000"/>
                </a:solidFill>
              </a:rPr>
              <a:t>ТО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214290"/>
          <a:ext cx="8858280" cy="6346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6"/>
                <a:gridCol w="4429124"/>
              </a:tblGrid>
              <a:tr h="5247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24782"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[В письме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говорилось],(что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в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город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едет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b="1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ревизор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),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32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которым управляет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городничий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2"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Перед дуэлью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Печорин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любуется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природой, а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Вернер</a:t>
                      </a:r>
                      <a:endParaRPr lang="ru-RU" sz="3200" b="1" i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спрашивает,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32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что</a:t>
                      </a:r>
                      <a:endParaRPr lang="ru-RU" sz="3200" b="1" i="0" kern="1200" baseline="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написал </a:t>
                      </a:r>
                      <a:r>
                        <a:rPr lang="ru-RU" sz="32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ли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он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своё</a:t>
                      </a:r>
                      <a:r>
                        <a:rPr lang="ru-RU" sz="32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завещание).</a:t>
                      </a:r>
                      <a:endParaRPr lang="ru-RU" sz="4000" b="1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i="0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 [В письме говорилось], (что в </a:t>
                      </a:r>
                      <a:r>
                        <a:rPr lang="ru-RU" sz="3200" b="1" i="0" u="sng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город</a:t>
                      </a:r>
                      <a:r>
                        <a:rPr lang="ru-RU" sz="3200" b="1" i="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которым управляет </a:t>
                      </a:r>
                      <a:r>
                        <a:rPr lang="ru-RU" sz="2800" b="1" i="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b="1" i="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городничий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), едет ревизор). 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2. Перед дуэлью Печорин любуется природой, а Вернер спрашивает, (написал </a:t>
                      </a:r>
                      <a:r>
                        <a:rPr lang="ru-RU" sz="32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ли</a:t>
                      </a:r>
                      <a:r>
                        <a:rPr lang="ru-RU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он своё  завещание).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7143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Чтобы решить задание 8 ЕГЭ по русскому языку 2024, необходимо знать следующие темы: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906" y="1357298"/>
            <a:ext cx="8572560" cy="5227419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None/>
            </a:pPr>
            <a:r>
              <a:rPr lang="ru-RU" sz="9600" dirty="0" smtClean="0"/>
              <a:t>1 нарушения построения предложения с несогласованным приложением </a:t>
            </a:r>
          </a:p>
          <a:p>
            <a:pPr marL="514350" indent="-514350">
              <a:buNone/>
            </a:pPr>
            <a:r>
              <a:rPr lang="ru-RU" sz="9600" dirty="0" smtClean="0"/>
              <a:t>2 нарушения построения предложения с причастным оборотом </a:t>
            </a:r>
          </a:p>
          <a:p>
            <a:pPr marL="514350" indent="-514350">
              <a:buNone/>
            </a:pPr>
            <a:r>
              <a:rPr lang="ru-RU" sz="9600" dirty="0" smtClean="0"/>
              <a:t>3 нарушение построения предложения с деепричастным оборотом </a:t>
            </a:r>
          </a:p>
          <a:p>
            <a:pPr marL="514350" indent="-514350">
              <a:buNone/>
            </a:pPr>
            <a:r>
              <a:rPr lang="ru-RU" sz="9600" dirty="0" smtClean="0"/>
              <a:t>4 нарушение связи между подлежащим и сказуемым </a:t>
            </a:r>
          </a:p>
          <a:p>
            <a:pPr marL="514350" indent="-514350">
              <a:buAutoNum type="arabicPlain" startAt="5"/>
            </a:pPr>
            <a:r>
              <a:rPr lang="ru-RU" sz="9600" dirty="0" smtClean="0"/>
              <a:t>неправильное построение предложения с косвенной речью</a:t>
            </a:r>
          </a:p>
          <a:p>
            <a:pPr marL="514350" indent="-514350">
              <a:buAutoNum type="arabicPlain" startAt="5"/>
            </a:pPr>
            <a:r>
              <a:rPr lang="ru-RU" sz="9600" dirty="0" smtClean="0"/>
              <a:t>нарушение построения предложения с однородными членами</a:t>
            </a:r>
          </a:p>
          <a:p>
            <a:pPr marL="514350" indent="-514350">
              <a:buAutoNum type="arabicPlain" startAt="5"/>
            </a:pPr>
            <a:r>
              <a:rPr lang="ru-RU" sz="9600" dirty="0" smtClean="0"/>
              <a:t>нарушение построения сложного предложения </a:t>
            </a:r>
          </a:p>
          <a:p>
            <a:pPr marL="514350" indent="-514350">
              <a:buAutoNum type="arabicPlain" startAt="5"/>
            </a:pPr>
            <a:r>
              <a:rPr lang="ru-RU" sz="9600" dirty="0" smtClean="0"/>
              <a:t>неправильное употребление падежной формы существительного и местоимения с предлогом </a:t>
            </a:r>
          </a:p>
          <a:p>
            <a:pPr marL="514350" indent="-514350">
              <a:buAutoNum type="arabicPlain" startAt="5"/>
            </a:pPr>
            <a:r>
              <a:rPr lang="ru-RU" sz="9600" dirty="0" smtClean="0"/>
              <a:t>нарушение видовременной соотнесенности глагольных форм</a:t>
            </a:r>
          </a:p>
          <a:p>
            <a:pPr marL="514350" indent="-514350">
              <a:buAutoNum type="arabicPlain" startAt="5"/>
            </a:pPr>
            <a:r>
              <a:rPr lang="ru-RU" sz="9600" dirty="0" smtClean="0"/>
              <a:t>нарушение управления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Принято думать </a:t>
            </a:r>
            <a:r>
              <a:rPr lang="ru-RU" sz="4000" b="1" dirty="0" smtClean="0">
                <a:solidFill>
                  <a:srgbClr val="C00000"/>
                </a:solidFill>
              </a:rPr>
              <a:t>то</a:t>
            </a:r>
            <a:r>
              <a:rPr lang="ru-RU" sz="4000" b="1" dirty="0" smtClean="0"/>
              <a:t>, что</a:t>
            </a:r>
          </a:p>
          <a:p>
            <a:pPr>
              <a:buNone/>
            </a:pPr>
            <a:r>
              <a:rPr lang="ru-RU" sz="4000" b="1" dirty="0" smtClean="0"/>
              <a:t>строительство пирамид</a:t>
            </a:r>
          </a:p>
          <a:p>
            <a:pPr>
              <a:buNone/>
            </a:pPr>
            <a:r>
              <a:rPr lang="ru-RU" sz="4000" b="1" dirty="0" smtClean="0"/>
              <a:t>осуществляли десятки тысяч</a:t>
            </a:r>
          </a:p>
          <a:p>
            <a:pPr>
              <a:buNone/>
            </a:pPr>
            <a:r>
              <a:rPr lang="ru-RU" sz="4000" b="1" dirty="0" smtClean="0"/>
              <a:t>людей.</a:t>
            </a:r>
            <a:endParaRPr lang="ru-RU" sz="40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8 Неправильное употребление падежной формы сущ. и мест. с предлогом и без.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3"/>
            <a:ext cx="8643998" cy="5357849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b="1" u="sng" dirty="0" smtClean="0"/>
              <a:t>Предлоги СОГЛАСНО, ВОПРЕКИ, БЛАГОДАРЯ, СООБРАЗНО, НАПЕРЕРЕЗ, ПОДОБНО употребляются только с Д. п. (кому? чему?)</a:t>
            </a:r>
          </a:p>
          <a:p>
            <a:pPr marL="514350" indent="-514350"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Благодаря </a:t>
            </a:r>
            <a:r>
              <a:rPr lang="ru-RU" b="1" dirty="0" smtClean="0">
                <a:solidFill>
                  <a:srgbClr val="C00000"/>
                </a:solidFill>
              </a:rPr>
              <a:t>книг</a:t>
            </a:r>
            <a:r>
              <a:rPr lang="ru-RU" b="1" dirty="0" smtClean="0"/>
              <a:t> человек становится добрее.</a:t>
            </a:r>
          </a:p>
          <a:p>
            <a:pPr>
              <a:buNone/>
            </a:pPr>
            <a:r>
              <a:rPr lang="ru-RU" b="1" dirty="0" smtClean="0"/>
              <a:t>Вопреки </a:t>
            </a:r>
            <a:r>
              <a:rPr lang="ru-RU" b="1" dirty="0" smtClean="0">
                <a:solidFill>
                  <a:srgbClr val="C00000"/>
                </a:solidFill>
              </a:rPr>
              <a:t>обстоятельств</a:t>
            </a:r>
            <a:r>
              <a:rPr lang="ru-RU" b="1" dirty="0" smtClean="0"/>
              <a:t> мы добрались вовремя.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Благодаря </a:t>
            </a:r>
            <a:r>
              <a:rPr lang="ru-RU" b="1" dirty="0" smtClean="0">
                <a:solidFill>
                  <a:srgbClr val="0000FF"/>
                </a:solidFill>
              </a:rPr>
              <a:t>книгам </a:t>
            </a:r>
            <a:r>
              <a:rPr lang="ru-RU" b="1" dirty="0" smtClean="0"/>
              <a:t>человек становится добрее.</a:t>
            </a:r>
          </a:p>
          <a:p>
            <a:pPr>
              <a:buNone/>
            </a:pPr>
            <a:r>
              <a:rPr lang="ru-RU" b="1" dirty="0" smtClean="0"/>
              <a:t>Вопреки </a:t>
            </a:r>
            <a:r>
              <a:rPr lang="ru-RU" b="1" dirty="0" smtClean="0">
                <a:solidFill>
                  <a:srgbClr val="0000FF"/>
                </a:solidFill>
              </a:rPr>
              <a:t>обстоятельствам</a:t>
            </a:r>
            <a:r>
              <a:rPr lang="ru-RU" b="1" dirty="0" smtClean="0"/>
              <a:t> мы добрались вовремя.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329642" cy="541180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2</a:t>
            </a:r>
            <a:r>
              <a:rPr lang="ru-RU" dirty="0" smtClean="0"/>
              <a:t> </a:t>
            </a:r>
            <a:r>
              <a:rPr lang="ru-RU" b="1" u="sng" dirty="0" smtClean="0"/>
              <a:t>Предлог ПО </a:t>
            </a:r>
            <a:r>
              <a:rPr lang="ru-RU" b="1" u="sng" dirty="0" smtClean="0">
                <a:solidFill>
                  <a:srgbClr val="C00000"/>
                </a:solidFill>
              </a:rPr>
              <a:t>в значении «после чего-либо, в результате чего-либо» </a:t>
            </a:r>
            <a:r>
              <a:rPr lang="ru-RU" b="1" u="sng" dirty="0" smtClean="0"/>
              <a:t>употребляется с П. п. (по ком? чём?).</a:t>
            </a:r>
          </a:p>
          <a:p>
            <a:pPr>
              <a:buNone/>
            </a:pPr>
            <a:endParaRPr lang="ru-RU" b="1" u="sng" dirty="0" smtClean="0"/>
          </a:p>
          <a:p>
            <a:r>
              <a:rPr lang="ru-RU" b="1" dirty="0" smtClean="0"/>
              <a:t>По </a:t>
            </a:r>
            <a:r>
              <a:rPr lang="ru-RU" b="1" dirty="0" smtClean="0">
                <a:solidFill>
                  <a:srgbClr val="C00000"/>
                </a:solidFill>
              </a:rPr>
              <a:t>окончанию</a:t>
            </a:r>
            <a:r>
              <a:rPr lang="ru-RU" b="1" dirty="0" smtClean="0"/>
              <a:t> срока пройдет проверка.</a:t>
            </a:r>
          </a:p>
          <a:p>
            <a:r>
              <a:rPr lang="ru-RU" b="1" dirty="0" smtClean="0"/>
              <a:t>По </a:t>
            </a:r>
            <a:r>
              <a:rPr lang="ru-RU" b="1" dirty="0" smtClean="0">
                <a:solidFill>
                  <a:srgbClr val="C00000"/>
                </a:solidFill>
              </a:rPr>
              <a:t>приезду </a:t>
            </a:r>
            <a:r>
              <a:rPr lang="ru-RU" b="1" dirty="0" smtClean="0"/>
              <a:t>в город мы к вам зайдем.</a:t>
            </a:r>
          </a:p>
          <a:p>
            <a:endParaRPr lang="ru-RU" b="1" dirty="0" smtClean="0"/>
          </a:p>
          <a:p>
            <a:r>
              <a:rPr lang="ru-RU" b="1" dirty="0" smtClean="0"/>
              <a:t>По </a:t>
            </a:r>
            <a:r>
              <a:rPr lang="ru-RU" b="1" dirty="0" err="1" smtClean="0">
                <a:solidFill>
                  <a:srgbClr val="0000FF"/>
                </a:solidFill>
              </a:rPr>
              <a:t>окончанИИ</a:t>
            </a:r>
            <a:r>
              <a:rPr lang="ru-RU" b="1" dirty="0" smtClean="0"/>
              <a:t> срока пройдет проверка.</a:t>
            </a:r>
          </a:p>
          <a:p>
            <a:r>
              <a:rPr lang="ru-RU" b="1" dirty="0" smtClean="0"/>
              <a:t>По </a:t>
            </a:r>
            <a:r>
              <a:rPr lang="ru-RU" b="1" dirty="0" err="1" smtClean="0">
                <a:solidFill>
                  <a:srgbClr val="0000FF"/>
                </a:solidFill>
              </a:rPr>
              <a:t>приездЕ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/>
              <a:t>в город мы к вам зайдем.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В </a:t>
            </a:r>
            <a:r>
              <a:rPr lang="ru-RU" b="1" u="sng" dirty="0" smtClean="0"/>
              <a:t>значении</a:t>
            </a:r>
            <a:r>
              <a:rPr lang="ru-RU" b="1" dirty="0" smtClean="0"/>
              <a:t> же </a:t>
            </a:r>
            <a:r>
              <a:rPr lang="ru-RU" b="1" dirty="0" smtClean="0">
                <a:solidFill>
                  <a:srgbClr val="C00000"/>
                </a:solidFill>
              </a:rPr>
              <a:t>причины</a:t>
            </a:r>
            <a:r>
              <a:rPr lang="ru-RU" b="1" dirty="0" smtClean="0"/>
              <a:t> (</a:t>
            </a:r>
            <a:r>
              <a:rPr lang="ru-RU" b="1" i="1" dirty="0" smtClean="0">
                <a:solidFill>
                  <a:srgbClr val="0000FF"/>
                </a:solidFill>
              </a:rPr>
              <a:t>ушел на пенсию по состоянию здоровья</a:t>
            </a:r>
            <a:r>
              <a:rPr lang="ru-RU" b="1" dirty="0" smtClean="0"/>
              <a:t>) или </a:t>
            </a:r>
            <a:r>
              <a:rPr lang="ru-RU" b="1" i="1" dirty="0" smtClean="0">
                <a:solidFill>
                  <a:srgbClr val="C00000"/>
                </a:solidFill>
              </a:rPr>
              <a:t>цели</a:t>
            </a:r>
            <a:r>
              <a:rPr lang="ru-RU" b="1" i="1" dirty="0" smtClean="0"/>
              <a:t> </a:t>
            </a:r>
            <a:r>
              <a:rPr lang="ru-RU" b="1" dirty="0" smtClean="0"/>
              <a:t>(</a:t>
            </a:r>
            <a:r>
              <a:rPr lang="ru-RU" b="1" i="1" dirty="0" smtClean="0">
                <a:solidFill>
                  <a:srgbClr val="0000FF"/>
                </a:solidFill>
              </a:rPr>
              <a:t>работы по озеленению города</a:t>
            </a:r>
            <a:r>
              <a:rPr lang="ru-RU" b="1" dirty="0" smtClean="0"/>
              <a:t>) предлог </a:t>
            </a:r>
            <a:r>
              <a:rPr lang="ru-RU" sz="4000" b="1" i="1" dirty="0" smtClean="0">
                <a:solidFill>
                  <a:srgbClr val="C00000"/>
                </a:solidFill>
              </a:rPr>
              <a:t>по</a:t>
            </a:r>
            <a:r>
              <a:rPr lang="ru-RU" b="1" i="1" dirty="0" smtClean="0"/>
              <a:t> </a:t>
            </a:r>
            <a:r>
              <a:rPr lang="ru-RU" b="1" u="sng" dirty="0" smtClean="0"/>
              <a:t>управляет дательным падежом.</a:t>
            </a:r>
            <a:endParaRPr lang="ru-RU" b="1" u="sng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b="1" dirty="0" smtClean="0"/>
              <a:t>В сочетаниях </a:t>
            </a:r>
            <a:r>
              <a:rPr lang="ru-RU" b="1" u="sng" dirty="0" smtClean="0"/>
              <a:t>с существительными </a:t>
            </a:r>
            <a:r>
              <a:rPr lang="ru-RU" b="1" dirty="0" smtClean="0"/>
              <a:t>(</a:t>
            </a:r>
            <a:r>
              <a:rPr lang="ru-RU" b="1" i="1" dirty="0" smtClean="0"/>
              <a:t>скучает по сыну, скучает по детям</a:t>
            </a:r>
            <a:r>
              <a:rPr lang="ru-RU" b="1" dirty="0" smtClean="0"/>
              <a:t>) и </a:t>
            </a:r>
            <a:r>
              <a:rPr lang="ru-RU" b="1" u="sng" dirty="0" smtClean="0"/>
              <a:t>с личными местоимениями 3-го лица</a:t>
            </a:r>
            <a:r>
              <a:rPr lang="ru-RU" b="1" dirty="0" smtClean="0"/>
              <a:t> (</a:t>
            </a:r>
            <a:r>
              <a:rPr lang="ru-RU" b="1" i="1" dirty="0" smtClean="0">
                <a:solidFill>
                  <a:srgbClr val="0000FF"/>
                </a:solidFill>
              </a:rPr>
              <a:t>скучаем по нему, скучает по ним</a:t>
            </a:r>
            <a:r>
              <a:rPr lang="ru-RU" b="1" dirty="0" smtClean="0"/>
              <a:t>)  предлог   </a:t>
            </a:r>
            <a:r>
              <a:rPr lang="ru-RU" b="1" i="1" dirty="0" smtClean="0">
                <a:solidFill>
                  <a:srgbClr val="C00000"/>
                </a:solidFill>
              </a:rPr>
              <a:t>По</a:t>
            </a:r>
          </a:p>
          <a:p>
            <a:pPr>
              <a:buNone/>
            </a:pPr>
            <a:r>
              <a:rPr lang="ru-RU" b="1" i="1" dirty="0" smtClean="0"/>
              <a:t> </a:t>
            </a:r>
            <a:r>
              <a:rPr lang="ru-RU" b="1" dirty="0" smtClean="0"/>
              <a:t>управляет </a:t>
            </a:r>
            <a:r>
              <a:rPr lang="ru-RU" b="1" u="sng" dirty="0" smtClean="0"/>
              <a:t>дательным падежом.</a:t>
            </a:r>
          </a:p>
          <a:p>
            <a:pPr>
              <a:buNone/>
            </a:pP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В  сочетании с </a:t>
            </a:r>
            <a:r>
              <a:rPr lang="ru-RU" b="1" u="sng" dirty="0" smtClean="0"/>
              <a:t>личными местоимениями 1-го и 2-го лица </a:t>
            </a:r>
            <a:r>
              <a:rPr lang="ru-RU" b="1" dirty="0" smtClean="0"/>
              <a:t>этот же предлог сочетается с </a:t>
            </a:r>
            <a:r>
              <a:rPr lang="ru-RU" b="1" u="sng" dirty="0" smtClean="0"/>
              <a:t>предложным падежом</a:t>
            </a:r>
            <a:r>
              <a:rPr lang="ru-RU" b="1" dirty="0" smtClean="0"/>
              <a:t>: </a:t>
            </a:r>
            <a:r>
              <a:rPr lang="ru-RU" b="1" i="1" dirty="0" smtClean="0">
                <a:solidFill>
                  <a:srgbClr val="0000FF"/>
                </a:solidFill>
              </a:rPr>
              <a:t>скучаем по вас </a:t>
            </a:r>
            <a:r>
              <a:rPr lang="ru-RU" b="1" i="1" dirty="0" smtClean="0"/>
              <a:t>(</a:t>
            </a:r>
            <a:r>
              <a:rPr lang="ru-RU" b="1" i="1" dirty="0" smtClean="0">
                <a:solidFill>
                  <a:srgbClr val="C00000"/>
                </a:solidFill>
              </a:rPr>
              <a:t>не по вам</a:t>
            </a:r>
            <a:r>
              <a:rPr lang="ru-RU" b="1" i="1" dirty="0" smtClean="0"/>
              <a:t>), </a:t>
            </a:r>
            <a:r>
              <a:rPr lang="ru-RU" b="1" i="1" dirty="0" smtClean="0">
                <a:solidFill>
                  <a:srgbClr val="0000FF"/>
                </a:solidFill>
              </a:rPr>
              <a:t>скучают по нас </a:t>
            </a:r>
            <a:r>
              <a:rPr lang="ru-RU" b="1" i="1" dirty="0" smtClean="0"/>
              <a:t>(</a:t>
            </a:r>
            <a:r>
              <a:rPr lang="ru-RU" b="1" i="1" dirty="0" smtClean="0">
                <a:solidFill>
                  <a:srgbClr val="C00000"/>
                </a:solidFill>
              </a:rPr>
              <a:t>не по нам</a:t>
            </a:r>
            <a:r>
              <a:rPr lang="ru-RU" b="1" i="1" dirty="0" smtClean="0"/>
              <a:t>)</a:t>
            </a:r>
            <a:r>
              <a:rPr lang="ru-RU" b="1" dirty="0" smtClean="0"/>
              <a:t>. </a:t>
            </a:r>
            <a:endParaRPr lang="ru-RU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marL="742950" indent="-742950">
              <a:buAutoNum type="arabicPlain" startAt="3"/>
            </a:pPr>
            <a:r>
              <a:rPr lang="ru-RU" sz="4000" b="1" dirty="0" smtClean="0"/>
              <a:t>В меру, в силу, в течение, в продолжение, в заключение, по причине, по завершении, наподобие, </a:t>
            </a:r>
            <a:r>
              <a:rPr lang="ru-RU" sz="4000" b="1" dirty="0" err="1" smtClean="0"/>
              <a:t>посредством+</a:t>
            </a:r>
            <a:r>
              <a:rPr lang="ru-RU" sz="4000" b="1" dirty="0" smtClean="0"/>
              <a:t> Р.п. существительного. </a:t>
            </a:r>
          </a:p>
          <a:p>
            <a:pPr marL="742950" indent="-742950">
              <a:buNone/>
            </a:pPr>
            <a:r>
              <a:rPr lang="ru-RU" sz="4000" dirty="0" smtClean="0"/>
              <a:t> </a:t>
            </a:r>
            <a:r>
              <a:rPr lang="ru-RU" sz="4000" b="1" i="1" dirty="0" smtClean="0">
                <a:solidFill>
                  <a:srgbClr val="0000FF"/>
                </a:solidFill>
              </a:rPr>
              <a:t>в продолжение разговора, в течение недели..</a:t>
            </a:r>
            <a:r>
              <a:rPr lang="ru-RU" sz="4000" b="1" dirty="0" smtClean="0">
                <a:solidFill>
                  <a:srgbClr val="0000FF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4294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b="1" dirty="0" smtClean="0"/>
              <a:t>4) </a:t>
            </a:r>
            <a:r>
              <a:rPr lang="ru-RU" sz="4600" b="1" u="sng" dirty="0" smtClean="0">
                <a:solidFill>
                  <a:srgbClr val="C00000"/>
                </a:solidFill>
              </a:rPr>
              <a:t>предлоги в, на, с, из: </a:t>
            </a:r>
            <a:r>
              <a:rPr lang="ru-RU" sz="3600" b="1" dirty="0" smtClean="0"/>
              <a:t>В правильном выборе следует ориентироваться на </a:t>
            </a:r>
            <a:r>
              <a:rPr lang="ru-RU" sz="3600" b="1" u="sng" dirty="0" smtClean="0">
                <a:solidFill>
                  <a:srgbClr val="C00000"/>
                </a:solidFill>
              </a:rPr>
              <a:t>антонимию</a:t>
            </a:r>
            <a:r>
              <a:rPr lang="ru-RU" sz="3600" b="1" u="sng" dirty="0" smtClean="0"/>
              <a:t> предлогов</a:t>
            </a:r>
            <a:r>
              <a:rPr lang="ru-RU" sz="3600" b="1" dirty="0" smtClean="0"/>
              <a:t>. </a:t>
            </a:r>
            <a:r>
              <a:rPr lang="ru-RU" sz="3600" b="1" u="sng" dirty="0" smtClean="0"/>
              <a:t>Предлоги </a:t>
            </a:r>
            <a:r>
              <a:rPr lang="ru-RU" sz="3600" b="1" i="1" u="sng" dirty="0" smtClean="0"/>
              <a:t>«в» — «из»</a:t>
            </a:r>
            <a:r>
              <a:rPr lang="ru-RU" sz="3600" b="1" u="sng" dirty="0" smtClean="0"/>
              <a:t> и </a:t>
            </a:r>
            <a:r>
              <a:rPr lang="ru-RU" sz="3600" b="1" i="1" u="sng" dirty="0" smtClean="0"/>
              <a:t>«на»- «с»</a:t>
            </a:r>
            <a:r>
              <a:rPr lang="ru-RU" sz="3600" b="1" u="sng" dirty="0" smtClean="0"/>
              <a:t> образуют </a:t>
            </a:r>
            <a:r>
              <a:rPr lang="ru-RU" sz="3600" b="1" u="sng" dirty="0" err="1" smtClean="0"/>
              <a:t>антонимичные</a:t>
            </a:r>
            <a:r>
              <a:rPr lang="ru-RU" sz="3600" b="1" u="sng" dirty="0" smtClean="0"/>
              <a:t> пары, то есть обладают значением противоположности.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8000"/>
                </a:solidFill>
              </a:rPr>
              <a:t> </a:t>
            </a:r>
            <a:r>
              <a:rPr lang="ru-RU" sz="3600" b="1" dirty="0" smtClean="0">
                <a:solidFill>
                  <a:srgbClr val="006600"/>
                </a:solidFill>
              </a:rPr>
              <a:t>Если при ответе на вопрос </a:t>
            </a:r>
            <a:r>
              <a:rPr lang="ru-RU" sz="3600" b="1" i="1" dirty="0" smtClean="0">
                <a:solidFill>
                  <a:srgbClr val="006600"/>
                </a:solidFill>
              </a:rPr>
              <a:t>куда?</a:t>
            </a:r>
            <a:r>
              <a:rPr lang="ru-RU" sz="3600" b="1" dirty="0" smtClean="0">
                <a:solidFill>
                  <a:srgbClr val="006600"/>
                </a:solidFill>
              </a:rPr>
              <a:t> используется предлог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«В»</a:t>
            </a:r>
            <a:r>
              <a:rPr lang="ru-RU" sz="3600" b="1" dirty="0" smtClean="0">
                <a:solidFill>
                  <a:srgbClr val="006600"/>
                </a:solidFill>
              </a:rPr>
              <a:t>, то в ответе на вопрос  </a:t>
            </a:r>
            <a:r>
              <a:rPr lang="ru-RU" sz="3600" b="1" i="1" dirty="0" smtClean="0">
                <a:solidFill>
                  <a:srgbClr val="006600"/>
                </a:solidFill>
              </a:rPr>
              <a:t>откуда?   </a:t>
            </a:r>
            <a:r>
              <a:rPr lang="ru-RU" sz="3600" b="1" dirty="0" smtClean="0">
                <a:solidFill>
                  <a:srgbClr val="006600"/>
                </a:solidFill>
              </a:rPr>
              <a:t>Употребляется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6600"/>
                </a:solidFill>
              </a:rPr>
              <a:t>предлог </a:t>
            </a:r>
            <a:r>
              <a:rPr lang="ru-RU" sz="3600" b="1" dirty="0" smtClean="0">
                <a:solidFill>
                  <a:srgbClr val="C00000"/>
                </a:solidFill>
              </a:rPr>
              <a:t>«ИЗ»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663300"/>
                </a:solidFill>
              </a:rPr>
              <a:t>Если при ответе на вопрос </a:t>
            </a:r>
            <a:r>
              <a:rPr lang="ru-RU" sz="3600" b="1" i="1" dirty="0" smtClean="0">
                <a:solidFill>
                  <a:srgbClr val="663300"/>
                </a:solidFill>
              </a:rPr>
              <a:t>куда?</a:t>
            </a:r>
            <a:r>
              <a:rPr lang="ru-RU" sz="3600" b="1" dirty="0" smtClean="0">
                <a:solidFill>
                  <a:srgbClr val="663300"/>
                </a:solidFill>
              </a:rPr>
              <a:t> имеется предлог </a:t>
            </a:r>
            <a:r>
              <a:rPr lang="ru-RU" sz="3600" b="1" dirty="0" smtClean="0">
                <a:solidFill>
                  <a:srgbClr val="C00000"/>
                </a:solidFill>
              </a:rPr>
              <a:t>«НА»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663300"/>
                </a:solidFill>
              </a:rPr>
              <a:t>у существительного, то при ответе на вопрос   </a:t>
            </a:r>
            <a:r>
              <a:rPr lang="ru-RU" sz="3600" b="1" i="1" dirty="0" smtClean="0">
                <a:solidFill>
                  <a:srgbClr val="663300"/>
                </a:solidFill>
              </a:rPr>
              <a:t>откуда?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663300"/>
                </a:solidFill>
              </a:rPr>
              <a:t>воспользуемся сочетанием слова с   предлогом</a:t>
            </a:r>
            <a:r>
              <a:rPr lang="ru-RU" sz="3600" b="1" dirty="0" smtClean="0">
                <a:solidFill>
                  <a:srgbClr val="C00000"/>
                </a:solidFill>
              </a:rPr>
              <a:t> </a:t>
            </a:r>
            <a:r>
              <a:rPr lang="ru-RU" sz="3600" b="1" i="1" dirty="0" smtClean="0">
                <a:solidFill>
                  <a:srgbClr val="C00000"/>
                </a:solidFill>
              </a:rPr>
              <a:t>«С»</a:t>
            </a:r>
            <a:r>
              <a:rPr lang="ru-RU" sz="3600" b="1" dirty="0" smtClean="0">
                <a:solidFill>
                  <a:srgbClr val="663300"/>
                </a:solidFill>
              </a:rPr>
              <a:t>: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4100" b="1" i="1" dirty="0" smtClean="0"/>
              <a:t>отправиться</a:t>
            </a:r>
            <a:r>
              <a:rPr lang="ru-RU" sz="4100" b="1" dirty="0" smtClean="0"/>
              <a:t> (куда?) </a:t>
            </a:r>
            <a:r>
              <a:rPr lang="ru-RU" sz="4100" b="1" i="1" dirty="0" smtClean="0"/>
              <a:t>в школу</a:t>
            </a:r>
            <a:r>
              <a:rPr lang="ru-RU" sz="4100" b="1" dirty="0" smtClean="0"/>
              <a:t>— </a:t>
            </a:r>
          </a:p>
          <a:p>
            <a:pPr>
              <a:buNone/>
            </a:pPr>
            <a:r>
              <a:rPr lang="ru-RU" sz="4100" b="1" i="1" dirty="0" smtClean="0"/>
              <a:t>вернулись</a:t>
            </a:r>
            <a:r>
              <a:rPr lang="ru-RU" sz="4100" b="1" dirty="0" smtClean="0"/>
              <a:t> (откуда?)  </a:t>
            </a:r>
            <a:r>
              <a:rPr lang="ru-RU" sz="4100" b="1" dirty="0" smtClean="0">
                <a:solidFill>
                  <a:srgbClr val="C00000"/>
                </a:solidFill>
              </a:rPr>
              <a:t>со школы      </a:t>
            </a:r>
            <a:r>
              <a:rPr lang="ru-RU" sz="4100" b="1" dirty="0" smtClean="0">
                <a:solidFill>
                  <a:srgbClr val="0000FF"/>
                </a:solidFill>
              </a:rPr>
              <a:t>из школы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9 Нарушение видовременной соотнесенности глагольных форм.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Он </a:t>
            </a:r>
            <a:r>
              <a:rPr lang="ru-RU" b="1" dirty="0" smtClean="0">
                <a:solidFill>
                  <a:srgbClr val="C00000"/>
                </a:solidFill>
              </a:rPr>
              <a:t>переписывает</a:t>
            </a:r>
            <a:r>
              <a:rPr lang="ru-RU" b="1" dirty="0" smtClean="0"/>
              <a:t> работу и </a:t>
            </a:r>
            <a:r>
              <a:rPr lang="ru-RU" b="1" dirty="0" smtClean="0">
                <a:solidFill>
                  <a:srgbClr val="C00000"/>
                </a:solidFill>
              </a:rPr>
              <a:t>объяснил</a:t>
            </a:r>
            <a:r>
              <a:rPr lang="ru-RU" b="1" dirty="0" smtClean="0"/>
              <a:t> все свои ошибки.</a:t>
            </a:r>
          </a:p>
          <a:p>
            <a:pPr>
              <a:buNone/>
            </a:pPr>
            <a:r>
              <a:rPr lang="ru-RU" b="1" dirty="0" smtClean="0"/>
              <a:t>Он </a:t>
            </a:r>
            <a:r>
              <a:rPr lang="ru-RU" b="1" dirty="0" smtClean="0">
                <a:solidFill>
                  <a:srgbClr val="0000FF"/>
                </a:solidFill>
              </a:rPr>
              <a:t>переписывает</a:t>
            </a:r>
            <a:r>
              <a:rPr lang="ru-RU" b="1" dirty="0" smtClean="0"/>
              <a:t>  </a:t>
            </a:r>
            <a:r>
              <a:rPr lang="ru-RU" b="1" u="sng" dirty="0" smtClean="0"/>
              <a:t>(несов.вид </a:t>
            </a:r>
            <a:r>
              <a:rPr lang="ru-RU" b="1" u="sng" dirty="0" err="1" smtClean="0"/>
              <a:t>наст.время</a:t>
            </a:r>
            <a:r>
              <a:rPr lang="ru-RU" b="1" u="sng" dirty="0" smtClean="0"/>
              <a:t>) </a:t>
            </a:r>
            <a:r>
              <a:rPr lang="ru-RU" b="1" dirty="0" smtClean="0"/>
              <a:t>работу и </a:t>
            </a:r>
            <a:r>
              <a:rPr lang="ru-RU" b="1" dirty="0" smtClean="0">
                <a:solidFill>
                  <a:srgbClr val="0000FF"/>
                </a:solidFill>
              </a:rPr>
              <a:t>объясняет</a:t>
            </a:r>
            <a:r>
              <a:rPr lang="ru-RU" b="1" dirty="0" smtClean="0"/>
              <a:t> </a:t>
            </a:r>
            <a:r>
              <a:rPr lang="ru-RU" b="1" u="sng" dirty="0" smtClean="0"/>
              <a:t>(несов.вид </a:t>
            </a:r>
            <a:r>
              <a:rPr lang="ru-RU" b="1" u="sng" dirty="0" err="1" smtClean="0"/>
              <a:t>наст.время</a:t>
            </a:r>
            <a:r>
              <a:rPr lang="ru-RU" b="1" u="sng" dirty="0" smtClean="0"/>
              <a:t>) </a:t>
            </a:r>
            <a:r>
              <a:rPr lang="ru-RU" b="1" dirty="0" smtClean="0"/>
              <a:t>все свои ошибки.</a:t>
            </a:r>
          </a:p>
          <a:p>
            <a:pPr>
              <a:buNone/>
            </a:pPr>
            <a:r>
              <a:rPr lang="ru-RU" b="1" dirty="0" smtClean="0"/>
              <a:t>Он</a:t>
            </a:r>
            <a:r>
              <a:rPr lang="ru-RU" b="1" dirty="0" smtClean="0">
                <a:solidFill>
                  <a:srgbClr val="0000FF"/>
                </a:solidFill>
              </a:rPr>
              <a:t> переписал</a:t>
            </a:r>
            <a:r>
              <a:rPr lang="ru-RU" b="1" u="sng" dirty="0" smtClean="0"/>
              <a:t> (</a:t>
            </a:r>
            <a:r>
              <a:rPr lang="ru-RU" b="1" u="sng" dirty="0" err="1" smtClean="0"/>
              <a:t>сов.вид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прош.время</a:t>
            </a:r>
            <a:r>
              <a:rPr lang="ru-RU" b="1" u="sng" dirty="0" smtClean="0"/>
              <a:t>) </a:t>
            </a:r>
            <a:r>
              <a:rPr lang="ru-RU" b="1" dirty="0" smtClean="0"/>
              <a:t> работу и </a:t>
            </a:r>
            <a:r>
              <a:rPr lang="ru-RU" b="1" dirty="0" smtClean="0">
                <a:solidFill>
                  <a:srgbClr val="0000FF"/>
                </a:solidFill>
              </a:rPr>
              <a:t>объяснил</a:t>
            </a:r>
            <a:r>
              <a:rPr lang="ru-RU" b="1" u="sng" dirty="0" smtClean="0"/>
              <a:t> (</a:t>
            </a:r>
            <a:r>
              <a:rPr lang="ru-RU" b="1" u="sng" dirty="0" err="1" smtClean="0"/>
              <a:t>сов.вид</a:t>
            </a:r>
            <a:r>
              <a:rPr lang="ru-RU" b="1" u="sng" dirty="0" smtClean="0"/>
              <a:t>  </a:t>
            </a:r>
            <a:r>
              <a:rPr lang="ru-RU" b="1" u="sng" dirty="0" err="1" smtClean="0"/>
              <a:t>прош.время</a:t>
            </a:r>
            <a:r>
              <a:rPr lang="ru-RU" b="1" u="sng" dirty="0" smtClean="0"/>
              <a:t>) </a:t>
            </a:r>
            <a:r>
              <a:rPr lang="ru-RU" b="1" dirty="0" smtClean="0"/>
              <a:t> все свои ошибки.</a:t>
            </a:r>
            <a:endParaRPr lang="ru-RU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</a:t>
            </a:r>
            <a:r>
              <a:rPr lang="ru-RU" b="1" smtClean="0">
                <a:solidFill>
                  <a:srgbClr val="C00000"/>
                </a:solidFill>
              </a:rPr>
              <a:t>арушение </a:t>
            </a:r>
            <a:r>
              <a:rPr lang="ru-RU" b="1" dirty="0" smtClean="0">
                <a:solidFill>
                  <a:srgbClr val="C00000"/>
                </a:solidFill>
              </a:rPr>
              <a:t>управления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056" y="1131856"/>
            <a:ext cx="8106033" cy="4724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нарушение управления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«Позвольте </a:t>
            </a:r>
            <a:r>
              <a:rPr lang="ru-RU" b="1" i="1" dirty="0" smtClean="0">
                <a:solidFill>
                  <a:srgbClr val="C00000"/>
                </a:solidFill>
              </a:rPr>
              <a:t>вспомнить</a:t>
            </a:r>
            <a:r>
              <a:rPr lang="ru-RU" i="1" dirty="0" smtClean="0"/>
              <a:t> Вам, что два года назад Вы говорили обратное»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</a:rPr>
              <a:t>1 </a:t>
            </a:r>
            <a:r>
              <a:rPr lang="ru-RU" sz="3100" b="1" dirty="0" smtClean="0">
                <a:solidFill>
                  <a:srgbClr val="C00000"/>
                </a:solidFill>
              </a:rPr>
              <a:t>Нарушение построения предложения с несогласованным приложением.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u="sng" dirty="0" smtClean="0"/>
              <a:t>Приложение </a:t>
            </a:r>
            <a:r>
              <a:rPr lang="ru-RU" dirty="0" smtClean="0"/>
              <a:t>– это определение, выраженное существительным ( название газет, журналов, картин, книг, географических объектов и т.д.) Озеро (какое?) </a:t>
            </a:r>
            <a:r>
              <a:rPr lang="ru-RU" dirty="0" smtClean="0">
                <a:solidFill>
                  <a:srgbClr val="0000FF"/>
                </a:solidFill>
              </a:rPr>
              <a:t>Байкал</a:t>
            </a:r>
            <a:r>
              <a:rPr lang="ru-RU" dirty="0" smtClean="0"/>
              <a:t>. Определяемое слово (от него задается вопрос к приложению) и приложение дают </a:t>
            </a:r>
            <a:r>
              <a:rPr lang="ru-RU" u="sng" dirty="0" smtClean="0"/>
              <a:t>разные обозначения одного и того же предмета.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Что нужно помнить:</a:t>
            </a:r>
          </a:p>
          <a:p>
            <a:pPr algn="ctr">
              <a:buNone/>
            </a:pPr>
            <a:r>
              <a:rPr lang="ru-RU" dirty="0" smtClean="0"/>
              <a:t>       </a:t>
            </a:r>
            <a:r>
              <a:rPr lang="ru-RU" b="1" u="sng" dirty="0" smtClean="0"/>
              <a:t>Несогласованное</a:t>
            </a:r>
            <a:r>
              <a:rPr lang="ru-RU" b="1" dirty="0" smtClean="0"/>
              <a:t> приложение стоит в </a:t>
            </a:r>
            <a:r>
              <a:rPr lang="ru-RU" b="1" u="sng" dirty="0" smtClean="0"/>
              <a:t>именительном падеже </a:t>
            </a:r>
            <a:r>
              <a:rPr lang="ru-RU" b="1" dirty="0" smtClean="0"/>
              <a:t>независимо от того, в каком падеже определяемое слово (</a:t>
            </a:r>
            <a:r>
              <a:rPr lang="ru-RU" b="1" u="sng" dirty="0" smtClean="0"/>
              <a:t>Озеро </a:t>
            </a:r>
            <a:r>
              <a:rPr lang="ru-RU" b="1" dirty="0" smtClean="0"/>
              <a:t>(И.П.) </a:t>
            </a:r>
            <a:r>
              <a:rPr lang="ru-RU" b="1" dirty="0" smtClean="0">
                <a:solidFill>
                  <a:srgbClr val="0000FF"/>
                </a:solidFill>
              </a:rPr>
              <a:t>Байкал</a:t>
            </a:r>
            <a:r>
              <a:rPr lang="ru-RU" b="1" dirty="0" smtClean="0"/>
              <a:t> (И.П.), </a:t>
            </a:r>
            <a:r>
              <a:rPr lang="ru-RU" b="1" u="sng" dirty="0" smtClean="0"/>
              <a:t>озера</a:t>
            </a:r>
            <a:r>
              <a:rPr lang="ru-RU" b="1" dirty="0" smtClean="0"/>
              <a:t> (Р.П.) </a:t>
            </a:r>
            <a:r>
              <a:rPr lang="ru-RU" b="1" dirty="0" smtClean="0">
                <a:solidFill>
                  <a:srgbClr val="0000FF"/>
                </a:solidFill>
              </a:rPr>
              <a:t>Байкал</a:t>
            </a:r>
            <a:r>
              <a:rPr lang="ru-RU" b="1" dirty="0" smtClean="0"/>
              <a:t> (И.П.), </a:t>
            </a:r>
            <a:r>
              <a:rPr lang="ru-RU" b="1" u="sng" dirty="0" smtClean="0"/>
              <a:t>озеру</a:t>
            </a:r>
            <a:r>
              <a:rPr lang="ru-RU" b="1" dirty="0" smtClean="0"/>
              <a:t> (Д.П.) </a:t>
            </a:r>
            <a:r>
              <a:rPr lang="ru-RU" b="1" dirty="0" smtClean="0">
                <a:solidFill>
                  <a:srgbClr val="0000FF"/>
                </a:solidFill>
              </a:rPr>
              <a:t>Байкал</a:t>
            </a:r>
            <a:r>
              <a:rPr lang="ru-RU" b="1" dirty="0" smtClean="0"/>
              <a:t> (И.П.)</a:t>
            </a:r>
            <a:endParaRPr lang="ru-RU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857224" y="1428736"/>
            <a:ext cx="7479539" cy="422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1285861"/>
            <a:ext cx="8143932" cy="451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295" y="1571612"/>
            <a:ext cx="7499028" cy="421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7951074" cy="452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572081" cy="430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142976" y="1285860"/>
            <a:ext cx="6840537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7786742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52163" y="1914812"/>
            <a:ext cx="6839674" cy="389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2525" y="1509713"/>
            <a:ext cx="6838950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lum bright="-10000" contrast="-10000"/>
          </a:blip>
          <a:srcRect/>
          <a:stretch>
            <a:fillRect/>
          </a:stretch>
        </p:blipFill>
        <p:spPr bwMode="auto">
          <a:xfrm>
            <a:off x="857224" y="1500174"/>
            <a:ext cx="7280372" cy="4178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Удачи на экзаменах!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571480"/>
          <a:ext cx="8229600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28"/>
                <a:gridCol w="4229072"/>
              </a:tblGrid>
              <a:tr h="4530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3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2136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 встретились, отъехав от города </a:t>
                      </a:r>
                      <a:r>
                        <a:rPr lang="ru-RU" sz="3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Сочей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несколько километров.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кинофильме </a:t>
                      </a:r>
                      <a:r>
                        <a:rPr lang="ru-RU" sz="3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«Войне и мире» </a:t>
                      </a:r>
                      <a:r>
                        <a:rPr lang="ru-RU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Бондарчук прекрасно сыграл Пьера Безухова.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 встретились, отъехав от города </a:t>
                      </a:r>
                      <a:r>
                        <a:rPr lang="ru-RU" sz="2800" b="0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Сочи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несколько километров.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кинофильме </a:t>
                      </a:r>
                      <a:r>
                        <a:rPr lang="ru-RU" sz="2800" b="0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«Война и мир»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Бондарчук прекрасно сыграл Пьера Безухова.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2800" b="0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«Войне и мире»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Бондарчук прекрасно сыграл Пьера Безухова.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64293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2  Нарушение в построении предложения с причастным оборотом.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Причастие </a:t>
            </a:r>
            <a:r>
              <a:rPr lang="ru-RU" dirty="0" smtClean="0"/>
              <a:t>с </a:t>
            </a:r>
            <a:r>
              <a:rPr lang="ru-RU" b="1" dirty="0" smtClean="0"/>
              <a:t>определяемым словом </a:t>
            </a:r>
            <a:r>
              <a:rPr lang="ru-RU" dirty="0" smtClean="0"/>
              <a:t>должно быть </a:t>
            </a:r>
            <a:r>
              <a:rPr lang="ru-RU" b="1" dirty="0" smtClean="0"/>
              <a:t>согласовано</a:t>
            </a:r>
            <a:r>
              <a:rPr lang="ru-RU" dirty="0" smtClean="0"/>
              <a:t> в роде, числе и падеже.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Определяемое слово </a:t>
            </a:r>
            <a:r>
              <a:rPr lang="ru-RU" dirty="0" smtClean="0"/>
              <a:t>не должно входить в </a:t>
            </a:r>
            <a:r>
              <a:rPr lang="ru-RU" b="1" dirty="0" smtClean="0"/>
              <a:t>причастный оборот</a:t>
            </a:r>
            <a:r>
              <a:rPr lang="ru-RU" dirty="0" smtClean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должно быть замены </a:t>
            </a:r>
            <a:r>
              <a:rPr lang="ru-RU" b="1" dirty="0" smtClean="0"/>
              <a:t>действительного</a:t>
            </a:r>
            <a:r>
              <a:rPr lang="ru-RU" dirty="0" smtClean="0"/>
              <a:t> причастия на </a:t>
            </a:r>
            <a:r>
              <a:rPr lang="ru-RU" b="1" dirty="0" smtClean="0"/>
              <a:t>страдательное.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53"/>
          <a:ext cx="8643998" cy="6281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21999"/>
              </a:tblGrid>
              <a:tr h="6429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3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 гордимся нашими футболистами (Т.П.),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победивших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(Р.П.) английскую команду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2800" b="0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Приготовленные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оладьи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мамой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были необыкновенно вкусны.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Задание,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выполняющееся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нами, не вызывает особых затруднений.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 гордимся нашими футболистами (Т.П.),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победившими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(Т.П.) английскую команду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Оладьи,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приготовленные мамой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были необыкновенно вкусны.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Задание,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выполняемое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нами, не вызывает особых затруднений.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3 Неправильное построение предложения с деепричастным оборотом.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Деепричастие</a:t>
            </a:r>
            <a:r>
              <a:rPr lang="ru-RU" dirty="0" smtClean="0"/>
              <a:t> обозначает </a:t>
            </a:r>
            <a:r>
              <a:rPr lang="ru-RU" b="1" dirty="0" smtClean="0"/>
              <a:t>дополнительное действие</a:t>
            </a:r>
            <a:r>
              <a:rPr lang="ru-RU" dirty="0" smtClean="0"/>
              <a:t>, которое совершает подлежащее. Деепричастие в предложении можно заменить однородным сказуемым. (Улыбаясь, он шел по улице. – Он шел по улице и улыбался).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9293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00FF"/>
                </a:solidFill>
              </a:rPr>
              <a:t> Деепричастный оборот не употребляется</a:t>
            </a:r>
          </a:p>
          <a:p>
            <a:pPr>
              <a:buNone/>
            </a:pPr>
            <a:endParaRPr lang="ru-RU" dirty="0" smtClean="0"/>
          </a:p>
          <a:p>
            <a:pPr marL="514350" indent="-514350">
              <a:buAutoNum type="arabicPlain"/>
            </a:pPr>
            <a:r>
              <a:rPr lang="ru-RU" dirty="0" smtClean="0"/>
              <a:t>если </a:t>
            </a:r>
            <a:r>
              <a:rPr lang="ru-RU" b="1" u="sng" dirty="0" smtClean="0">
                <a:solidFill>
                  <a:srgbClr val="C00000"/>
                </a:solidFill>
              </a:rPr>
              <a:t>действие</a:t>
            </a:r>
            <a:r>
              <a:rPr lang="ru-RU" dirty="0" smtClean="0"/>
              <a:t>, выраженное </a:t>
            </a:r>
            <a:r>
              <a:rPr lang="ru-RU" b="1" u="sng" dirty="0" smtClean="0">
                <a:solidFill>
                  <a:srgbClr val="C00000"/>
                </a:solidFill>
              </a:rPr>
              <a:t>сказуемым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ru-RU" dirty="0" smtClean="0"/>
              <a:t> и </a:t>
            </a:r>
            <a:r>
              <a:rPr lang="ru-RU" b="1" u="sng" dirty="0" smtClean="0">
                <a:solidFill>
                  <a:srgbClr val="C00000"/>
                </a:solidFill>
              </a:rPr>
              <a:t>действие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ru-RU" dirty="0" smtClean="0"/>
              <a:t> выраженное </a:t>
            </a:r>
            <a:r>
              <a:rPr lang="ru-RU" b="1" u="sng" dirty="0" smtClean="0">
                <a:solidFill>
                  <a:srgbClr val="C00000"/>
                </a:solidFill>
              </a:rPr>
              <a:t>деепричастием, относятся к разным лицам. </a:t>
            </a:r>
          </a:p>
          <a:p>
            <a:pPr marL="514350" indent="-514350">
              <a:buAutoNum type="arabicPlain"/>
            </a:pPr>
            <a:endParaRPr lang="ru-RU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2.</a:t>
            </a:r>
            <a:r>
              <a:rPr lang="ru-RU" b="1" u="sng" dirty="0" smtClean="0">
                <a:solidFill>
                  <a:srgbClr val="0000FF"/>
                </a:solidFill>
              </a:rPr>
              <a:t> </a:t>
            </a:r>
            <a:r>
              <a:rPr lang="ru-RU" u="sng" dirty="0" smtClean="0"/>
              <a:t>в</a:t>
            </a:r>
            <a:r>
              <a:rPr lang="ru-RU" dirty="0" smtClean="0"/>
              <a:t> </a:t>
            </a:r>
            <a:r>
              <a:rPr lang="ru-RU" b="1" u="sng" dirty="0" smtClean="0">
                <a:solidFill>
                  <a:srgbClr val="C00000"/>
                </a:solidFill>
              </a:rPr>
              <a:t>безличном предложении</a:t>
            </a:r>
            <a:r>
              <a:rPr lang="ru-RU" dirty="0" smtClean="0"/>
              <a:t>, если в нём </a:t>
            </a:r>
            <a:r>
              <a:rPr lang="ru-RU" b="1" u="sng" dirty="0" smtClean="0"/>
              <a:t>сказуемое </a:t>
            </a:r>
            <a:r>
              <a:rPr lang="ru-RU" dirty="0" smtClean="0"/>
              <a:t>выражено </a:t>
            </a:r>
            <a:r>
              <a:rPr lang="ru-RU" b="1" u="sng" dirty="0" smtClean="0">
                <a:solidFill>
                  <a:srgbClr val="C00000"/>
                </a:solidFill>
              </a:rPr>
              <a:t>не инфинитивом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3. если </a:t>
            </a:r>
            <a:r>
              <a:rPr lang="ru-RU" b="1" dirty="0" smtClean="0">
                <a:solidFill>
                  <a:srgbClr val="C00000"/>
                </a:solidFill>
              </a:rPr>
              <a:t>сказуемое</a:t>
            </a:r>
            <a:r>
              <a:rPr lang="ru-RU" dirty="0" smtClean="0"/>
              <a:t> выражено </a:t>
            </a:r>
            <a:r>
              <a:rPr lang="ru-RU" b="1" u="sng" dirty="0" smtClean="0">
                <a:solidFill>
                  <a:srgbClr val="C00000"/>
                </a:solidFill>
              </a:rPr>
              <a:t>кратким страдательным причастием.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0"/>
          <a:ext cx="8715436" cy="707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93437"/>
              </a:tblGrid>
              <a:tr h="6207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</a:t>
                      </a:r>
                      <a:endParaRPr lang="ru-RU" sz="3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237232"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Подъезжая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 городу,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начался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сильный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ветер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(ветер не может подъезжать к городу) 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Приехав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Москву, мне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стало грустно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3.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Сдав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экзамены, </a:t>
                      </a: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 был принят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вуз (кем-то принят).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Когда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я подъезжал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 городу,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начался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сильный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ветер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2. Когда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я приехал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Москву, мне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стало грустно.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3. Когда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я сдал 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экзамены, меня </a:t>
                      </a:r>
                      <a:r>
                        <a:rPr lang="ru-RU" sz="2800" b="1" i="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приняли</a:t>
                      </a: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вуз.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4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1270</Words>
  <PresentationFormat>Экран (4:3)</PresentationFormat>
  <Paragraphs>227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Задание 8 ЕГЭ</vt:lpstr>
      <vt:lpstr>Чтобы решить задание 8 ЕГЭ по русскому языку 2024, необходимо знать следующие темы:</vt:lpstr>
      <vt:lpstr>1 Нарушение построения предложения с несогласованным приложением.  </vt:lpstr>
      <vt:lpstr>Слайд 4</vt:lpstr>
      <vt:lpstr>    2  Нарушение в построении предложения с причастным оборотом.    </vt:lpstr>
      <vt:lpstr>Слайд 6</vt:lpstr>
      <vt:lpstr>  3 Неправильное построение предложения с деепричастным оборотом.  </vt:lpstr>
      <vt:lpstr>Слайд 8</vt:lpstr>
      <vt:lpstr>Слайд 9</vt:lpstr>
      <vt:lpstr>4 Нарушение связи между подлежащим и сказуемым  </vt:lpstr>
      <vt:lpstr>Слайд 11</vt:lpstr>
      <vt:lpstr>5 Неправильное построение предложения с косвенной речью.  </vt:lpstr>
      <vt:lpstr>Слайд 13</vt:lpstr>
      <vt:lpstr>    6 Ошибки в построении предложения с однородными членами.   </vt:lpstr>
      <vt:lpstr>Слайд 15</vt:lpstr>
      <vt:lpstr>Слайд 16</vt:lpstr>
      <vt:lpstr>Слайд 17</vt:lpstr>
      <vt:lpstr> 7 Ошибки в построении сложного предложения. </vt:lpstr>
      <vt:lpstr>Слайд 19</vt:lpstr>
      <vt:lpstr>Слайд 20</vt:lpstr>
      <vt:lpstr> 8 Неправильное употребление падежной формы сущ. и мест. с предлогом и без. </vt:lpstr>
      <vt:lpstr>Слайд 22</vt:lpstr>
      <vt:lpstr>Слайд 23</vt:lpstr>
      <vt:lpstr>Слайд 24</vt:lpstr>
      <vt:lpstr>Слайд 25</vt:lpstr>
      <vt:lpstr>Слайд 26</vt:lpstr>
      <vt:lpstr>9 Нарушение видовременной соотнесенности глагольных форм.</vt:lpstr>
      <vt:lpstr>Нарушение управления </vt:lpstr>
      <vt:lpstr>нарушение управления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8 ЕГЭ</dc:title>
  <dc:creator>Ирина</dc:creator>
  <cp:lastModifiedBy>Ирина</cp:lastModifiedBy>
  <cp:revision>34</cp:revision>
  <dcterms:created xsi:type="dcterms:W3CDTF">2022-09-22T18:13:35Z</dcterms:created>
  <dcterms:modified xsi:type="dcterms:W3CDTF">2024-08-27T16:21:43Z</dcterms:modified>
</cp:coreProperties>
</file>