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9" r:id="rId4"/>
    <p:sldId id="261" r:id="rId5"/>
    <p:sldId id="260" r:id="rId6"/>
    <p:sldId id="262" r:id="rId7"/>
    <p:sldId id="280" r:id="rId8"/>
    <p:sldId id="264" r:id="rId9"/>
    <p:sldId id="266" r:id="rId10"/>
    <p:sldId id="267" r:id="rId11"/>
    <p:sldId id="268" r:id="rId12"/>
    <p:sldId id="269" r:id="rId13"/>
    <p:sldId id="271" r:id="rId14"/>
    <p:sldId id="270" r:id="rId15"/>
    <p:sldId id="272" r:id="rId16"/>
    <p:sldId id="273" r:id="rId17"/>
    <p:sldId id="274" r:id="rId18"/>
    <p:sldId id="263" r:id="rId19"/>
    <p:sldId id="275" r:id="rId20"/>
    <p:sldId id="276" r:id="rId21"/>
    <p:sldId id="277" r:id="rId22"/>
    <p:sldId id="278" r:id="rId23"/>
    <p:sldId id="279" r:id="rId24"/>
    <p:sldId id="281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all-biography.ru/alpha/p/pushkin-aleksandr-sergeevich-pushkin-aleksandr-sergeyevich" TargetMode="External"/><Relationship Id="rId2" Type="http://schemas.openxmlformats.org/officeDocument/2006/relationships/hyperlink" Target="http://all-biography.ru/essay/lermontov/analiz-stihotvoreniya-smert-poeta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hyperlink" Target="http://all-biography.ru/essay/lermontov/analiz-stihotvoreniya-borodino" TargetMode="External"/><Relationship Id="rId4" Type="http://schemas.openxmlformats.org/officeDocument/2006/relationships/hyperlink" Target="http://all-biography.ru/alpha/z/zhukovskij-vasilij-andreevich-zhukovsky-vasily-andreyevich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all-biography.ru/essay/lermontov/zhizn-i-tvorchestvo-lermontova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s://ru.wikipedia.org/wiki/%D0%93%D0%BE%D1%80%D0%B1%D1%83%D0%BD%D0%BE%D0%B2,_%D0%9A%D0%B8%D1%80%D0%B8%D0%BB%D0%BB_%D0%90%D0%BD%D1%82%D0%BE%D0%BD%D0%BE%D0%B2%D0%B8%D1%87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all-biography.ru/essay/lermontov/kto-ubil-lermontova-na-dueli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ru.wikipedia.org/wiki/%D0%A2%D0%B0%D1%80%D1%85%D0%B0%D0%BD%D1%8B" TargetMode="Externa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/index.php?title=%D0%9B%D0%B5%D1%80%D0%BC%D0%BE%D0%BD%D1%82%D0%BE%D0%B2%D0%BE_(%D0%9F%D0%B5%D0%BD%D0%B7%D0%B5%D0%BD%D1%81%D0%BA%D0%B0%D1%8F_%D0%BE%D0%B1%D0%BB%D0%B0%D1%81%D1%82%D1%8C)&amp;action=edit&amp;redlink=1" TargetMode="External"/><Relationship Id="rId2" Type="http://schemas.openxmlformats.org/officeDocument/2006/relationships/hyperlink" Target="https://ru.wikipedia.org/wiki/%D0%A2%D0%B0%D1%80%D1%85%D0%B0%D0%BD%D1%8B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hyperlink" Target="https://ru.wikipedia.org/wiki/%D0%9F%D0%B5%D0%BD%D0%B7%D0%B5%D0%BD%D1%81%D0%BA%D0%B0%D1%8F_%D0%BE%D0%B1%D0%BB%D0%B0%D1%81%D1%82%D1%8C" TargetMode="External"/><Relationship Id="rId4" Type="http://schemas.openxmlformats.org/officeDocument/2006/relationships/hyperlink" Target="https://ru.wikipedia.org/wiki/%D0%91%D0%B5%D0%BB%D0%B8%D0%BD%D1%81%D0%BA%D0%B8%D0%B9_%D1%80%D0%B0%D0%B9%D0%BE%D0%BD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F%D0%B5%D0%BD%D0%B7%D0%B0" TargetMode="Externa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www.9999911.ru/files/elite-book/mini/big/stihi_lermontova.jp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all-biography.ru/essay/lermontov/detstvo-i-yunost" TargetMode="External"/><Relationship Id="rId2" Type="http://schemas.openxmlformats.org/officeDocument/2006/relationships/hyperlink" Target="https://ru.wikipedia.org/wiki/%D0%90%D1%80%D1%81%D0%B5%D0%BD%D1%8C%D0%B5%D0%B2%D0%B0,_%D0%95%D0%BB%D0%B8%D0%B7%D0%B0%D0%B2%D0%B5%D1%82%D0%B0_%D0%90%D0%BB%D0%B5%D0%BA%D1%81%D0%B5%D0%B5%D0%B2%D0%BD%D0%B0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rcio.pnzgu.ru/personal/88/3/10/images/tarhany_1_3.jpg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all-biography.ru/alpha/s/shekspir-uilyam-shakespeare-william" TargetMode="External"/><Relationship Id="rId2" Type="http://schemas.openxmlformats.org/officeDocument/2006/relationships/hyperlink" Target="http://all-biography.ru/friedrich-schiller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all-biography.ru/alpha/b/bajron-dzhordzh-gordon-byron-jordge-gordon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s://ru.wikipedia.org/wiki/%D0%97%D0%B0%D1%85%D0%B0%D1%80%D0%BE%D0%B2-%D0%A7%D0%B5%D1%87%D0%B5%D0%BD%D0%B5%D1%86,_%D0%9F%D1%91%D1%82%D1%80_%D0%97%D0%B0%D1%85%D0%B0%D1%80%D0%BE%D0%B2%D0%B8%D1%87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347864" y="1226391"/>
            <a:ext cx="5803806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dirty="0" smtClean="0">
                <a:solidFill>
                  <a:schemeClr val="accent2">
                    <a:lumMod val="75000"/>
                  </a:schemeClr>
                </a:solidFill>
                <a:ea typeface="+mj-ea"/>
                <a:cs typeface="+mj-cs"/>
              </a:rPr>
              <a:t>Михаил Юрьевич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ea typeface="+mj-ea"/>
                <a:cs typeface="+mj-cs"/>
              </a:rPr>
              <a:t>Лермонтов</a:t>
            </a: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3995936" y="4077072"/>
            <a:ext cx="4196010" cy="1728787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endParaRPr lang="ru-RU" sz="2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pisateli_19_0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8" b="6375"/>
          <a:stretch>
            <a:fillRect/>
          </a:stretch>
        </p:blipFill>
        <p:spPr bwMode="auto">
          <a:xfrm>
            <a:off x="395536" y="1053130"/>
            <a:ext cx="3443751" cy="3925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052736"/>
            <a:ext cx="4546848" cy="4525963"/>
          </a:xfrm>
        </p:spPr>
        <p:txBody>
          <a:bodyPr>
            <a:normAutofit fontScale="47500" lnSpcReduction="20000"/>
          </a:bodyPr>
          <a:lstStyle/>
          <a:p>
            <a:pPr marL="0" indent="0" algn="ctr">
              <a:buNone/>
            </a:pPr>
            <a:r>
              <a:rPr lang="ru-RU" sz="3800" b="1" dirty="0"/>
              <a:t>Популярность к поэту приходит вместе с выходом стихотворения </a:t>
            </a:r>
            <a:r>
              <a:rPr lang="ru-RU" sz="3800" b="1" dirty="0">
                <a:hlinkClick r:id="rId2"/>
              </a:rPr>
              <a:t>«Смерть поэта»</a:t>
            </a:r>
            <a:r>
              <a:rPr lang="ru-RU" sz="3800" b="1" dirty="0"/>
              <a:t> (1837), посвященного смерти </a:t>
            </a:r>
            <a:r>
              <a:rPr lang="ru-RU" sz="3800" b="1" dirty="0">
                <a:hlinkClick r:id="rId3"/>
              </a:rPr>
              <a:t>Александра Пушкина</a:t>
            </a:r>
            <a:r>
              <a:rPr lang="ru-RU" sz="3800" b="1" dirty="0"/>
              <a:t>. За это произведение Лермонтов был арестован и отправлен в ссылку. Благодаря стараниям бабушки и приближенного к императору </a:t>
            </a:r>
            <a:r>
              <a:rPr lang="ru-RU" sz="3800" b="1" dirty="0">
                <a:hlinkClick r:id="rId4"/>
              </a:rPr>
              <a:t>Василию Жуковскому</a:t>
            </a:r>
            <a:r>
              <a:rPr lang="ru-RU" sz="3800" b="1" dirty="0"/>
              <a:t> наказание удалось немного смягчить. По пути на Кавказ Лермонтов на месяц останавливается в Москве. Тогда же было написано произведение Лермонтова </a:t>
            </a:r>
            <a:r>
              <a:rPr lang="ru-RU" sz="3800" b="1" dirty="0">
                <a:hlinkClick r:id="rId5"/>
              </a:rPr>
              <a:t>«Бородино»</a:t>
            </a:r>
            <a:r>
              <a:rPr lang="ru-RU" sz="3800" b="1" dirty="0"/>
              <a:t> (1837) к годовщине сражения.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b="1" dirty="0" smtClean="0"/>
              <a:t>Автопортрет</a:t>
            </a:r>
          </a:p>
          <a:p>
            <a:pPr marL="0" indent="0">
              <a:buNone/>
            </a:pPr>
            <a:r>
              <a:rPr lang="ru-RU" dirty="0" smtClean="0"/>
              <a:t>   	              ( на Кавказе )</a:t>
            </a:r>
            <a:endParaRPr lang="ru-RU" dirty="0"/>
          </a:p>
        </p:txBody>
      </p:sp>
      <p:pic>
        <p:nvPicPr>
          <p:cNvPr id="9218" name="Picture 2" descr="https://upload.wikimedia.org/wikipedia/commons/b/b0/Lermontov-Autoportrait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4899" y="980728"/>
            <a:ext cx="3742783" cy="4792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46565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99992" y="5191588"/>
            <a:ext cx="3754760" cy="115212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/>
              <a:t>М. Ю. Лермонтов после возвращения из первой ссылки. 1838 год</a:t>
            </a:r>
          </a:p>
        </p:txBody>
      </p:sp>
      <p:pic>
        <p:nvPicPr>
          <p:cNvPr id="10242" name="Picture 2" descr="https://upload.wikimedia.org/wikipedia/commons/thumb/7/7a/Mikhail_Lermontov%2C_1838.jpg/800px-Mikhail_Lermontov%2C_18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836711"/>
            <a:ext cx="3312368" cy="4417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13090" y="980728"/>
            <a:ext cx="424847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Во время кавказской ссылки </a:t>
            </a:r>
            <a:r>
              <a:rPr lang="ru-RU" sz="2400" b="1" dirty="0">
                <a:hlinkClick r:id="rId3"/>
              </a:rPr>
              <a:t>творчество Лермонтова</a:t>
            </a:r>
            <a:r>
              <a:rPr lang="ru-RU" sz="2400" b="1" dirty="0"/>
              <a:t> только расцветает: кроме литературы он занимается еще живописью. Благодаря ходатайствам бабушки возвращается в Петербург, восстанавливается на службе.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7185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4581128"/>
            <a:ext cx="7128791" cy="1492492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r>
              <a:rPr lang="ru-RU" sz="5000" b="1" dirty="0"/>
              <a:t>Последний прижизненный портрет Лермонтова в сюртуке офицера </a:t>
            </a:r>
            <a:r>
              <a:rPr lang="ru-RU" sz="5000" b="1" dirty="0" err="1"/>
              <a:t>Тенгинского</a:t>
            </a:r>
            <a:r>
              <a:rPr lang="ru-RU" sz="5000" b="1" dirty="0"/>
              <a:t> пехотного полка. 1841 г</a:t>
            </a:r>
            <a:r>
              <a:rPr lang="ru-RU" sz="5000" b="1" dirty="0" smtClean="0"/>
              <a:t>. </a:t>
            </a:r>
            <a:r>
              <a:rPr lang="ru-RU" sz="3600" dirty="0"/>
              <a:t>Художник </a:t>
            </a:r>
            <a:r>
              <a:rPr lang="ru-RU" sz="3600" dirty="0">
                <a:hlinkClick r:id="rId2" tooltip="Горбунов, Кирилл Антонович"/>
              </a:rPr>
              <a:t>К. А. Горбунов</a:t>
            </a:r>
            <a:endParaRPr lang="ru-RU" sz="3600" dirty="0"/>
          </a:p>
        </p:txBody>
      </p:sp>
      <p:pic>
        <p:nvPicPr>
          <p:cNvPr id="11266" name="Picture 2" descr="https://upload.wikimedia.org/wikipedia/commons/e/e7/Mikhail_Lermontov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7" y="476672"/>
            <a:ext cx="3783617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20902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6853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Домик в Пятигорске, где Лермонтов прожил последние два месяца своей жизни.</a:t>
            </a:r>
            <a:endParaRPr lang="ru-RU" sz="2800" b="1" dirty="0"/>
          </a:p>
        </p:txBody>
      </p:sp>
      <p:pic>
        <p:nvPicPr>
          <p:cNvPr id="13314" name="Picture 2" descr="https://upload.wikimedia.org/wikipedia/commons/4/48/%D0%94%D0%BE%D0%BC%D0%B8%D0%BA_%D0%9C.%D0%AE._%D0%9B%D0%B5%D1%80%D0%BC%D0%BE%D0%BD%D1%82%D0%BE%D0%B2%D0%B0_%28%D0%B3.%D0%9F%D1%8F%D1%82%D0%B8%D0%B3%D0%BE%D1%80%D1%81%D0%BA%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86295"/>
            <a:ext cx="6840760" cy="4583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5496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3" y="1112783"/>
            <a:ext cx="4446039" cy="4879906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3400" b="1" dirty="0"/>
              <a:t>В Пятигорске, возвращаясь со второй ссылки, Лермонтов встретил старого товарища Мартынова. Тот, оскорбившись на злую шутку поэта, </a:t>
            </a:r>
            <a:r>
              <a:rPr lang="ru-RU" sz="3400" b="1" dirty="0">
                <a:hlinkClick r:id="rId2"/>
              </a:rPr>
              <a:t>вызывает Лермонтова на дуэль</a:t>
            </a:r>
            <a:r>
              <a:rPr lang="ru-RU" sz="3400" b="1" dirty="0"/>
              <a:t>. 15 (27) июля 1841 года на этой дуэли Лермонтова настигла смерть.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2290" name="Picture 2" descr="https://upload.wikimedia.org/wikipedia/commons/thumb/b/b4/N.S.Martynov.jpg/800px-N.S.Martyno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3583" y="836712"/>
            <a:ext cx="3349282" cy="4802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44008" y="5638746"/>
            <a:ext cx="38884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Убийца Лермонтова </a:t>
            </a:r>
            <a:endParaRPr lang="ru-RU" sz="2000" b="1" dirty="0" smtClean="0"/>
          </a:p>
          <a:p>
            <a:pPr algn="ctr"/>
            <a:r>
              <a:rPr lang="ru-RU" sz="2000" b="1" dirty="0" smtClean="0"/>
              <a:t>Николай </a:t>
            </a:r>
            <a:r>
              <a:rPr lang="ru-RU" sz="2000" b="1" dirty="0"/>
              <a:t>Мартынов</a:t>
            </a:r>
          </a:p>
        </p:txBody>
      </p:sp>
    </p:spTree>
    <p:extLst>
      <p:ext uri="{BB962C8B-B14F-4D97-AF65-F5344CB8AC3E}">
        <p14:creationId xmlns:p14="http://schemas.microsoft.com/office/powerpoint/2010/main" val="18734957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Место дуэли </a:t>
            </a:r>
            <a:r>
              <a:rPr lang="ru-RU" b="1" dirty="0"/>
              <a:t>Л</a:t>
            </a:r>
            <a:r>
              <a:rPr lang="ru-RU" b="1" dirty="0" smtClean="0"/>
              <a:t>ермонтова</a:t>
            </a:r>
            <a:endParaRPr lang="ru-RU" b="1" dirty="0"/>
          </a:p>
        </p:txBody>
      </p:sp>
      <p:pic>
        <p:nvPicPr>
          <p:cNvPr id="14338" name="Picture 2" descr="https://upload.wikimedia.org/wikipedia/commons/thumb/9/9e/%D0%9C%D0%B5%D1%81%D1%82%D0%BE_%D0%B4%D1%83%D1%8D%D0%BB%D0%B8_%D0%9B%D0%B5%D1%80%D0%BC%D0%BE%D0%BD%D1%82%D0%BE%D0%B2%D0%B0.JPG/800px-%D0%9C%D0%B5%D1%81%D1%82%D0%BE_%D0%B4%D1%83%D1%8D%D0%BB%D0%B8_%D0%9B%D0%B5%D1%80%D0%BC%D0%BE%D0%BD%D1%82%D0%BE%D0%B2%D0%B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709174"/>
            <a:ext cx="6264696" cy="4698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08600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0362" y="450329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/>
              <a:t>Надгробный памятник на могиле М. Ю. Лермонтова в Тарханах</a:t>
            </a:r>
          </a:p>
        </p:txBody>
      </p:sp>
      <p:pic>
        <p:nvPicPr>
          <p:cNvPr id="15362" name="Picture 2" descr="https://upload.wikimedia.org/wikipedia/commons/thumb/8/82/Lermontov%27s_tombstone.jpeg/800px-Lermontov%27s_tombstone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595917"/>
            <a:ext cx="5290900" cy="4907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47228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683924"/>
            <a:ext cx="6552728" cy="2232248"/>
          </a:xfrm>
        </p:spPr>
        <p:txBody>
          <a:bodyPr>
            <a:normAutofit fontScale="90000"/>
          </a:bodyPr>
          <a:lstStyle/>
          <a:p>
            <a:r>
              <a:rPr lang="ru-RU" sz="6700" b="1" dirty="0">
                <a:solidFill>
                  <a:srgbClr val="FF0000"/>
                </a:solidFill>
              </a:rPr>
              <a:t>Лермонтов-художник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2924944"/>
            <a:ext cx="79208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/>
              <a:t>Лермонтову принадлежит не менее 13 живописных работ, множество акварелей и рисунков.</a:t>
            </a:r>
          </a:p>
        </p:txBody>
      </p:sp>
    </p:spTree>
    <p:extLst>
      <p:ext uri="{BB962C8B-B14F-4D97-AF65-F5344CB8AC3E}">
        <p14:creationId xmlns:p14="http://schemas.microsoft.com/office/powerpoint/2010/main" val="20691000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5" y="692696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/>
              <a:t>Кавказский пейзаж с озером, </a:t>
            </a:r>
            <a:r>
              <a:rPr lang="ru-RU" sz="2200" dirty="0"/>
              <a:t>детский рисунок Лермонтова из альбома.</a:t>
            </a:r>
          </a:p>
        </p:txBody>
      </p:sp>
      <p:pic>
        <p:nvPicPr>
          <p:cNvPr id="6146" name="Picture 2" descr="https://upload.wikimedia.org/wikipedia/commons/thumb/9/9b/Paintings_by_Mikhail_Lermontov%2C_1825.jpg/1280px-Paintings_by_Mikhail_Lermontov%2C_18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2132856"/>
            <a:ext cx="8136904" cy="4051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30033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upload.wikimedia.org/wikipedia/commons/thumb/f/ff/Paintings_by_Mikhail_Lermontov%2C_1820s.jpg/800px-Paintings_by_Mikhail_Lermontov%2C_1820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8444" y="840167"/>
            <a:ext cx="3815506" cy="5003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572000" y="5843250"/>
            <a:ext cx="38683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/>
              <a:t>Тарханы. </a:t>
            </a:r>
            <a:endParaRPr lang="ru-RU" sz="2000" b="1" dirty="0" smtClean="0"/>
          </a:p>
          <a:p>
            <a:pPr algn="ctr"/>
            <a:r>
              <a:rPr lang="ru-RU" sz="2000" b="1" dirty="0" smtClean="0"/>
              <a:t>Пейзаж </a:t>
            </a:r>
            <a:r>
              <a:rPr lang="ru-RU" sz="2000" b="1" dirty="0"/>
              <a:t>с двумя березами.</a:t>
            </a:r>
            <a:r>
              <a:rPr lang="ru-RU" dirty="0"/>
              <a:t> </a:t>
            </a:r>
          </a:p>
        </p:txBody>
      </p:sp>
      <p:pic>
        <p:nvPicPr>
          <p:cNvPr id="17410" name="Picture 2" descr="https://upload.wikimedia.org/wikipedia/commons/thumb/8/8f/Paintings_by_Mikhail_Lermontov%2C_1836.jpg/800px-Paintings_by_Mikhail_Lermontov%2C_183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507" y="1052736"/>
            <a:ext cx="4015183" cy="4090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34075" y="5166142"/>
            <a:ext cx="4128053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/>
              <a:t>Конный горец со знаменем. </a:t>
            </a:r>
            <a:endParaRPr lang="ru-RU" sz="2000" b="1" dirty="0" smtClean="0"/>
          </a:p>
          <a:p>
            <a:pPr algn="ctr"/>
            <a:r>
              <a:rPr lang="ru-RU" dirty="0" smtClean="0"/>
              <a:t>1836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706568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27584" y="1052736"/>
            <a:ext cx="7539110" cy="1656184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/>
              <a:t>Михаил  Юрьевич </a:t>
            </a:r>
            <a:r>
              <a:rPr lang="ru-RU" sz="3600" b="1" dirty="0"/>
              <a:t>Л</a:t>
            </a:r>
            <a:r>
              <a:rPr lang="ru-RU" sz="3600" b="1" dirty="0" smtClean="0"/>
              <a:t>ермонтов  </a:t>
            </a:r>
            <a:r>
              <a:rPr lang="ru-RU" sz="2400" b="1" dirty="0" smtClean="0"/>
              <a:t>родился в селе </a:t>
            </a:r>
            <a:r>
              <a:rPr lang="ru-RU" sz="2400" b="1" dirty="0"/>
              <a:t> </a:t>
            </a:r>
            <a:r>
              <a:rPr lang="ru-RU" sz="2400" b="1" u="sng" dirty="0">
                <a:hlinkClick r:id="rId2" tooltip="Тарханы"/>
              </a:rPr>
              <a:t>Тарханы</a:t>
            </a:r>
            <a:r>
              <a:rPr lang="ru-RU" sz="2400" b="1" dirty="0" smtClean="0"/>
              <a:t>   </a:t>
            </a:r>
          </a:p>
          <a:p>
            <a:pPr algn="ctr"/>
            <a:r>
              <a:rPr lang="ru-RU" sz="2400" b="1" dirty="0" smtClean="0"/>
              <a:t>недалеко от  г. Пенза.</a:t>
            </a:r>
            <a:endParaRPr lang="ru-RU" sz="2400" b="1" dirty="0"/>
          </a:p>
        </p:txBody>
      </p:sp>
      <p:pic>
        <p:nvPicPr>
          <p:cNvPr id="4098" name="Picture 2" descr="https://upload.wikimedia.org/wikipedia/commons/thumb/3/39/Tarkhany_%D0%90%D0%B2%D0%B3%D1%83%D1%81%D1%82_2008_049.jpg/800px-Tarkhany_%D0%90%D0%B2%D0%B3%D1%83%D1%81%D1%82_2008_04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162" y="2799831"/>
            <a:ext cx="3964668" cy="297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Дом в котором родился М. Ю. Лермонтов.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73794" y="2799831"/>
            <a:ext cx="4208002" cy="2780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4291795" y="562473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Дом в котором родился </a:t>
            </a:r>
          </a:p>
          <a:p>
            <a:pPr algn="ctr"/>
            <a:r>
              <a:rPr lang="ru-RU" b="1" dirty="0">
                <a:solidFill>
                  <a:srgbClr val="FF0000"/>
                </a:solidFill>
              </a:rPr>
              <a:t>М.Ю. Лермонтов </a:t>
            </a:r>
          </a:p>
        </p:txBody>
      </p:sp>
    </p:spTree>
    <p:extLst>
      <p:ext uri="{BB962C8B-B14F-4D97-AF65-F5344CB8AC3E}">
        <p14:creationId xmlns:p14="http://schemas.microsoft.com/office/powerpoint/2010/main" val="3152740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" y="479799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Перестрелка в горах Дагестана </a:t>
            </a:r>
            <a:r>
              <a:rPr lang="ru-RU" sz="3600" dirty="0"/>
              <a:t>(1840—41; холст, масло; ГЛМ).</a:t>
            </a:r>
          </a:p>
        </p:txBody>
      </p:sp>
      <p:pic>
        <p:nvPicPr>
          <p:cNvPr id="18434" name="Picture 2" descr="https://upload.wikimedia.org/wikipedia/commons/e/ec/Lerm_Dagest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622799"/>
            <a:ext cx="6120680" cy="4794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83456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Морской вид с парусной лодкой, </a:t>
            </a:r>
            <a:r>
              <a:rPr lang="ru-RU" sz="3100" dirty="0"/>
              <a:t>фрагмент, акварель. 1828—1831</a:t>
            </a:r>
            <a:r>
              <a:rPr lang="ru-RU" dirty="0"/>
              <a:t>.</a:t>
            </a:r>
            <a:br>
              <a:rPr lang="ru-RU" dirty="0"/>
            </a:br>
            <a:endParaRPr lang="ru-RU" dirty="0"/>
          </a:p>
        </p:txBody>
      </p:sp>
      <p:pic>
        <p:nvPicPr>
          <p:cNvPr id="19458" name="Picture 2" descr="https://upload.wikimedia.org/wikipedia/commons/thumb/5/53/Paintings_by_Mikhail_Lermontov%2C_1828-31.jpg/1024px-Paintings_by_Mikhail_Lermontov%2C_1828-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34781"/>
            <a:ext cx="7129421" cy="4622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82852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561612"/>
            <a:ext cx="4032448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/>
              <a:t>Памятник в </a:t>
            </a:r>
            <a:r>
              <a:rPr lang="ru-RU" b="1" dirty="0">
                <a:hlinkClick r:id="rId2" tooltip="Тарханы"/>
              </a:rPr>
              <a:t>Тарханах</a:t>
            </a:r>
            <a:r>
              <a:rPr lang="ru-RU" b="1" dirty="0"/>
              <a:t> </a:t>
            </a:r>
            <a:r>
              <a:rPr lang="ru-RU" b="1" dirty="0" smtClean="0"/>
              <a:t>            </a:t>
            </a:r>
            <a:endParaRPr lang="ru-RU" b="1" dirty="0"/>
          </a:p>
          <a:p>
            <a:pPr marL="0" indent="0" algn="ctr">
              <a:buNone/>
            </a:pPr>
            <a:endParaRPr lang="ru-RU" sz="1000" b="1" dirty="0" smtClean="0"/>
          </a:p>
          <a:p>
            <a:pPr marL="0" indent="0" algn="ctr">
              <a:buNone/>
            </a:pPr>
            <a:r>
              <a:rPr lang="ru-RU" b="1" dirty="0" smtClean="0"/>
              <a:t>(</a:t>
            </a:r>
            <a:r>
              <a:rPr lang="ru-RU" b="1" dirty="0"/>
              <a:t>село </a:t>
            </a:r>
            <a:r>
              <a:rPr lang="ru-RU" b="1" dirty="0">
                <a:hlinkClick r:id="rId3" tooltip="Лермонтово (Пензенская область) (страница отсутствует)"/>
              </a:rPr>
              <a:t>Лермонтов</a:t>
            </a:r>
            <a:r>
              <a:rPr lang="ru-RU" b="1" dirty="0"/>
              <a:t>, </a:t>
            </a:r>
            <a:r>
              <a:rPr lang="ru-RU" b="1" u="sng" dirty="0">
                <a:hlinkClick r:id="rId4" tooltip="Белинский район"/>
              </a:rPr>
              <a:t>Белинский район</a:t>
            </a:r>
            <a:r>
              <a:rPr lang="ru-RU" b="1" dirty="0"/>
              <a:t>, </a:t>
            </a:r>
            <a:endParaRPr lang="ru-RU" b="1" dirty="0" smtClean="0"/>
          </a:p>
          <a:p>
            <a:pPr marL="0" indent="0" algn="ctr">
              <a:buNone/>
            </a:pPr>
            <a:r>
              <a:rPr lang="ru-RU" b="1" dirty="0" smtClean="0">
                <a:hlinkClick r:id="rId5" tooltip="Пензенская область"/>
              </a:rPr>
              <a:t>Пензенская </a:t>
            </a:r>
            <a:r>
              <a:rPr lang="ru-RU" b="1" dirty="0">
                <a:hlinkClick r:id="rId5" tooltip="Пензенская область"/>
              </a:rPr>
              <a:t>область</a:t>
            </a:r>
            <a:r>
              <a:rPr lang="ru-RU" b="1" dirty="0"/>
              <a:t>)</a:t>
            </a:r>
          </a:p>
        </p:txBody>
      </p:sp>
      <p:pic>
        <p:nvPicPr>
          <p:cNvPr id="20482" name="Picture 2" descr="https://upload.wikimedia.org/wikipedia/ru/thumb/a/ad/Lerm_v_Tarhanah.jpg/800px-Lerm_v_Tarhanah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379022"/>
            <a:ext cx="3744416" cy="4891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223628" y="870580"/>
            <a:ext cx="6984776" cy="1016884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Памятники поэту</a:t>
            </a:r>
            <a:r>
              <a:rPr lang="ru-RU" sz="6000" dirty="0"/>
              <a:t/>
            </a:r>
            <a:br>
              <a:rPr lang="ru-RU" sz="6000" dirty="0"/>
            </a:b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35576530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upload.wikimedia.org/wikipedia/ru/thumb/c/c1/Lermontov1978.jpg/800px-Lermontov197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764704"/>
            <a:ext cx="3395531" cy="5093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606801" y="5949280"/>
            <a:ext cx="21900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Памятник в </a:t>
            </a:r>
            <a:r>
              <a:rPr lang="ru-RU" dirty="0">
                <a:hlinkClick r:id="rId3" tooltip="Пенза"/>
              </a:rPr>
              <a:t>Пензе</a:t>
            </a:r>
            <a:endParaRPr lang="ru-RU" dirty="0"/>
          </a:p>
        </p:txBody>
      </p:sp>
      <p:pic>
        <p:nvPicPr>
          <p:cNvPr id="21508" name="Picture 4" descr="https://upload.wikimedia.org/wikipedia/commons/b/b9/Michael_Lermontov_2-muzeo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72656"/>
            <a:ext cx="4148826" cy="5531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69595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Наследие </a:t>
            </a:r>
            <a:r>
              <a:rPr lang="ru-RU" b="1" dirty="0" err="1" smtClean="0">
                <a:solidFill>
                  <a:srgbClr val="FF0000"/>
                </a:solidFill>
              </a:rPr>
              <a:t>М.Лермонтова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i-main-pic" descr="Картинка 188 из 1028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209901">
            <a:off x="-375659" y="1534032"/>
            <a:ext cx="4499558" cy="4462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779912" y="1283247"/>
            <a:ext cx="482453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Наследие Лермонтова к 1840 г. включало уже около 400 стихотворений, около 30 поэм, не считая драм и неоконченных прозаических сочинений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4143687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0032" y="274638"/>
            <a:ext cx="3826768" cy="1143000"/>
          </a:xfrm>
        </p:spPr>
        <p:txBody>
          <a:bodyPr>
            <a:normAutofit fontScale="90000"/>
          </a:bodyPr>
          <a:lstStyle/>
          <a:p>
            <a:r>
              <a:rPr lang="ru-RU" sz="2800" b="1" dirty="0"/>
              <a:t>М. М. </a:t>
            </a:r>
            <a:r>
              <a:rPr lang="ru-RU" sz="2800" b="1" dirty="0" smtClean="0"/>
              <a:t>Лермонтова</a:t>
            </a:r>
            <a:br>
              <a:rPr lang="ru-RU" sz="2800" b="1" dirty="0" smtClean="0"/>
            </a:br>
            <a:r>
              <a:rPr lang="ru-RU" sz="2200" b="1" dirty="0" smtClean="0"/>
              <a:t> </a:t>
            </a:r>
            <a:r>
              <a:rPr lang="ru-RU" sz="2200" b="1" dirty="0"/>
              <a:t>(1795—1817 гг.),</a:t>
            </a:r>
            <a:br>
              <a:rPr lang="ru-RU" sz="2200" b="1" dirty="0"/>
            </a:br>
            <a:r>
              <a:rPr lang="ru-RU" sz="2200" b="1" dirty="0">
                <a:solidFill>
                  <a:srgbClr val="FF0000"/>
                </a:solidFill>
              </a:rPr>
              <a:t>мать М. Ю. Лермонтова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375476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Picture 2" descr="https://upload.wikimedia.org/wikipedia/commons/thumb/1/1f/%D0%AE.%D0%9F._%D0%9B%D0%B5%D1%80%D0%BC%D0%BE%D0%BD%D1%82%D0%BE%D0%B2%2C_%D0%BE%D1%82%D0%B5%D1%86_%D0%9C.%D0%AE._%D0%9B%D0%B5%D1%80%D0%BC%D0%BE%D0%BD%D1%82%D0%BE%D0%B2%D0%B0.jpg/800px-%D0%AE.%D0%9F._%D0%9B%D0%B5%D1%80%D0%BC%D0%BE%D0%BD%D1%82%D0%BE%D0%B2%2C_%D0%BE%D1%82%D0%B5%D1%86_%D0%9C.%D0%AE._%D0%9B%D0%B5%D1%80%D0%BC%D0%BE%D0%BD%D1%82%D0%BE%D0%B2%D0%B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84784"/>
            <a:ext cx="4294140" cy="4927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upload.wikimedia.org/wikipedia/commons/a/a8/%D0%9C.%D0%9C._%D0%9B%D0%B5%D1%80%D0%BC%D0%BE%D0%BD%D1%82%D0%BE%D0%B2%D0%B0%2C_%D0%BC%D0%B0%D1%82%D1%8C_%D0%9C.%D0%AE._%D0%9B%D0%B5%D1%80%D0%BC%D0%BE%D0%BD%D1%82%D0%BE%D0%B2%D0%B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5525" y="1484784"/>
            <a:ext cx="3776915" cy="4877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27584" y="407566"/>
            <a:ext cx="36004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Ю. П. Лермонтов </a:t>
            </a:r>
            <a:endParaRPr lang="ru-RU" sz="2400" b="1" dirty="0" smtClean="0"/>
          </a:p>
          <a:p>
            <a:pPr algn="ctr"/>
            <a:r>
              <a:rPr lang="ru-RU" sz="2000" b="1" dirty="0" smtClean="0"/>
              <a:t>(</a:t>
            </a:r>
            <a:r>
              <a:rPr lang="ru-RU" sz="2000" b="1" dirty="0"/>
              <a:t>1787—1831 гг.), </a:t>
            </a:r>
            <a:endParaRPr lang="ru-RU" sz="2000" b="1" dirty="0" smtClean="0"/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отец </a:t>
            </a:r>
            <a:r>
              <a:rPr lang="ru-RU" sz="2000" b="1" dirty="0">
                <a:solidFill>
                  <a:srgbClr val="FF0000"/>
                </a:solidFill>
              </a:rPr>
              <a:t>поэта</a:t>
            </a:r>
          </a:p>
        </p:txBody>
      </p:sp>
    </p:spTree>
    <p:extLst>
      <p:ext uri="{BB962C8B-B14F-4D97-AF65-F5344CB8AC3E}">
        <p14:creationId xmlns:p14="http://schemas.microsoft.com/office/powerpoint/2010/main" val="30199901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u="sng" dirty="0">
                <a:hlinkClick r:id="rId2" tooltip="Арсеньева, Елизавета Алексеевна"/>
              </a:rPr>
              <a:t>Елизавета Алексеевна </a:t>
            </a:r>
            <a:r>
              <a:rPr lang="ru-RU" sz="3200" b="1" u="sng" dirty="0" smtClean="0">
                <a:hlinkClick r:id="rId2" tooltip="Арсеньева, Елизавета Алексеевна"/>
              </a:rPr>
              <a:t>Арсеньева</a:t>
            </a:r>
            <a:r>
              <a:rPr lang="ru-RU" sz="3200" u="sng" dirty="0" smtClean="0"/>
              <a:t/>
            </a:r>
            <a:br>
              <a:rPr lang="ru-RU" sz="3200" u="sng" dirty="0" smtClean="0"/>
            </a:br>
            <a:r>
              <a:rPr lang="ru-RU" sz="3200" dirty="0" smtClean="0"/>
              <a:t>(</a:t>
            </a:r>
            <a:r>
              <a:rPr lang="ru-RU" sz="3200" dirty="0"/>
              <a:t>1773—1845 гг.), </a:t>
            </a:r>
            <a:r>
              <a:rPr lang="ru-RU" sz="3200" b="1" dirty="0"/>
              <a:t>бабушка М. Ю. Лермонтова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4186808" cy="4525963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b="1" dirty="0"/>
              <a:t>В возрасте неполного года родители привезли его в имение бабушки Е.А. Арсеньевой </a:t>
            </a:r>
            <a:r>
              <a:rPr lang="ru-RU" b="1" dirty="0" smtClean="0"/>
              <a:t>.</a:t>
            </a:r>
          </a:p>
          <a:p>
            <a:pPr marL="0" indent="0" algn="ctr">
              <a:buNone/>
            </a:pPr>
            <a:r>
              <a:rPr lang="ru-RU" dirty="0" smtClean="0"/>
              <a:t>Почти </a:t>
            </a:r>
            <a:r>
              <a:rPr lang="ru-RU" dirty="0"/>
              <a:t>всё своё </a:t>
            </a:r>
            <a:r>
              <a:rPr lang="ru-RU" dirty="0">
                <a:hlinkClick r:id="rId3"/>
              </a:rPr>
              <a:t>детство Лермонтов</a:t>
            </a:r>
            <a:r>
              <a:rPr lang="ru-RU" dirty="0"/>
              <a:t> провел у неё в усадьбе в Тарханах.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Picture 2" descr="https://upload.wikimedia.org/wikipedia/commons/a/a5/%D0%90%D1%80%D1%81%D0%B5%D0%BD%D1%8C%D0%B5%D0%B2%D0%B0_%D0%95._%D0%90.%2C_%D0%B1%D0%B0%D0%B1%D1%83%D1%88%D0%BA%D0%B0_%D0%9C.%D0%AE._%D0%9B%D0%B5%D1%80%D0%BC%D0%BE%D0%BD%D1%82%D0%BE%D0%B2%D0%B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467142"/>
            <a:ext cx="3672408" cy="4723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1325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6016" y="5517232"/>
            <a:ext cx="3924300" cy="782960"/>
          </a:xfrm>
        </p:spPr>
        <p:txBody>
          <a:bodyPr>
            <a:normAutofit fontScale="90000"/>
          </a:bodyPr>
          <a:lstStyle/>
          <a:p>
            <a:r>
              <a:rPr lang="ru-RU" sz="3200" b="1" dirty="0"/>
              <a:t>М. Ю. Лермонтов 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в </a:t>
            </a:r>
            <a:r>
              <a:rPr lang="ru-RU" sz="3200" b="1" dirty="0"/>
              <a:t>возрасте 3—4 лет.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51520" y="836712"/>
            <a:ext cx="4402832" cy="1512167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b="1" dirty="0"/>
              <a:t>В доме Арсеньевой Лермонтов получил хорошее домашнее образование.</a:t>
            </a:r>
          </a:p>
          <a:p>
            <a:endParaRPr lang="ru-RU" dirty="0"/>
          </a:p>
        </p:txBody>
      </p:sp>
      <p:pic>
        <p:nvPicPr>
          <p:cNvPr id="2052" name="Picture 4" descr="https://upload.wikimedia.org/wikipedia/commons/4/41/%D0%9C._%D0%AE._%D0%9B%D0%B5%D1%80%D0%BC%D0%BE%D0%BD%D1%82%D0%BE%D0%B2_%D1%80%D0%B5%D0%B1%D0%B5%D0%BD%D0%BA%D0%BE%D0%BC._1817-1818_%D0%B3%D0%B3.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836712"/>
            <a:ext cx="39243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Картинка 4 из 2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0042" y="2348880"/>
            <a:ext cx="3805633" cy="331876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99592" y="5724127"/>
            <a:ext cx="35827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Классная комната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55776" y="156682"/>
            <a:ext cx="53644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Детство поэта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007404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4231"/>
            <a:ext cx="4186808" cy="4810546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Уже в детстве проявился его талант сочинять стихи на любые темы. Окружающие с восхищением </a:t>
            </a:r>
            <a:r>
              <a:rPr lang="ru-RU" sz="3200" b="1" dirty="0" err="1" smtClean="0"/>
              <a:t>удивлялись,как</a:t>
            </a:r>
            <a:r>
              <a:rPr lang="ru-RU" sz="3200" b="1" dirty="0" smtClean="0"/>
              <a:t> маленький Мишель с лёгкостью подбирал рифмы.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764705"/>
            <a:ext cx="4824536" cy="547260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122" name="Picture 2" descr="https://upload.wikimedia.org/wikipedia/commons/thumb/6/66/Mikhail_Lermontov%2C_1820-22.jpg/800px-Mikhail_Lermontov%2C_1820-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115438"/>
            <a:ext cx="3384376" cy="4496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059918" y="5637277"/>
            <a:ext cx="26965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/>
              <a:t>М. Ю. Лермонтов </a:t>
            </a:r>
            <a:endParaRPr lang="ru-RU" sz="2000" b="1" dirty="0" smtClean="0"/>
          </a:p>
          <a:p>
            <a:r>
              <a:rPr lang="ru-RU" sz="2000" b="1" dirty="0" smtClean="0"/>
              <a:t>в </a:t>
            </a:r>
            <a:r>
              <a:rPr lang="ru-RU" sz="2000" b="1" dirty="0"/>
              <a:t>возрасте 6-9 лет</a:t>
            </a:r>
            <a:r>
              <a:rPr lang="ru-RU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96762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УЧЁБА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112568"/>
          </a:xfrm>
        </p:spPr>
        <p:txBody>
          <a:bodyPr>
            <a:normAutofit fontScale="32500" lnSpcReduction="20000"/>
          </a:bodyPr>
          <a:lstStyle/>
          <a:p>
            <a:r>
              <a:rPr lang="ru-RU" sz="7400" b="1" dirty="0"/>
              <a:t>После домашнего образования в биографии Лермонтова началась учеба в университетском пансионе Москвы (1828-1830). Там были написаны первые стихотворения Лермонтова</a:t>
            </a:r>
            <a:r>
              <a:rPr lang="ru-RU" sz="6000" b="1" dirty="0" smtClean="0"/>
              <a:t>.</a:t>
            </a:r>
          </a:p>
          <a:p>
            <a:endParaRPr lang="ru-RU" sz="6000" b="1" dirty="0" smtClean="0"/>
          </a:p>
          <a:p>
            <a:r>
              <a:rPr lang="ru-RU" sz="6000" dirty="0" smtClean="0"/>
              <a:t> </a:t>
            </a:r>
            <a:r>
              <a:rPr lang="ru-RU" sz="7400" b="1" dirty="0"/>
              <a:t>Затем в жизни Лермонтова проходило обучение в Московском университете (1830-1832). </a:t>
            </a:r>
            <a:r>
              <a:rPr lang="ru-RU" sz="6000" b="1" dirty="0"/>
              <a:t>В это время Лермонтов сильно увлекался произведения </a:t>
            </a:r>
            <a:r>
              <a:rPr lang="ru-RU" sz="6000" b="1" dirty="0">
                <a:hlinkClick r:id="rId2"/>
              </a:rPr>
              <a:t>Фридриха Шиллера</a:t>
            </a:r>
            <a:r>
              <a:rPr lang="ru-RU" sz="6000" b="1" dirty="0"/>
              <a:t> и </a:t>
            </a:r>
            <a:r>
              <a:rPr lang="ru-RU" sz="6000" b="1" dirty="0">
                <a:hlinkClick r:id="rId3"/>
              </a:rPr>
              <a:t>Уильяма Шекспира</a:t>
            </a:r>
            <a:r>
              <a:rPr lang="ru-RU" sz="6000" b="1" dirty="0"/>
              <a:t> и </a:t>
            </a:r>
            <a:r>
              <a:rPr lang="ru-RU" sz="6000" b="1" dirty="0">
                <a:hlinkClick r:id="rId4"/>
              </a:rPr>
              <a:t>Джорджа Байрона</a:t>
            </a:r>
            <a:r>
              <a:rPr lang="ru-RU" sz="6000" b="1" dirty="0" smtClean="0"/>
              <a:t>.</a:t>
            </a:r>
          </a:p>
          <a:p>
            <a:endParaRPr lang="ru-RU" sz="6000" b="1" dirty="0" smtClean="0"/>
          </a:p>
          <a:p>
            <a:r>
              <a:rPr lang="ru-RU" sz="7400" b="1" dirty="0"/>
              <a:t>После учебы в университете он два года провел в школе гвардейских подпрапорщиков Петербурга.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25331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541200"/>
            <a:ext cx="8496944" cy="1324744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b="1" dirty="0"/>
              <a:t>Во время обучения в Московском Университете в 1830—1832 годах Лермонтов проживал в доме своей бабушки </a:t>
            </a:r>
            <a:r>
              <a:rPr lang="ru-RU" b="1" dirty="0" smtClean="0"/>
              <a:t>                 Елизаветы </a:t>
            </a:r>
            <a:r>
              <a:rPr lang="ru-RU" b="1" dirty="0"/>
              <a:t>Алексеевны Арсеньевой</a:t>
            </a:r>
            <a:r>
              <a:rPr lang="ru-RU" dirty="0"/>
              <a:t>. </a:t>
            </a:r>
          </a:p>
        </p:txBody>
      </p:sp>
      <p:pic>
        <p:nvPicPr>
          <p:cNvPr id="7170" name="Picture 2" descr="https://upload.wikimedia.org/wikipedia/commons/thumb/7/7c/Lermontov_Museum-House%2C_Moscow.jpg/800px-Lermontov_Museum-House%2C_Mosco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278" y="2044005"/>
            <a:ext cx="4032448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0626" y="5139324"/>
            <a:ext cx="43363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Москва, Малая </a:t>
            </a:r>
            <a:r>
              <a:rPr lang="ru-RU" b="1" dirty="0" err="1">
                <a:solidFill>
                  <a:srgbClr val="FF0000"/>
                </a:solidFill>
              </a:rPr>
              <a:t>Молчановка</a:t>
            </a:r>
            <a:r>
              <a:rPr lang="ru-RU" b="1" dirty="0">
                <a:solidFill>
                  <a:srgbClr val="FF0000"/>
                </a:solidFill>
              </a:rPr>
              <a:t>, 2. </a:t>
            </a:r>
            <a:endParaRPr lang="ru-RU" b="1" dirty="0" smtClean="0">
              <a:solidFill>
                <a:srgbClr val="FF0000"/>
              </a:solidFill>
            </a:endParaRP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Сейчас </a:t>
            </a:r>
            <a:r>
              <a:rPr lang="ru-RU" b="1" dirty="0">
                <a:solidFill>
                  <a:srgbClr val="FF0000"/>
                </a:solidFill>
              </a:rPr>
              <a:t>здесь находится его музей.</a:t>
            </a:r>
          </a:p>
        </p:txBody>
      </p:sp>
      <p:pic>
        <p:nvPicPr>
          <p:cNvPr id="5" name="Picture 2" descr="http://lermontov.niv.ru/images/mesta/moscow_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98964" y="2924944"/>
            <a:ext cx="4175325" cy="3131494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556982" y="204400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Московский университет, в котором </a:t>
            </a:r>
            <a:r>
              <a:rPr lang="ru-RU" b="1" dirty="0" err="1">
                <a:solidFill>
                  <a:srgbClr val="FF0000"/>
                </a:solidFill>
              </a:rPr>
              <a:t>М.Ю.Лермонтов</a:t>
            </a:r>
            <a:r>
              <a:rPr lang="ru-RU" b="1" dirty="0">
                <a:solidFill>
                  <a:srgbClr val="FF0000"/>
                </a:solidFill>
              </a:rPr>
              <a:t> проучился меньше 2 лет 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184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Служба и начало 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литературного пути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811781"/>
            <a:ext cx="3898776" cy="4525963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3600" b="1" dirty="0"/>
              <a:t>В 1834 году начал служить в Гусарском полку в Царском селе</a:t>
            </a:r>
            <a:r>
              <a:rPr lang="ru-RU" sz="3600" dirty="0"/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 smtClean="0"/>
          </a:p>
          <a:p>
            <a:pPr marL="0" indent="0" algn="ctr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b="1" dirty="0" smtClean="0"/>
              <a:t>М</a:t>
            </a:r>
            <a:r>
              <a:rPr lang="ru-RU" b="1" dirty="0"/>
              <a:t>. Ю. Лермонтов в вицмундире Лейб-гвардии Гусарского полка. </a:t>
            </a:r>
            <a:endParaRPr lang="ru-RU" b="1" dirty="0" smtClean="0"/>
          </a:p>
          <a:p>
            <a:pPr marL="0" indent="0" algn="ctr">
              <a:buNone/>
            </a:pPr>
            <a:r>
              <a:rPr lang="ru-RU" sz="2800" dirty="0" smtClean="0"/>
              <a:t>Портрет</a:t>
            </a:r>
          </a:p>
          <a:p>
            <a:pPr marL="0" indent="0" algn="ctr">
              <a:buNone/>
            </a:pPr>
            <a:r>
              <a:rPr lang="ru-RU" dirty="0" smtClean="0">
                <a:hlinkClick r:id="rId2" tooltip="Захаров-Чеченец, Пётр Захарович"/>
              </a:rPr>
              <a:t>П</a:t>
            </a:r>
            <a:r>
              <a:rPr lang="ru-RU" dirty="0">
                <a:hlinkClick r:id="rId2" tooltip="Захаров-Чеченец, Пётр Захарович"/>
              </a:rPr>
              <a:t>. З. Захарова-Чеченца</a:t>
            </a:r>
            <a:r>
              <a:rPr lang="ru-RU" dirty="0"/>
              <a:t>.</a:t>
            </a:r>
          </a:p>
        </p:txBody>
      </p:sp>
      <p:pic>
        <p:nvPicPr>
          <p:cNvPr id="8194" name="Picture 2" descr="https://upload.wikimedia.org/wikipedia/commons/0/04/Lermontov_by_FOBudkin_183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8791" y="1556792"/>
            <a:ext cx="3872533" cy="4845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151064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FAC08F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337</Words>
  <Application>Microsoft Office PowerPoint</Application>
  <PresentationFormat>Экран (4:3)</PresentationFormat>
  <Paragraphs>64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9" baseType="lpstr">
      <vt:lpstr>Arial</vt:lpstr>
      <vt:lpstr>Georgia</vt:lpstr>
      <vt:lpstr>Times New Roman</vt:lpstr>
      <vt:lpstr>Trebuchet MS</vt:lpstr>
      <vt:lpstr>Тема Office</vt:lpstr>
      <vt:lpstr>Презентация PowerPoint</vt:lpstr>
      <vt:lpstr>Презентация PowerPoint</vt:lpstr>
      <vt:lpstr>М. М. Лермонтова  (1795—1817 гг.), мать М. Ю. Лермонтова</vt:lpstr>
      <vt:lpstr>Елизавета Алексеевна Арсеньева (1773—1845 гг.), бабушка М. Ю. Лермонтова</vt:lpstr>
      <vt:lpstr>М. Ю. Лермонтов  в возрасте 3—4 лет.</vt:lpstr>
      <vt:lpstr>Уже в детстве проявился его талант сочинять стихи на любые темы. Окружающие с восхищением удивлялись,как маленький Мишель с лёгкостью подбирал рифмы.</vt:lpstr>
      <vt:lpstr>УЧЁБА</vt:lpstr>
      <vt:lpstr>Презентация PowerPoint</vt:lpstr>
      <vt:lpstr>Служба и начало  литературного пути</vt:lpstr>
      <vt:lpstr>Презентация PowerPoint</vt:lpstr>
      <vt:lpstr>Презентация PowerPoint</vt:lpstr>
      <vt:lpstr>Презентация PowerPoint</vt:lpstr>
      <vt:lpstr>Домик в Пятигорске, где Лермонтов прожил последние два месяца своей жизни.</vt:lpstr>
      <vt:lpstr>Презентация PowerPoint</vt:lpstr>
      <vt:lpstr>Место дуэли Лермонтова</vt:lpstr>
      <vt:lpstr>Надгробный памятник на могиле М. Ю. Лермонтова в Тарханах</vt:lpstr>
      <vt:lpstr>Лермонтов-художник </vt:lpstr>
      <vt:lpstr>Кавказский пейзаж с озером, детский рисунок Лермонтова из альбома.</vt:lpstr>
      <vt:lpstr>Презентация PowerPoint</vt:lpstr>
      <vt:lpstr>Перестрелка в горах Дагестана (1840—41; холст, масло; ГЛМ).</vt:lpstr>
      <vt:lpstr>  Морской вид с парусной лодкой, фрагмент, акварель. 1828—1831. </vt:lpstr>
      <vt:lpstr>Памятники поэту </vt:lpstr>
      <vt:lpstr>Презентация PowerPoint</vt:lpstr>
      <vt:lpstr>Наследие М.Лермонтова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Admin</cp:lastModifiedBy>
  <cp:revision>14</cp:revision>
  <dcterms:created xsi:type="dcterms:W3CDTF">2013-08-20T22:02:58Z</dcterms:created>
  <dcterms:modified xsi:type="dcterms:W3CDTF">2024-08-26T14:49:56Z</dcterms:modified>
</cp:coreProperties>
</file>