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notesMasterIdLst>
    <p:notesMasterId r:id="rId32"/>
  </p:notes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2B49D5-E583-4538-AFFE-665073DA2EB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E7A975-B20E-4E4E-B341-CA175A4EB2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025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7A975-B20E-4E4E-B341-CA175A4EB2FA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4285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6805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0671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317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930928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2788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63127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2237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4146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0674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24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502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1352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7998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706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9786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882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3926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30DD585-86D8-4DF7-BDF7-1B4C8E29110D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45293-2550-4E8F-86D0-4F55EB689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28499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7958" y="903384"/>
            <a:ext cx="104832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Презентация по теме  «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HUMAN CHARACTER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10 класс,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Спотлайт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3096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 на все руки в Краснодаре | Услуги | Авито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55"/>
          <a:stretch/>
        </p:blipFill>
        <p:spPr bwMode="auto">
          <a:xfrm>
            <a:off x="528752" y="946497"/>
            <a:ext cx="4502785" cy="3154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81600" y="1754909"/>
            <a:ext cx="55258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handy=skillful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2131776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ем быть? » Как стать уверенным в себе человеком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6400" y="1486938"/>
            <a:ext cx="5569527" cy="37408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740728" y="286609"/>
            <a:ext cx="3839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confident</a:t>
            </a:r>
            <a:endParaRPr lang="ru-RU" sz="7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017818" y="5135418"/>
            <a:ext cx="40206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ambitious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342518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емиум векторы | Бизнесмен йога медитация. офис расслабиться в напряженной  работе занятой человек, сидя в позе лотоса йоги на рабочем месте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57" t="10698" r="5838" b="1985"/>
          <a:stretch/>
        </p:blipFill>
        <p:spPr bwMode="auto">
          <a:xfrm>
            <a:off x="743526" y="332510"/>
            <a:ext cx="4424219" cy="363912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85428" y="3842726"/>
            <a:ext cx="44823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/>
              <a:t>stressproof</a:t>
            </a:r>
            <a:endParaRPr lang="ru-RU" sz="7200" b="1" dirty="0"/>
          </a:p>
        </p:txBody>
      </p:sp>
      <p:pic>
        <p:nvPicPr>
          <p:cNvPr id="4" name="Рисунок 3" descr="Картинки - Кот-джентельмен в котелке и с бабочкой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37" r="9644" b="13143"/>
          <a:stretch/>
        </p:blipFill>
        <p:spPr bwMode="auto">
          <a:xfrm>
            <a:off x="7167417" y="2466109"/>
            <a:ext cx="3583709" cy="43041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57692" y="1071419"/>
            <a:ext cx="24031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polite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1709533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К РАЗУМНЫЙ ЧЕЛОВЕК МОЖЕТ РИСКОВАТЬ СОБОЙ РАДИ ЧУЖОГО РЕБЕНКА?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66" t="10989" b="34412"/>
          <a:stretch/>
        </p:blipFill>
        <p:spPr bwMode="auto">
          <a:xfrm>
            <a:off x="644120" y="330430"/>
            <a:ext cx="3235152" cy="37058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99486" y="4036291"/>
            <a:ext cx="23244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brave</a:t>
            </a:r>
            <a:endParaRPr lang="ru-RU" sz="7200" b="1" dirty="0"/>
          </a:p>
        </p:txBody>
      </p:sp>
      <p:pic>
        <p:nvPicPr>
          <p:cNvPr id="4" name="Рисунок 3" descr="пчела | Детский час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6545" y="2884862"/>
            <a:ext cx="3451399" cy="382073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380970" y="1847273"/>
            <a:ext cx="5336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hard-working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3484319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истер Бин на отдыхе, фильм 2007 - ViP Play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48" r="37261"/>
          <a:stretch/>
        </p:blipFill>
        <p:spPr bwMode="auto">
          <a:xfrm>
            <a:off x="313806" y="83732"/>
            <a:ext cx="3094411" cy="43866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3806" y="4202545"/>
            <a:ext cx="42637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easy-going</a:t>
            </a:r>
            <a:endParaRPr lang="ru-RU" sz="7200" b="1" dirty="0"/>
          </a:p>
        </p:txBody>
      </p:sp>
      <p:pic>
        <p:nvPicPr>
          <p:cNvPr id="4" name="Рисунок 3" descr="Отзывчивый человек - проблема для общества | ВОП.РУ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32" t="3878" r="19940"/>
          <a:stretch/>
        </p:blipFill>
        <p:spPr bwMode="auto">
          <a:xfrm>
            <a:off x="7343832" y="3467475"/>
            <a:ext cx="4450080" cy="32111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15653" y="1976582"/>
            <a:ext cx="48782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sympathetic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3831290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мешинки на попугая птичью тему - Стр. 3 - Форумы о попугаях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40" t="7687" r="4415" b="15043"/>
          <a:stretch/>
        </p:blipFill>
        <p:spPr bwMode="auto">
          <a:xfrm>
            <a:off x="152399" y="190962"/>
            <a:ext cx="5472545" cy="29108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1419" y="3020290"/>
            <a:ext cx="29454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patient</a:t>
            </a:r>
            <a:endParaRPr lang="ru-RU" sz="7200" b="1" dirty="0"/>
          </a:p>
        </p:txBody>
      </p:sp>
      <p:pic>
        <p:nvPicPr>
          <p:cNvPr id="4" name="Рисунок 3" descr="Повторяем макияж Мэрилин Монро: пошаговая инструкция | Уроки макияжа |  Яндекс Дзен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2513" y="3101802"/>
            <a:ext cx="3295996" cy="349296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8017164" y="1671782"/>
            <a:ext cx="37609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charming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885146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ст ответственный сотрудник. Пройти онлайн тест бесплатн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610" t="4021" r="17110" b="7406"/>
          <a:stretch/>
        </p:blipFill>
        <p:spPr bwMode="auto">
          <a:xfrm>
            <a:off x="1625599" y="803563"/>
            <a:ext cx="4775201" cy="323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10709" y="4043094"/>
            <a:ext cx="4604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responsible</a:t>
            </a:r>
            <a:endParaRPr lang="ru-RU" sz="7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493163" y="1564545"/>
            <a:ext cx="30612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reliable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34753079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Любопытный сосед (Таня Черненко) / Стихи.ру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512" t="10819" r="12425" b="10535"/>
          <a:stretch/>
        </p:blipFill>
        <p:spPr bwMode="auto">
          <a:xfrm>
            <a:off x="120072" y="138546"/>
            <a:ext cx="3519056" cy="352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091" y="3666836"/>
            <a:ext cx="2981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curious</a:t>
            </a:r>
            <a:endParaRPr lang="ru-RU" sz="7200" b="1" dirty="0"/>
          </a:p>
        </p:txBody>
      </p:sp>
      <p:pic>
        <p:nvPicPr>
          <p:cNvPr id="4" name="Рисунок 3" descr="Беседа: «Доброта- это наше солнышко». 2020, Надтеречный район — дата и  место проведения, программа мероприятия.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57"/>
          <a:stretch/>
        </p:blipFill>
        <p:spPr bwMode="auto">
          <a:xfrm>
            <a:off x="7172989" y="2406621"/>
            <a:ext cx="3554095" cy="42614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26910" y="877455"/>
            <a:ext cx="48061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kind=hearty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4818694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ХР Человек разумный Самооценка (Александр Суворый) / Проза.р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975" y="262081"/>
            <a:ext cx="4762500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03274" y="692727"/>
            <a:ext cx="5594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Homo sapiens</a:t>
            </a:r>
            <a:endParaRPr lang="ru-RU" sz="7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588654" y="4645891"/>
            <a:ext cx="32944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sensible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364562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хамелеон | Разноцветные животные, Хамелеон, Домашние птицы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9" t="3555" r="6903" b="6263"/>
          <a:stretch/>
        </p:blipFill>
        <p:spPr bwMode="auto">
          <a:xfrm>
            <a:off x="129309" y="157019"/>
            <a:ext cx="5089238" cy="515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97236" y="1828800"/>
            <a:ext cx="29899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flexible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2102419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18" y="190163"/>
            <a:ext cx="4469427" cy="28866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79491" y="3491345"/>
            <a:ext cx="5126182" cy="30526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40646" y="3244334"/>
            <a:ext cx="23470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/>
              <a:t>BOSSY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287" y="194150"/>
            <a:ext cx="5994400" cy="6608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Human character</a:t>
            </a:r>
            <a:endParaRPr lang="ru-RU" sz="11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sociable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=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communicative 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sensible –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разумный, рациональный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friendly –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дружелюбный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hearty=kind –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сердечный, добрый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sensitive –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чувствительный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generous –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щедрый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polite –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вежливый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patient –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терпеливый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reliable –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надежный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responsible –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ответственный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charming –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очаровательный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punctual –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пунктуальный</a:t>
            </a:r>
            <a:endParaRPr lang="ru-RU" sz="2400" dirty="0">
              <a:ea typeface="Calibri"/>
              <a:cs typeface="Times New Roman"/>
            </a:endParaRPr>
          </a:p>
          <a:p>
            <a:r>
              <a:rPr lang="ru-RU" sz="2400" b="1" dirty="0">
                <a:latin typeface="Times New Roman"/>
                <a:ea typeface="Calibri"/>
              </a:rPr>
              <a:t>13. </a:t>
            </a:r>
            <a:r>
              <a:rPr lang="en-US" sz="2400" b="1" dirty="0">
                <a:latin typeface="Times New Roman"/>
                <a:ea typeface="Calibri"/>
              </a:rPr>
              <a:t>ambitious – </a:t>
            </a:r>
            <a:r>
              <a:rPr lang="ru-RU" sz="2400" b="1" dirty="0">
                <a:latin typeface="Times New Roman"/>
                <a:ea typeface="Calibri"/>
              </a:rPr>
              <a:t>амбициозный, честолюбивый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60573" y="220631"/>
            <a:ext cx="6096000" cy="60045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competitive – </a:t>
            </a:r>
            <a:r>
              <a:rPr lang="ru-RU" sz="24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конкурентноспособный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конкурирующий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15.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sympathetic –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отзывчивый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16.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helpful=useful – 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полезный, услужливый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17.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confident –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уверенный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18.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independent – 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независимый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19. </a:t>
            </a:r>
            <a:r>
              <a:rPr lang="en-US" sz="24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stressproof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стресс устойчивый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flexible –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гибкий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21.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handy=skillful 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умелый, искусный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22.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curious –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любопытный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23.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affectionate – 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любящий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24.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brave –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храбрый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25.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bossy –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властный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26. 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easy-going - 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легкомысленный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778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3934" y="160192"/>
            <a:ext cx="407521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Arial Black"/>
                <a:ea typeface="Calibri"/>
                <a:cs typeface="Times New Roman"/>
              </a:rPr>
              <a:t>Exercise 2. Match the columns</a:t>
            </a:r>
            <a:endParaRPr lang="ru-RU" sz="1050" dirty="0"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1569865"/>
              </p:ext>
            </p:extLst>
          </p:nvPr>
        </p:nvGraphicFramePr>
        <p:xfrm>
          <a:off x="435429" y="571074"/>
          <a:ext cx="9042400" cy="5888736"/>
        </p:xfrm>
        <a:graphic>
          <a:graphicData uri="http://schemas.openxmlformats.org/drawingml/2006/table">
            <a:tbl>
              <a:tblPr firstRow="1" firstCol="1" bandRow="1"/>
              <a:tblGrid>
                <a:gridCol w="43719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704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sensitive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a. </a:t>
                      </a: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независимый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confident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b.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любопытный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charming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c.</a:t>
                      </a: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вежливый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generous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d.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добрый, сердечный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reliable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e.</a:t>
                      </a: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чувствительный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 sympathetic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f.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терпеливый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 flexible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g. 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очаровательный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 polite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h.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уверенный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9. patient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гибкий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 independent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j.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надежный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 hearty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k.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щедрый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12. curious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l.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отзывчивый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059284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8915" y="133774"/>
            <a:ext cx="4512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 Black" panose="020B0A04020102020204" pitchFamily="34" charset="0"/>
              </a:rPr>
              <a:t>Exercise 3. Match the columns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7918063"/>
              </p:ext>
            </p:extLst>
          </p:nvPr>
        </p:nvGraphicFramePr>
        <p:xfrm>
          <a:off x="304800" y="733939"/>
          <a:ext cx="11713029" cy="5425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197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932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She always helps people if they ask.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polite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He usually  shares his things  with other people.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ambitious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2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Kate often wants to know everything – news, gossips.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reliable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Tom</a:t>
                      </a:r>
                      <a:r>
                        <a:rPr lang="en-US" sz="2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tired of his parents</a:t>
                      </a:r>
                      <a:r>
                        <a:rPr lang="en-US" sz="28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overhelp</a:t>
                      </a:r>
                      <a:r>
                        <a:rPr lang="en-US" sz="2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so he began to live alone.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sensitive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James</a:t>
                      </a:r>
                      <a:r>
                        <a:rPr lang="en-US" sz="2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a person whom you can trust, he does that he promises.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curious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Lucy has good manners and is never rude with people.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sympathetic 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Sue often bursts out with tears when watching some drama films or learning some touching stories.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generous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Ivan has some goals and tries to achieve them.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independent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85625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38627" y="545982"/>
            <a:ext cx="10943773" cy="3732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Answer the questions</a:t>
            </a:r>
            <a:r>
              <a:rPr lang="ru-RU" sz="2800" b="1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en-US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positive qualities do you have?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en-US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Do they help you in your life or not? Why? Give examples.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en-US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positive qualities does your best friend have?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000"/>
              </a:spcAft>
              <a:buFont typeface="+mj-lt"/>
              <a:buAutoNum type="arabicPeriod"/>
            </a:pPr>
            <a:r>
              <a:rPr lang="en-US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(extra)positive qualities would you like to have? Why?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61431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56000" y="232229"/>
            <a:ext cx="3866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Translate into English</a:t>
            </a:r>
            <a:endParaRPr lang="ru-RU" sz="24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280" y="823629"/>
            <a:ext cx="104278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Я ценю в своем лучшем друге отзывчивость: он всегда </a:t>
            </a:r>
          </a:p>
          <a:p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помогает в любой ситуации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7288" y="1857826"/>
            <a:ext cx="91133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Arial Black" panose="020B0A04020102020204" pitchFamily="34" charset="0"/>
              </a:rPr>
              <a:t>2. Когда Вы работаете с людьми, Вам необходима </a:t>
            </a:r>
          </a:p>
          <a:p>
            <a:r>
              <a:rPr lang="ru-RU" sz="2400" dirty="0">
                <a:solidFill>
                  <a:srgbClr val="00B050"/>
                </a:solidFill>
                <a:latin typeface="Arial Black" panose="020B0A04020102020204" pitchFamily="34" charset="0"/>
              </a:rPr>
              <a:t>стрессоустойчивость и вежливость</a:t>
            </a:r>
            <a:r>
              <a:rPr lang="ru-RU" dirty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7288" y="3164114"/>
            <a:ext cx="108895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Arial Black" panose="020B0A04020102020204" pitchFamily="34" charset="0"/>
              </a:rPr>
              <a:t>3. Мой старший брат – очень умелый человек, он сам может </a:t>
            </a:r>
          </a:p>
          <a:p>
            <a:r>
              <a:rPr lang="ru-RU" sz="2400" dirty="0">
                <a:solidFill>
                  <a:srgbClr val="7030A0"/>
                </a:solidFill>
                <a:latin typeface="Arial Black" panose="020B0A04020102020204" pitchFamily="34" charset="0"/>
              </a:rPr>
              <a:t>собрать автомобиль.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8280" y="4285734"/>
            <a:ext cx="10818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C000"/>
                </a:solidFill>
                <a:latin typeface="Arial Black" panose="020B0A04020102020204" pitchFamily="34" charset="0"/>
              </a:rPr>
              <a:t>4. Бос ценит Ника за пунктуальность и ответственность.</a:t>
            </a:r>
          </a:p>
        </p:txBody>
      </p:sp>
    </p:spTree>
    <p:extLst>
      <p:ext uri="{BB962C8B-B14F-4D97-AF65-F5344CB8AC3E}">
        <p14:creationId xmlns:p14="http://schemas.microsoft.com/office/powerpoint/2010/main" xmlns="" val="179111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01600"/>
            <a:ext cx="6631709" cy="4541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Negative human qualities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bossy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властный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easy-going = careless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легкомысленный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manipulative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манипулирующий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selfish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эгоистичный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self-confident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самоуверенный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greedy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жадный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jealous = envious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завистливый, ревнивый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talkative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болтливый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unfriendly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недружелюбный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impatient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нетерпеливый</a:t>
            </a:r>
            <a:endParaRPr lang="ru-RU" sz="24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09673" y="1628427"/>
            <a:ext cx="6483926" cy="522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11. rude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грубый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12. impolite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невежливый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13. spoilt = naughty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избалованный, капризный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14. arrogant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высокомерный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15. unreliable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ненадежный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16. nervous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нервный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impulsive -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импульсивный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17. angry = furious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злой, яростный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18. lazy-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ленивый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19. indifferent -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равнодушный 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20. closed=unsociable – </a:t>
            </a:r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закрытый, необщительный</a:t>
            </a:r>
            <a:endParaRPr lang="ru-RU" sz="24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7258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505046"/>
              </p:ext>
            </p:extLst>
          </p:nvPr>
        </p:nvGraphicFramePr>
        <p:xfrm>
          <a:off x="584257" y="688603"/>
          <a:ext cx="7691524" cy="4696212"/>
        </p:xfrm>
        <a:graphic>
          <a:graphicData uri="http://schemas.openxmlformats.org/drawingml/2006/table">
            <a:tbl>
              <a:tblPr firstRow="1" firstCol="1" bandRow="1"/>
              <a:tblGrid>
                <a:gridCol w="3685936">
                  <a:extLst>
                    <a:ext uri="{9D8B030D-6E8A-4147-A177-3AD203B41FA5}">
                      <a16:colId xmlns:a16="http://schemas.microsoft.com/office/drawing/2014/main" xmlns="" val="2640468283"/>
                    </a:ext>
                  </a:extLst>
                </a:gridCol>
                <a:gridCol w="4005588">
                  <a:extLst>
                    <a:ext uri="{9D8B030D-6E8A-4147-A177-3AD203B41FA5}">
                      <a16:colId xmlns:a16="http://schemas.microsoft.com/office/drawing/2014/main" xmlns="" val="17605401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 indifferent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a) shy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28955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 envious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b) kind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657609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3. talkative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c) polite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1672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4. selfish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d) educated/with good manners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40573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5. greedy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e) hearty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15099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6. nervous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f) unusual /extraordinary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143745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7. spoilt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g) sympathetic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48925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8. easy-going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h) ambitious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718187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9. arrogant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) silent/speechless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9225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10. rude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j) calm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99673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11. angry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k) generous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667002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12. ordinary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l) serious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71300717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28449" y="94734"/>
            <a:ext cx="2725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ea typeface="DengXian" panose="02010600030101010101" pitchFamily="2" charset="-122"/>
              </a:rPr>
              <a:t>Find the antonyms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3617064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255" y="0"/>
            <a:ext cx="11600872" cy="7048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Match the description with the adjectives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July often can’t control her emotions and reacts very stormy at everything. 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Stephan never shares his things with other people.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My younger sister makes her eyes unhappy and cries, when she wants something to get.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Our </a:t>
            </a:r>
            <a:r>
              <a:rPr lang="en-US" sz="28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en-US" sz="2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behave badly with us and play music all night.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Darcy doesn’t take much problems to her heart, she isn’t serious.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Henry behaves as if he was Henry VIII and puts himself over other people.  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Brian often wants that other people have or he wants the status of other people.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My cousin doesn’t care about other people, he never understands and helps them._________________________________________________________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rude and noisy, envious, indifferent, greedy, manipulative, easy-going, impulsive, arrogant</a:t>
            </a:r>
            <a:endParaRPr lang="ru-RU" sz="28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1185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4617" y="108702"/>
            <a:ext cx="93749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228600"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                       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Answer the questions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What negative qualities in yourself do you want to get rid of? Why?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What negative qualities in your friend you don’t like?</a:t>
            </a:r>
            <a:endParaRPr lang="ru-RU" sz="24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200" y="1944211"/>
            <a:ext cx="11988800" cy="476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en-US" sz="2000" b="1" u="sng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Listening: vocabulary</a:t>
            </a:r>
            <a:endParaRPr lang="ru-RU" sz="1100" u="sng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be used to +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Ving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привыкнуть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environment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среда, обстановка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form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формировать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notice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замечать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compete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- 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соревноваться, конкурировать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competitive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конкурентный, соревнующийся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attention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внимание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lead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лидировать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further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дальнейший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demand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требовать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grow up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расти, воспитываться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develop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развивать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12. according to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согласно, по словам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8449021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001" y="89230"/>
            <a:ext cx="11018981" cy="6532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                                   Human character. Listening  </a:t>
            </a:r>
            <a:endParaRPr lang="ru-RU" sz="24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According to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psychologists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the family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environment 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plays the main role in human character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forming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It’s easy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to notice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that an only child in a family is selfish and manipulative because he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is used to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getting everything he wants. But he is absolutely uncompetitive.</a:t>
            </a:r>
            <a:endParaRPr lang="ru-RU" sz="24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On the other hand, the children from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 multi-child family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are used to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compete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for toys and parents’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attention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. They always fight. The child who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leads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among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his sisters and brothers becomes a leader in his life. For example, Winston Churchill and Margarethe Thatcher. You know, these people became the leaders of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the whole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state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– Great Britain.  </a:t>
            </a:r>
            <a:endParaRPr lang="ru-RU" sz="24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The youngest children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demand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more attention for themselves, they are manipulative and spoilt too. The eldest children are more independent, competitive and ambitious than others. </a:t>
            </a:r>
            <a:endParaRPr lang="ru-RU" sz="24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Try to answer, in what family you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grew up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and what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qualities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were developed by you? Do these </a:t>
            </a:r>
            <a:r>
              <a:rPr lang="en-US" sz="2400" u="sng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qualities </a:t>
            </a:r>
            <a:r>
              <a:rPr lang="en-US" sz="24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help you in your life? </a:t>
            </a:r>
            <a:endParaRPr lang="ru-RU" sz="2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1172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809" y="144170"/>
            <a:ext cx="4830882" cy="27173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33237" y="2944669"/>
            <a:ext cx="47563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competitive</a:t>
            </a:r>
            <a:endParaRPr lang="ru-RU" sz="7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0666" y="2861541"/>
            <a:ext cx="5237921" cy="364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102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19285" y="179410"/>
            <a:ext cx="5362302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Arial Black" panose="020B0A040201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Crossword. Find 15 character words </a:t>
            </a:r>
            <a:endParaRPr lang="ru-RU" sz="1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0204591"/>
              </p:ext>
            </p:extLst>
          </p:nvPr>
        </p:nvGraphicFramePr>
        <p:xfrm>
          <a:off x="2096649" y="813495"/>
          <a:ext cx="8100300" cy="5725848"/>
        </p:xfrm>
        <a:graphic>
          <a:graphicData uri="http://schemas.openxmlformats.org/drawingml/2006/table">
            <a:tbl>
              <a:tblPr firstRow="1" firstCol="1" bandRow="1"/>
              <a:tblGrid>
                <a:gridCol w="674447">
                  <a:extLst>
                    <a:ext uri="{9D8B030D-6E8A-4147-A177-3AD203B41FA5}">
                      <a16:colId xmlns:a16="http://schemas.microsoft.com/office/drawing/2014/main" xmlns="" val="3508272693"/>
                    </a:ext>
                  </a:extLst>
                </a:gridCol>
                <a:gridCol w="674447">
                  <a:extLst>
                    <a:ext uri="{9D8B030D-6E8A-4147-A177-3AD203B41FA5}">
                      <a16:colId xmlns:a16="http://schemas.microsoft.com/office/drawing/2014/main" xmlns="" val="4172978844"/>
                    </a:ext>
                  </a:extLst>
                </a:gridCol>
                <a:gridCol w="674447">
                  <a:extLst>
                    <a:ext uri="{9D8B030D-6E8A-4147-A177-3AD203B41FA5}">
                      <a16:colId xmlns:a16="http://schemas.microsoft.com/office/drawing/2014/main" xmlns="" val="388569863"/>
                    </a:ext>
                  </a:extLst>
                </a:gridCol>
                <a:gridCol w="674447">
                  <a:extLst>
                    <a:ext uri="{9D8B030D-6E8A-4147-A177-3AD203B41FA5}">
                      <a16:colId xmlns:a16="http://schemas.microsoft.com/office/drawing/2014/main" xmlns="" val="2367664138"/>
                    </a:ext>
                  </a:extLst>
                </a:gridCol>
                <a:gridCol w="675314">
                  <a:extLst>
                    <a:ext uri="{9D8B030D-6E8A-4147-A177-3AD203B41FA5}">
                      <a16:colId xmlns:a16="http://schemas.microsoft.com/office/drawing/2014/main" xmlns="" val="3306250544"/>
                    </a:ext>
                  </a:extLst>
                </a:gridCol>
                <a:gridCol w="675314">
                  <a:extLst>
                    <a:ext uri="{9D8B030D-6E8A-4147-A177-3AD203B41FA5}">
                      <a16:colId xmlns:a16="http://schemas.microsoft.com/office/drawing/2014/main" xmlns="" val="1138547365"/>
                    </a:ext>
                  </a:extLst>
                </a:gridCol>
                <a:gridCol w="675314">
                  <a:extLst>
                    <a:ext uri="{9D8B030D-6E8A-4147-A177-3AD203B41FA5}">
                      <a16:colId xmlns:a16="http://schemas.microsoft.com/office/drawing/2014/main" xmlns="" val="4018627080"/>
                    </a:ext>
                  </a:extLst>
                </a:gridCol>
                <a:gridCol w="675314">
                  <a:extLst>
                    <a:ext uri="{9D8B030D-6E8A-4147-A177-3AD203B41FA5}">
                      <a16:colId xmlns:a16="http://schemas.microsoft.com/office/drawing/2014/main" xmlns="" val="1125337929"/>
                    </a:ext>
                  </a:extLst>
                </a:gridCol>
                <a:gridCol w="675314">
                  <a:extLst>
                    <a:ext uri="{9D8B030D-6E8A-4147-A177-3AD203B41FA5}">
                      <a16:colId xmlns:a16="http://schemas.microsoft.com/office/drawing/2014/main" xmlns="" val="3163828717"/>
                    </a:ext>
                  </a:extLst>
                </a:gridCol>
                <a:gridCol w="675314">
                  <a:extLst>
                    <a:ext uri="{9D8B030D-6E8A-4147-A177-3AD203B41FA5}">
                      <a16:colId xmlns:a16="http://schemas.microsoft.com/office/drawing/2014/main" xmlns="" val="969971392"/>
                    </a:ext>
                  </a:extLst>
                </a:gridCol>
                <a:gridCol w="675314">
                  <a:extLst>
                    <a:ext uri="{9D8B030D-6E8A-4147-A177-3AD203B41FA5}">
                      <a16:colId xmlns:a16="http://schemas.microsoft.com/office/drawing/2014/main" xmlns="" val="2010365953"/>
                    </a:ext>
                  </a:extLst>
                </a:gridCol>
                <a:gridCol w="675314">
                  <a:extLst>
                    <a:ext uri="{9D8B030D-6E8A-4147-A177-3AD203B41FA5}">
                      <a16:colId xmlns:a16="http://schemas.microsoft.com/office/drawing/2014/main" xmlns="" val="884587804"/>
                    </a:ext>
                  </a:extLst>
                </a:gridCol>
              </a:tblGrid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x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f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x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i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b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4170481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q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g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d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u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b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p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4949998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m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j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o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u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z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n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o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7898036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p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n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u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w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g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i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72277535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x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h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m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 i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n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g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92972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z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d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p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k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o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q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9700030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p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o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o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f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81528435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k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i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v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6858300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p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o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n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i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b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7225100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i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u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x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w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u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j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67311488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d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g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n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o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u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z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5178625"/>
                  </a:ext>
                </a:extLst>
              </a:tr>
              <a:tr h="477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n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k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f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i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h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 Black" panose="020B0A040201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s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02661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45839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492" y="120074"/>
            <a:ext cx="5190835" cy="34979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6613" y="3722254"/>
            <a:ext cx="50892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independent</a:t>
            </a:r>
            <a:endParaRPr lang="ru-RU" sz="7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4839" y="3301093"/>
            <a:ext cx="5190835" cy="342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407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3308" y="3602181"/>
            <a:ext cx="5126183" cy="2983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5019" y="3749966"/>
            <a:ext cx="33041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sociable</a:t>
            </a:r>
            <a:endParaRPr lang="ru-RU" sz="7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697" y="175624"/>
            <a:ext cx="5054958" cy="355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606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594" y="193964"/>
            <a:ext cx="4419829" cy="27154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2691" y="2909456"/>
            <a:ext cx="48131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affectionate</a:t>
            </a:r>
            <a:endParaRPr lang="ru-RU" sz="7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5208" y="3082132"/>
            <a:ext cx="4890490" cy="350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498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uccessful businessman looks at his wrist watch Vector Imag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98" t="1544" r="24685" b="8176"/>
          <a:stretch/>
        </p:blipFill>
        <p:spPr bwMode="auto">
          <a:xfrm>
            <a:off x="1176135" y="422880"/>
            <a:ext cx="3208020" cy="57905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63128" y="2117833"/>
            <a:ext cx="35541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punctual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322955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quot;Ребята, давайте жить дружно!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586" y="193963"/>
            <a:ext cx="4762500" cy="2696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Как уживаются попугаи с кошками в одном доме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80" t="4478" r="12320"/>
          <a:stretch/>
        </p:blipFill>
        <p:spPr bwMode="auto">
          <a:xfrm>
            <a:off x="8006311" y="2152073"/>
            <a:ext cx="3649980" cy="43872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14983" y="2843876"/>
            <a:ext cx="31502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friendly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107799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чему при сильных эмоциях человек плачет?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783" y="175491"/>
            <a:ext cx="4747490" cy="31865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47132" y="3362036"/>
            <a:ext cx="35487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sensitive</a:t>
            </a:r>
            <a:endParaRPr lang="ru-RU" sz="7200" b="1" dirty="0"/>
          </a:p>
        </p:txBody>
      </p:sp>
      <p:pic>
        <p:nvPicPr>
          <p:cNvPr id="4" name="Рисунок 3" descr="Покойник дарит подарок во сне - Толкование снов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799" y="2918691"/>
            <a:ext cx="3719369" cy="35184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767782" y="1579419"/>
            <a:ext cx="37156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/>
              <a:t>generous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11260899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389</TotalTime>
  <Words>1324</Words>
  <Application>Microsoft Office PowerPoint</Application>
  <PresentationFormat>Произвольный</PresentationFormat>
  <Paragraphs>338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Ион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teacher411</cp:lastModifiedBy>
  <cp:revision>66</cp:revision>
  <dcterms:created xsi:type="dcterms:W3CDTF">2019-08-13T02:01:11Z</dcterms:created>
  <dcterms:modified xsi:type="dcterms:W3CDTF">2024-08-22T04:31:14Z</dcterms:modified>
</cp:coreProperties>
</file>