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61" r:id="rId4"/>
    <p:sldId id="285" r:id="rId5"/>
    <p:sldId id="259" r:id="rId6"/>
    <p:sldId id="257" r:id="rId7"/>
    <p:sldId id="286" r:id="rId8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A2C7"/>
    <a:srgbClr val="B2CB7F"/>
    <a:srgbClr val="F583E7"/>
    <a:srgbClr val="606DCA"/>
    <a:srgbClr val="FFCC00"/>
    <a:srgbClr val="8852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24" autoAdjust="0"/>
    <p:restoredTop sz="94660"/>
  </p:normalViewPr>
  <p:slideViewPr>
    <p:cSldViewPr>
      <p:cViewPr>
        <p:scale>
          <a:sx n="157" d="100"/>
          <a:sy n="157" d="100"/>
        </p:scale>
        <p:origin x="-528" y="-2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DFCB-0444-4CB2-B61C-E73B9008490A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6CCC9-E1F4-4042-B782-CFB32C89E4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DFCB-0444-4CB2-B61C-E73B9008490A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6CCC9-E1F4-4042-B782-CFB32C89E4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DFCB-0444-4CB2-B61C-E73B9008490A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6CCC9-E1F4-4042-B782-CFB32C89E4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DFCB-0444-4CB2-B61C-E73B9008490A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6CCC9-E1F4-4042-B782-CFB32C89E4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DFCB-0444-4CB2-B61C-E73B9008490A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6CCC9-E1F4-4042-B782-CFB32C89E4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DFCB-0444-4CB2-B61C-E73B9008490A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6CCC9-E1F4-4042-B782-CFB32C89E4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DFCB-0444-4CB2-B61C-E73B9008490A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6CCC9-E1F4-4042-B782-CFB32C89E4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DFCB-0444-4CB2-B61C-E73B9008490A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6CCC9-E1F4-4042-B782-CFB32C89E4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DFCB-0444-4CB2-B61C-E73B9008490A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6CCC9-E1F4-4042-B782-CFB32C89E4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DFCB-0444-4CB2-B61C-E73B9008490A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6CCC9-E1F4-4042-B782-CFB32C89E4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DFCB-0444-4CB2-B61C-E73B9008490A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6CCC9-E1F4-4042-B782-CFB32C89E4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87DFCB-0444-4CB2-B61C-E73B9008490A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66CCC9-E1F4-4042-B782-CFB32C89E43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82F41BC5-A493-AC36-7AAD-8A91BB883139}"/>
              </a:ext>
            </a:extLst>
          </p:cNvPr>
          <p:cNvSpPr/>
          <p:nvPr/>
        </p:nvSpPr>
        <p:spPr>
          <a:xfrm>
            <a:off x="0" y="1491630"/>
            <a:ext cx="9144000" cy="201622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131590"/>
            <a:ext cx="8784976" cy="2664296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Оптимизация </a:t>
            </a:r>
            <a:r>
              <a:rPr lang="ru-RU" sz="3600" b="1" dirty="0"/>
              <a:t>учебной нагрузки в общеобразовательных организациях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27984" y="3723878"/>
            <a:ext cx="4608512" cy="1296144"/>
          </a:xfrm>
        </p:spPr>
        <p:txBody>
          <a:bodyPr>
            <a:noAutofit/>
          </a:bodyPr>
          <a:lstStyle/>
          <a:p>
            <a:pPr algn="r"/>
            <a:r>
              <a:rPr lang="ru-RU" sz="1400" b="1" dirty="0">
                <a:solidFill>
                  <a:schemeClr val="tx1"/>
                </a:solidFill>
                <a:latin typeface="Century Gothic" panose="020B0502020202020204" pitchFamily="34" charset="0"/>
              </a:rPr>
              <a:t>Выполнила: Заместитель директора по УВР</a:t>
            </a:r>
          </a:p>
          <a:p>
            <a:pPr algn="r"/>
            <a:r>
              <a:rPr lang="ru-RU" sz="1400" b="1" dirty="0">
                <a:solidFill>
                  <a:schemeClr val="tx1"/>
                </a:solidFill>
                <a:latin typeface="Century Gothic" panose="020B0502020202020204" pitchFamily="34" charset="0"/>
              </a:rPr>
              <a:t>Седова Алёна Павловна</a:t>
            </a:r>
          </a:p>
          <a:p>
            <a:pPr algn="r"/>
            <a:r>
              <a:rPr lang="ru-RU" sz="1400" b="1" dirty="0">
                <a:solidFill>
                  <a:schemeClr val="tx1"/>
                </a:solidFill>
                <a:latin typeface="Century Gothic" panose="020B0502020202020204" pitchFamily="34" charset="0"/>
              </a:rPr>
              <a:t>МБОУ СОШ №10 с УИОП ГОЩ</a:t>
            </a:r>
          </a:p>
          <a:p>
            <a:pPr algn="r"/>
            <a:r>
              <a:rPr lang="ru-RU" sz="14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2024 </a:t>
            </a:r>
            <a:r>
              <a:rPr lang="ru-RU" sz="1400" b="1" dirty="0">
                <a:solidFill>
                  <a:schemeClr val="tx1"/>
                </a:solidFill>
                <a:latin typeface="Century Gothic" panose="020B0502020202020204" pitchFamily="34" charset="0"/>
              </a:rPr>
              <a:t>г.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>
            <a:extLst>
              <a:ext uri="{FF2B5EF4-FFF2-40B4-BE49-F238E27FC236}">
                <a16:creationId xmlns="" xmlns:a16="http://schemas.microsoft.com/office/drawing/2014/main" id="{DBE93DA3-50F0-6FCB-B440-FEDC7CDCAF4F}"/>
              </a:ext>
            </a:extLst>
          </p:cNvPr>
          <p:cNvSpPr/>
          <p:nvPr/>
        </p:nvSpPr>
        <p:spPr>
          <a:xfrm>
            <a:off x="251520" y="51470"/>
            <a:ext cx="864096" cy="864096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395536" y="129575"/>
            <a:ext cx="892899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000" b="1" dirty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lang="ru-RU" sz="40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1.2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МР</a:t>
            </a:r>
            <a:r>
              <a:rPr kumimoji="0" lang="ru-RU" sz="4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2.4. 0331-23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B41EDA22-8C1D-C7DF-4CBE-78EC72AEDE6D}"/>
              </a:ext>
            </a:extLst>
          </p:cNvPr>
          <p:cNvSpPr txBox="1"/>
          <p:nvPr/>
        </p:nvSpPr>
        <p:spPr>
          <a:xfrm>
            <a:off x="899592" y="1306065"/>
            <a:ext cx="7387356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kumimoji="0" lang="ru-RU" sz="27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Методические рекомендации содержат комплекс предложений по организации мероприятий по оптимизации образовательной нагрузки для обучающих,</a:t>
            </a:r>
            <a:r>
              <a:rPr kumimoji="0" lang="ru-RU" sz="27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осваивающих образовательные программы начального общего, основного общего, среднего общего и дополнительного образования   </a:t>
            </a:r>
            <a:r>
              <a:rPr kumimoji="0" lang="ru-RU" sz="27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 учетом санитарно-эпидемиологических требований.</a:t>
            </a:r>
            <a:endParaRPr lang="ru-RU" sz="2700" b="1" dirty="0"/>
          </a:p>
        </p:txBody>
      </p:sp>
      <p:sp>
        <p:nvSpPr>
          <p:cNvPr id="5" name="Половина рамки 4">
            <a:extLst>
              <a:ext uri="{FF2B5EF4-FFF2-40B4-BE49-F238E27FC236}">
                <a16:creationId xmlns="" xmlns:a16="http://schemas.microsoft.com/office/drawing/2014/main" id="{15E2781C-851A-3BE9-2C5D-67922687543A}"/>
              </a:ext>
            </a:extLst>
          </p:cNvPr>
          <p:cNvSpPr/>
          <p:nvPr/>
        </p:nvSpPr>
        <p:spPr>
          <a:xfrm>
            <a:off x="611560" y="1036617"/>
            <a:ext cx="1008112" cy="1008112"/>
          </a:xfrm>
          <a:prstGeom prst="halfFrame">
            <a:avLst>
              <a:gd name="adj1" fmla="val 21575"/>
              <a:gd name="adj2" fmla="val 23255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оловина рамки 5">
            <a:extLst>
              <a:ext uri="{FF2B5EF4-FFF2-40B4-BE49-F238E27FC236}">
                <a16:creationId xmlns="" xmlns:a16="http://schemas.microsoft.com/office/drawing/2014/main" id="{CA1D2DBA-78D0-C773-9850-8C3E424A9340}"/>
              </a:ext>
            </a:extLst>
          </p:cNvPr>
          <p:cNvSpPr/>
          <p:nvPr/>
        </p:nvSpPr>
        <p:spPr>
          <a:xfrm rot="10800000">
            <a:off x="7668344" y="3939902"/>
            <a:ext cx="1008112" cy="1008112"/>
          </a:xfrm>
          <a:prstGeom prst="halfFrame">
            <a:avLst>
              <a:gd name="adj1" fmla="val 21575"/>
              <a:gd name="adj2" fmla="val 23255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755576" y="195486"/>
            <a:ext cx="864096" cy="864096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05979"/>
            <a:ext cx="7643192" cy="85725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Century Gothic" panose="020B0502020202020204" pitchFamily="34" charset="0"/>
              </a:rPr>
              <a:t>Рекомендации по организации образовательного процесса:</a:t>
            </a:r>
            <a:endParaRPr lang="ru-RU" sz="4000" b="1" dirty="0">
              <a:latin typeface="Century Gothic" panose="020B0502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419622"/>
            <a:ext cx="7848872" cy="1264126"/>
          </a:xfrm>
        </p:spPr>
        <p:txBody>
          <a:bodyPr>
            <a:noAutofit/>
          </a:bodyPr>
          <a:lstStyle/>
          <a:p>
            <a:pPr indent="0">
              <a:spcAft>
                <a:spcPts val="0"/>
              </a:spcAft>
              <a:buNone/>
            </a:pPr>
            <a:r>
              <a:rPr lang="ru-RU" sz="2600" b="1" dirty="0">
                <a:latin typeface="Century Gothic" panose="020B0502020202020204" pitchFamily="34" charset="0"/>
                <a:ea typeface="Calibri"/>
                <a:cs typeface="Times New Roman"/>
              </a:rPr>
              <a:t>п</a:t>
            </a:r>
            <a:r>
              <a:rPr lang="ru-RU" sz="2600" b="1" dirty="0" smtClean="0">
                <a:latin typeface="Century Gothic" panose="020B0502020202020204" pitchFamily="34" charset="0"/>
                <a:ea typeface="Calibri"/>
                <a:cs typeface="Times New Roman"/>
              </a:rPr>
              <a:t>.2.12 Домашние задания, </a:t>
            </a:r>
            <a:r>
              <a:rPr lang="ru-RU" sz="2600" dirty="0" smtClean="0">
                <a:latin typeface="Century Gothic" panose="020B0502020202020204" pitchFamily="34" charset="0"/>
                <a:ea typeface="Calibri"/>
                <a:cs typeface="Times New Roman"/>
              </a:rPr>
              <a:t>выполняемые обучающимися самостоятельно в внешкольный период времени </a:t>
            </a:r>
            <a:endParaRPr lang="ru-RU" sz="2600" dirty="0">
              <a:latin typeface="Century Gothic" panose="020B0502020202020204" pitchFamily="34" charset="0"/>
              <a:ea typeface="Calibri"/>
              <a:cs typeface="Times New Roman"/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9B6807F7-946D-CA8A-526D-4DE3F8A6EF0B}"/>
              </a:ext>
            </a:extLst>
          </p:cNvPr>
          <p:cNvSpPr/>
          <p:nvPr/>
        </p:nvSpPr>
        <p:spPr>
          <a:xfrm>
            <a:off x="179512" y="1735530"/>
            <a:ext cx="864096" cy="864096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7" name="Овал 6">
            <a:extLst>
              <a:ext uri="{FF2B5EF4-FFF2-40B4-BE49-F238E27FC236}">
                <a16:creationId xmlns="" xmlns:a16="http://schemas.microsoft.com/office/drawing/2014/main" id="{D4068F80-3B5E-4536-1AAF-30A2CD229A69}"/>
              </a:ext>
            </a:extLst>
          </p:cNvPr>
          <p:cNvSpPr/>
          <p:nvPr/>
        </p:nvSpPr>
        <p:spPr>
          <a:xfrm>
            <a:off x="179512" y="3323138"/>
            <a:ext cx="864096" cy="864096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FA9B8177-9C17-462E-E0C4-10060142D117}"/>
              </a:ext>
            </a:extLst>
          </p:cNvPr>
          <p:cNvSpPr txBox="1"/>
          <p:nvPr/>
        </p:nvSpPr>
        <p:spPr>
          <a:xfrm>
            <a:off x="323528" y="1575752"/>
            <a:ext cx="17281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67352C49-05C6-E935-A521-CCFF07385E4E}"/>
              </a:ext>
            </a:extLst>
          </p:cNvPr>
          <p:cNvSpPr txBox="1"/>
          <p:nvPr/>
        </p:nvSpPr>
        <p:spPr>
          <a:xfrm>
            <a:off x="323528" y="3204137"/>
            <a:ext cx="17281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35B2B752-E8CE-E7A8-B2B6-98D88FDB3DBD}"/>
              </a:ext>
            </a:extLst>
          </p:cNvPr>
          <p:cNvSpPr txBox="1"/>
          <p:nvPr/>
        </p:nvSpPr>
        <p:spPr>
          <a:xfrm>
            <a:off x="323528" y="3199918"/>
            <a:ext cx="17281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15" name="Содержимое 2">
            <a:extLst>
              <a:ext uri="{FF2B5EF4-FFF2-40B4-BE49-F238E27FC236}">
                <a16:creationId xmlns="" xmlns:a16="http://schemas.microsoft.com/office/drawing/2014/main" id="{9A2DD6A5-6409-DB27-C467-39A866B625B4}"/>
              </a:ext>
            </a:extLst>
          </p:cNvPr>
          <p:cNvSpPr txBox="1">
            <a:spLocks/>
          </p:cNvSpPr>
          <p:nvPr/>
        </p:nvSpPr>
        <p:spPr>
          <a:xfrm>
            <a:off x="971600" y="2647298"/>
            <a:ext cx="8279976" cy="24447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buFont typeface="Arial" pitchFamily="34" charset="0"/>
              <a:buNone/>
            </a:pPr>
            <a:r>
              <a:rPr lang="ru-RU" sz="2600" b="1" dirty="0">
                <a:latin typeface="Century Gothic" panose="020B0502020202020204" pitchFamily="34" charset="0"/>
                <a:ea typeface="Calibri"/>
                <a:cs typeface="Times New Roman"/>
              </a:rPr>
              <a:t>п</a:t>
            </a:r>
            <a:r>
              <a:rPr lang="ru-RU" sz="2600" b="1" dirty="0" smtClean="0">
                <a:latin typeface="Century Gothic" panose="020B0502020202020204" pitchFamily="34" charset="0"/>
                <a:ea typeface="Calibri"/>
                <a:cs typeface="Times New Roman"/>
              </a:rPr>
              <a:t>.2.17 В план производственного контроля за соблюдением санитарных правил и гигиенических нормативов </a:t>
            </a:r>
            <a:r>
              <a:rPr lang="ru-RU" sz="2600" dirty="0" smtClean="0">
                <a:latin typeface="Century Gothic" panose="020B0502020202020204" pitchFamily="34" charset="0"/>
                <a:ea typeface="Calibri"/>
                <a:cs typeface="Times New Roman"/>
              </a:rPr>
              <a:t>в образовательной организации</a:t>
            </a:r>
            <a:r>
              <a:rPr lang="ru-RU" sz="2600" b="1" dirty="0" smtClean="0">
                <a:latin typeface="Century Gothic" panose="020B0502020202020204" pitchFamily="34" charset="0"/>
                <a:ea typeface="Calibri"/>
                <a:cs typeface="Times New Roman"/>
              </a:rPr>
              <a:t> рекомендуется включать  мониторинг  суммарной образовательной нагрузки.</a:t>
            </a:r>
            <a:endParaRPr lang="ru-RU" sz="2600" dirty="0">
              <a:latin typeface="Century Gothic" panose="020B0502020202020204" pitchFamily="34" charset="0"/>
              <a:ea typeface="Calibri"/>
              <a:cs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195486"/>
            <a:ext cx="8219254" cy="710779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Century Gothic" panose="020B0502020202020204" pitchFamily="34" charset="0"/>
              </a:rPr>
              <a:t>Продолжительность выполнения домашних заданий обучающимися </a:t>
            </a:r>
            <a:endParaRPr lang="ru-RU" sz="2800" dirty="0">
              <a:latin typeface="Century Gothic" panose="020B0502020202020204" pitchFamily="34" charset="0"/>
            </a:endParaRPr>
          </a:p>
        </p:txBody>
      </p:sp>
      <p:cxnSp>
        <p:nvCxnSpPr>
          <p:cNvPr id="4" name="Прямая со стрелкой 3">
            <a:extLst>
              <a:ext uri="{FF2B5EF4-FFF2-40B4-BE49-F238E27FC236}">
                <a16:creationId xmlns="" xmlns:a16="http://schemas.microsoft.com/office/drawing/2014/main" id="{2F223341-B2D0-4B3A-E0F1-B79C402A2DBB}"/>
              </a:ext>
            </a:extLst>
          </p:cNvPr>
          <p:cNvCxnSpPr>
            <a:cxnSpLocks/>
          </p:cNvCxnSpPr>
          <p:nvPr/>
        </p:nvCxnSpPr>
        <p:spPr>
          <a:xfrm flipH="1">
            <a:off x="2051720" y="884252"/>
            <a:ext cx="1008112" cy="1224136"/>
          </a:xfrm>
          <a:prstGeom prst="straightConnector1">
            <a:avLst/>
          </a:prstGeom>
          <a:ln w="57150">
            <a:solidFill>
              <a:schemeClr val="accent3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>
            <a:extLst>
              <a:ext uri="{FF2B5EF4-FFF2-40B4-BE49-F238E27FC236}">
                <a16:creationId xmlns="" xmlns:a16="http://schemas.microsoft.com/office/drawing/2014/main" id="{C75D92DB-6DBE-3557-7001-EA733E0FDC40}"/>
              </a:ext>
            </a:extLst>
          </p:cNvPr>
          <p:cNvCxnSpPr>
            <a:cxnSpLocks/>
          </p:cNvCxnSpPr>
          <p:nvPr/>
        </p:nvCxnSpPr>
        <p:spPr>
          <a:xfrm>
            <a:off x="4438324" y="884252"/>
            <a:ext cx="0" cy="1296144"/>
          </a:xfrm>
          <a:prstGeom prst="straightConnector1">
            <a:avLst/>
          </a:prstGeom>
          <a:ln w="57150">
            <a:solidFill>
              <a:schemeClr val="accent3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>
            <a:extLst>
              <a:ext uri="{FF2B5EF4-FFF2-40B4-BE49-F238E27FC236}">
                <a16:creationId xmlns="" xmlns:a16="http://schemas.microsoft.com/office/drawing/2014/main" id="{AFB07079-2B1A-F1DF-3D66-DC2431D1ED8C}"/>
              </a:ext>
            </a:extLst>
          </p:cNvPr>
          <p:cNvCxnSpPr>
            <a:cxnSpLocks/>
          </p:cNvCxnSpPr>
          <p:nvPr/>
        </p:nvCxnSpPr>
        <p:spPr>
          <a:xfrm>
            <a:off x="5950494" y="884252"/>
            <a:ext cx="1152128" cy="1152128"/>
          </a:xfrm>
          <a:prstGeom prst="straightConnector1">
            <a:avLst/>
          </a:prstGeom>
          <a:ln w="57150">
            <a:solidFill>
              <a:schemeClr val="accent3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F07F1503-8CA0-505D-5CCD-B22BDA663F1C}"/>
              </a:ext>
            </a:extLst>
          </p:cNvPr>
          <p:cNvSpPr txBox="1"/>
          <p:nvPr/>
        </p:nvSpPr>
        <p:spPr>
          <a:xfrm>
            <a:off x="323528" y="2108388"/>
            <a:ext cx="289066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u="sng" dirty="0" smtClean="0">
                <a:solidFill>
                  <a:srgbClr val="7030A0"/>
                </a:solidFill>
                <a:latin typeface="Century Gothic" panose="020B0502020202020204" pitchFamily="34" charset="0"/>
              </a:rPr>
              <a:t>Начальное образование</a:t>
            </a:r>
            <a:endParaRPr lang="ru-RU" b="1" u="sng" dirty="0">
              <a:solidFill>
                <a:srgbClr val="7030A0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ru-RU" b="1" dirty="0" smtClean="0">
                <a:latin typeface="Century Gothic" panose="020B0502020202020204" pitchFamily="34" charset="0"/>
              </a:rPr>
              <a:t>1 класс-1 ч</a:t>
            </a:r>
          </a:p>
          <a:p>
            <a:pPr algn="ctr"/>
            <a:r>
              <a:rPr lang="ru-RU" b="1" dirty="0">
                <a:latin typeface="Century Gothic" panose="020B0502020202020204" pitchFamily="34" charset="0"/>
              </a:rPr>
              <a:t>в</a:t>
            </a:r>
            <a:r>
              <a:rPr lang="ru-RU" b="1" dirty="0" smtClean="0">
                <a:latin typeface="Century Gothic" panose="020B0502020202020204" pitchFamily="34" charset="0"/>
              </a:rPr>
              <a:t>о 2-3 классах-1.5 ч</a:t>
            </a:r>
          </a:p>
          <a:p>
            <a:pPr algn="ctr"/>
            <a:r>
              <a:rPr lang="ru-RU" b="1" dirty="0" smtClean="0">
                <a:latin typeface="Century Gothic" panose="020B0502020202020204" pitchFamily="34" charset="0"/>
              </a:rPr>
              <a:t>4 класс-2 ч</a:t>
            </a:r>
            <a:endParaRPr lang="ru-RU" b="1" dirty="0">
              <a:latin typeface="Century Gothic" panose="020B0502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25109E35-D202-9B98-84B3-4D6FCB9D56D1}"/>
              </a:ext>
            </a:extLst>
          </p:cNvPr>
          <p:cNvSpPr txBox="1"/>
          <p:nvPr/>
        </p:nvSpPr>
        <p:spPr>
          <a:xfrm>
            <a:off x="3142181" y="2207380"/>
            <a:ext cx="259228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u="sng" dirty="0" smtClean="0">
                <a:solidFill>
                  <a:srgbClr val="7030A0"/>
                </a:solidFill>
                <a:latin typeface="Century Gothic" panose="020B0502020202020204" pitchFamily="34" charset="0"/>
              </a:rPr>
              <a:t>Основное образование</a:t>
            </a:r>
            <a:endParaRPr lang="ru-RU" b="1" u="sng" dirty="0">
              <a:solidFill>
                <a:srgbClr val="7030A0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ru-RU" b="1" dirty="0" smtClean="0">
                <a:latin typeface="Century Gothic" panose="020B0502020202020204" pitchFamily="34" charset="0"/>
              </a:rPr>
              <a:t>5 класс-2 ч</a:t>
            </a:r>
            <a:endParaRPr lang="ru-RU" b="1" dirty="0">
              <a:latin typeface="Century Gothic" panose="020B0502020202020204" pitchFamily="34" charset="0"/>
            </a:endParaRPr>
          </a:p>
          <a:p>
            <a:pPr algn="ctr"/>
            <a:r>
              <a:rPr lang="ru-RU" b="1" dirty="0" smtClean="0">
                <a:latin typeface="Century Gothic" panose="020B0502020202020204" pitchFamily="34" charset="0"/>
              </a:rPr>
              <a:t>В 6-8 классах-2.5 ч</a:t>
            </a:r>
          </a:p>
          <a:p>
            <a:pPr algn="ctr"/>
            <a:r>
              <a:rPr lang="ru-RU" b="1" dirty="0" smtClean="0">
                <a:latin typeface="Century Gothic" panose="020B0502020202020204" pitchFamily="34" charset="0"/>
              </a:rPr>
              <a:t>9 класс-3.5 ч</a:t>
            </a:r>
          </a:p>
          <a:p>
            <a:pPr algn="ctr"/>
            <a:endParaRPr lang="ru-RU" b="1" dirty="0">
              <a:latin typeface="Century Gothic" panose="020B0502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44BC0BF8-BE8D-2B75-7752-4BEF22DE95BF}"/>
              </a:ext>
            </a:extLst>
          </p:cNvPr>
          <p:cNvSpPr txBox="1"/>
          <p:nvPr/>
        </p:nvSpPr>
        <p:spPr>
          <a:xfrm>
            <a:off x="5950494" y="2281182"/>
            <a:ext cx="2736304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u="sng" dirty="0" smtClean="0">
                <a:solidFill>
                  <a:srgbClr val="7030A0"/>
                </a:solidFill>
                <a:latin typeface="Century Gothic" panose="020B0502020202020204" pitchFamily="34" charset="0"/>
              </a:rPr>
              <a:t>Среднее образование</a:t>
            </a:r>
          </a:p>
          <a:p>
            <a:pPr algn="ctr"/>
            <a:endParaRPr lang="ru-RU" sz="500" b="1" u="sng" dirty="0">
              <a:solidFill>
                <a:srgbClr val="7030A0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ru-RU" b="1" dirty="0" smtClean="0">
                <a:latin typeface="Century Gothic" panose="020B0502020202020204" pitchFamily="34" charset="0"/>
              </a:rPr>
              <a:t>В 10-11 классах-3.5 ч</a:t>
            </a:r>
            <a:endParaRPr lang="ru-RU" b="1" dirty="0">
              <a:latin typeface="Century Gothic" panose="020B0502020202020204" pitchFamily="34" charset="0"/>
            </a:endParaRPr>
          </a:p>
        </p:txBody>
      </p:sp>
      <p:sp>
        <p:nvSpPr>
          <p:cNvPr id="30" name="Левая фигурная скобка 29">
            <a:extLst>
              <a:ext uri="{FF2B5EF4-FFF2-40B4-BE49-F238E27FC236}">
                <a16:creationId xmlns="" xmlns:a16="http://schemas.microsoft.com/office/drawing/2014/main" id="{64218A27-F74C-B89C-6E45-9805F20C6688}"/>
              </a:ext>
            </a:extLst>
          </p:cNvPr>
          <p:cNvSpPr/>
          <p:nvPr/>
        </p:nvSpPr>
        <p:spPr>
          <a:xfrm rot="16200000">
            <a:off x="4253659" y="209793"/>
            <a:ext cx="369332" cy="6912769"/>
          </a:xfrm>
          <a:prstGeom prst="leftBrace">
            <a:avLst/>
          </a:prstGeom>
          <a:ln w="571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48E66129-DB4E-AE6E-997F-291A86CDBF3B}"/>
              </a:ext>
            </a:extLst>
          </p:cNvPr>
          <p:cNvSpPr txBox="1"/>
          <p:nvPr/>
        </p:nvSpPr>
        <p:spPr>
          <a:xfrm>
            <a:off x="323528" y="3689718"/>
            <a:ext cx="82809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latin typeface="Century Gothic" panose="020B0502020202020204" pitchFamily="34" charset="0"/>
              </a:rPr>
              <a:t>Для выполнения задания, требующего длительной подготовки</a:t>
            </a:r>
            <a:r>
              <a:rPr lang="ru-RU" sz="2200" dirty="0" smtClean="0">
                <a:latin typeface="Century Gothic" panose="020B0502020202020204" pitchFamily="34" charset="0"/>
              </a:rPr>
              <a:t> (доклад, реферат, презентация, заучивание стихотворения), </a:t>
            </a:r>
            <a:r>
              <a:rPr lang="ru-RU" sz="2200" b="1" dirty="0" smtClean="0">
                <a:latin typeface="Century Gothic" panose="020B0502020202020204" pitchFamily="34" charset="0"/>
              </a:rPr>
              <a:t>рекомендуется предоставлять достаточное количество времени.</a:t>
            </a:r>
            <a:endParaRPr lang="ru-RU" sz="22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50600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07504" y="51470"/>
            <a:ext cx="1373671" cy="137367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49995"/>
            <a:ext cx="4752528" cy="709587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>
                <a:latin typeface="Century Gothic" panose="020B0502020202020204" pitchFamily="34" charset="0"/>
              </a:rPr>
              <a:t>Учителю не рекомендуется:</a:t>
            </a:r>
            <a:endParaRPr lang="ru-RU" sz="2800" b="1" dirty="0">
              <a:latin typeface="Century Gothic" panose="020B0502020202020204" pitchFamily="34" charset="0"/>
            </a:endParaRP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93774" y="1058482"/>
            <a:ext cx="4406218" cy="4216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Century Gothic" panose="020B0502020202020204" pitchFamily="34" charset="0"/>
                <a:ea typeface="Calibri" pitchFamily="34" charset="0"/>
                <a:cs typeface="Times New Roman" pitchFamily="18" charset="0"/>
              </a:rPr>
              <a:t>1</a:t>
            </a:r>
            <a:r>
              <a:rPr lang="ru-RU" sz="2000" b="1" dirty="0" smtClean="0">
                <a:latin typeface="Century Gothic" panose="020B0502020202020204" pitchFamily="34" charset="0"/>
                <a:ea typeface="Calibri" pitchFamily="34" charset="0"/>
                <a:cs typeface="Times New Roman" pitchFamily="18" charset="0"/>
              </a:rPr>
              <a:t>.Задавать</a:t>
            </a:r>
            <a:r>
              <a:rPr lang="ru-RU" sz="2000" dirty="0" smtClean="0">
                <a:latin typeface="Century Gothic" panose="020B0502020202020204" pitchFamily="34" charset="0"/>
                <a:ea typeface="Calibri" pitchFamily="34" charset="0"/>
                <a:cs typeface="Times New Roman" pitchFamily="18" charset="0"/>
              </a:rPr>
              <a:t> на дом для изучения </a:t>
            </a:r>
            <a:r>
              <a:rPr lang="ru-RU" sz="2000" b="1" dirty="0" smtClean="0">
                <a:latin typeface="Century Gothic" panose="020B0502020202020204" pitchFamily="34" charset="0"/>
                <a:ea typeface="Calibri" pitchFamily="34" charset="0"/>
                <a:cs typeface="Times New Roman" pitchFamily="18" charset="0"/>
              </a:rPr>
              <a:t>новый </a:t>
            </a:r>
            <a:r>
              <a:rPr lang="ru-RU" sz="2000" b="1" dirty="0">
                <a:latin typeface="Century Gothic" panose="020B0502020202020204" pitchFamily="34" charset="0"/>
                <a:ea typeface="Calibri" pitchFamily="34" charset="0"/>
                <a:cs typeface="Times New Roman" pitchFamily="18" charset="0"/>
              </a:rPr>
              <a:t>у</a:t>
            </a:r>
            <a:r>
              <a:rPr lang="ru-RU" sz="2000" b="1" dirty="0" smtClean="0">
                <a:latin typeface="Century Gothic" panose="020B0502020202020204" pitchFamily="34" charset="0"/>
                <a:ea typeface="Calibri" pitchFamily="34" charset="0"/>
                <a:cs typeface="Times New Roman" pitchFamily="18" charset="0"/>
              </a:rPr>
              <a:t>чебный материал.</a:t>
            </a:r>
          </a:p>
          <a:p>
            <a:pPr marL="0"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 pitchFamily="34" charset="0"/>
                <a:cs typeface="Times New Roman" pitchFamily="18" charset="0"/>
              </a:rPr>
              <a:t>2.Чрезмерно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 pitchFamily="34" charset="0"/>
                <a:cs typeface="Times New Roman" pitchFamily="18" charset="0"/>
              </a:rPr>
              <a:t>увеличивать объём домашних заданий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 pitchFamily="34" charset="0"/>
                <a:cs typeface="Times New Roman" pitchFamily="18" charset="0"/>
              </a:rPr>
              <a:t> с целью «потренироваться».</a:t>
            </a:r>
          </a:p>
          <a:p>
            <a:pPr marL="0"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aseline="0" dirty="0" smtClean="0">
                <a:latin typeface="Century Gothic" panose="020B0502020202020204" pitchFamily="34" charset="0"/>
                <a:ea typeface="Calibri" pitchFamily="34" charset="0"/>
                <a:cs typeface="Times New Roman" pitchFamily="18" charset="0"/>
              </a:rPr>
              <a:t>3. </a:t>
            </a:r>
            <a:r>
              <a:rPr lang="ru-RU" sz="2000" b="1" baseline="0" dirty="0" smtClean="0">
                <a:latin typeface="Century Gothic" panose="020B0502020202020204" pitchFamily="34" charset="0"/>
                <a:ea typeface="Calibri" pitchFamily="34" charset="0"/>
                <a:cs typeface="Times New Roman" pitchFamily="18" charset="0"/>
              </a:rPr>
              <a:t>Задавать</a:t>
            </a:r>
            <a:r>
              <a:rPr lang="ru-RU" sz="2000" baseline="0" dirty="0" smtClean="0">
                <a:latin typeface="Century Gothic" panose="020B0502020202020204" pitchFamily="34" charset="0"/>
                <a:ea typeface="Calibri" pitchFamily="34" charset="0"/>
                <a:cs typeface="Times New Roman" pitchFamily="18" charset="0"/>
              </a:rPr>
              <a:t> домашние задания </a:t>
            </a:r>
            <a:r>
              <a:rPr lang="ru-RU" sz="2000" b="1" baseline="0" dirty="0" smtClean="0">
                <a:latin typeface="Century Gothic" panose="020B0502020202020204" pitchFamily="34" charset="0"/>
                <a:ea typeface="Calibri" pitchFamily="34" charset="0"/>
                <a:cs typeface="Times New Roman" pitchFamily="18" charset="0"/>
              </a:rPr>
              <a:t>на</a:t>
            </a:r>
            <a:r>
              <a:rPr lang="ru-RU" sz="2000" baseline="0" dirty="0" smtClean="0">
                <a:latin typeface="Century Gothic" panose="020B0502020202020204" pitchFamily="34" charset="0"/>
                <a:ea typeface="Calibri" pitchFamily="34" charset="0"/>
                <a:cs typeface="Times New Roman" pitchFamily="18" charset="0"/>
              </a:rPr>
              <a:t> выходные, </a:t>
            </a:r>
            <a:r>
              <a:rPr lang="ru-RU" sz="2000" b="1" baseline="0" dirty="0" smtClean="0">
                <a:latin typeface="Century Gothic" panose="020B0502020202020204" pitchFamily="34" charset="0"/>
                <a:ea typeface="Calibri" pitchFamily="34" charset="0"/>
                <a:cs typeface="Times New Roman" pitchFamily="18" charset="0"/>
              </a:rPr>
              <a:t>праздничные и каникулярные </a:t>
            </a:r>
            <a:r>
              <a:rPr lang="ru-RU" sz="2000" b="1" dirty="0" smtClean="0">
                <a:latin typeface="Century Gothic" panose="020B0502020202020204" pitchFamily="34" charset="0"/>
                <a:ea typeface="Calibri" pitchFamily="34" charset="0"/>
                <a:cs typeface="Times New Roman" pitchFamily="18" charset="0"/>
              </a:rPr>
              <a:t>д</a:t>
            </a:r>
            <a:r>
              <a:rPr lang="ru-RU" sz="2000" b="1" baseline="0" dirty="0" smtClean="0">
                <a:latin typeface="Century Gothic" panose="020B0502020202020204" pitchFamily="34" charset="0"/>
                <a:ea typeface="Calibri" pitchFamily="34" charset="0"/>
                <a:cs typeface="Times New Roman" pitchFamily="18" charset="0"/>
              </a:rPr>
              <a:t>ни.</a:t>
            </a:r>
          </a:p>
          <a:p>
            <a:pPr marL="0"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 pitchFamily="34" charset="0"/>
                <a:cs typeface="Times New Roman" pitchFamily="18" charset="0"/>
              </a:rPr>
              <a:t>4. 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 pitchFamily="34" charset="0"/>
                <a:cs typeface="Times New Roman" pitchFamily="18" charset="0"/>
              </a:rPr>
              <a:t>Выдавать домашние задания 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 pitchFamily="34" charset="0"/>
                <a:cs typeface="Times New Roman" pitchFamily="18" charset="0"/>
              </a:rPr>
              <a:t>или 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 pitchFamily="34" charset="0"/>
                <a:cs typeface="Times New Roman" pitchFamily="18" charset="0"/>
              </a:rPr>
              <a:t>изменять их после 16-00 в электронном журнале «Моя школа».</a:t>
            </a:r>
            <a:endParaRPr kumimoji="0" lang="en-US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entury Gothic" panose="020B0502020202020204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entury Gothic" panose="020B0502020202020204" pitchFamily="34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8327" y="-37906"/>
            <a:ext cx="4515674" cy="271576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8326" y="2677858"/>
            <a:ext cx="4515674" cy="246564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395536" y="123478"/>
            <a:ext cx="864096" cy="864096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23478"/>
            <a:ext cx="9144000" cy="85725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Century Gothic" panose="020B0502020202020204" pitchFamily="34" charset="0"/>
              </a:rPr>
              <a:t>Правильная выдача домашних заданий</a:t>
            </a:r>
            <a:endParaRPr lang="ru-RU" sz="3200" b="1" dirty="0">
              <a:latin typeface="Century Gothic" panose="020B0502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87574"/>
            <a:ext cx="8208912" cy="3816424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215516" y="915566"/>
            <a:ext cx="8712968" cy="443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ru-RU" sz="2200" b="1" dirty="0" smtClean="0">
                <a:latin typeface="Century Gothic" panose="020B0502020202020204" pitchFamily="34" charset="0"/>
                <a:ea typeface="Calibri" pitchFamily="34" charset="0"/>
                <a:cs typeface="Times New Roman" pitchFamily="18" charset="0"/>
              </a:rPr>
              <a:t>В электронном журнале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 pitchFamily="34" charset="0"/>
                <a:cs typeface="Times New Roman" pitchFamily="18" charset="0"/>
              </a:rPr>
              <a:t> «Моя школа» выдача домашнего задания осуществляется до 16-00 текущего учебного дня</a:t>
            </a:r>
            <a:r>
              <a:rPr kumimoji="0" lang="ru-RU" sz="2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 pitchFamily="34" charset="0"/>
                <a:cs typeface="Times New Roman" pitchFamily="18" charset="0"/>
              </a:rPr>
              <a:t>(Правила выставление отметок в электронный журнал МБОУ СОШ №10 с УИОП ГОЩ)</a:t>
            </a:r>
            <a:endParaRPr kumimoji="0" lang="ru-RU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entury Gothic" panose="020B0502020202020204" pitchFamily="34" charset="0"/>
              <a:ea typeface="Calibri" pitchFamily="34" charset="0"/>
              <a:cs typeface="Times New Roman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ru-RU" sz="2200" dirty="0" smtClean="0">
                <a:latin typeface="Century Gothic" panose="020B0502020202020204" pitchFamily="34" charset="0"/>
                <a:ea typeface="Calibri" pitchFamily="34" charset="0"/>
                <a:cs typeface="Times New Roman" pitchFamily="18" charset="0"/>
              </a:rPr>
              <a:t>Отслеживание на время выполнения домашнего задания.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 pitchFamily="34" charset="0"/>
                <a:cs typeface="Times New Roman" pitchFamily="18" charset="0"/>
              </a:rPr>
              <a:t>Минимизация</a:t>
            </a:r>
            <a:r>
              <a:rPr kumimoji="0" lang="ru-RU" sz="2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 pitchFamily="34" charset="0"/>
                <a:cs typeface="Times New Roman" pitchFamily="18" charset="0"/>
              </a:rPr>
              <a:t> или полная отмена заданий при перегрузке обучающихся</a:t>
            </a:r>
            <a:r>
              <a:rPr kumimoji="0" lang="ru-RU" sz="22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 pitchFamily="34" charset="0"/>
                <a:cs typeface="Times New Roman" pitchFamily="18" charset="0"/>
              </a:rPr>
              <a:t>: после контрольной</a:t>
            </a:r>
            <a:r>
              <a:rPr lang="ru-RU" sz="2200" dirty="0">
                <a:latin typeface="Century Gothic" panose="020B0502020202020204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Century Gothic" panose="020B0502020202020204" pitchFamily="34" charset="0"/>
                <a:ea typeface="Calibri" pitchFamily="34" charset="0"/>
                <a:cs typeface="Times New Roman" pitchFamily="18" charset="0"/>
              </a:rPr>
              <a:t>и</a:t>
            </a:r>
            <a:r>
              <a:rPr kumimoji="0" lang="ru-RU" sz="22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 pitchFamily="34" charset="0"/>
                <a:cs typeface="Times New Roman" pitchFamily="18" charset="0"/>
              </a:rPr>
              <a:t> проверочной работ.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ru-RU" sz="2200" b="1" baseline="0" dirty="0" smtClean="0">
                <a:latin typeface="Century Gothic" panose="020B0502020202020204" pitchFamily="34" charset="0"/>
                <a:ea typeface="Calibri" pitchFamily="34" charset="0"/>
                <a:cs typeface="Times New Roman" pitchFamily="18" charset="0"/>
              </a:rPr>
              <a:t>Учет учителем-предметником</a:t>
            </a:r>
            <a:r>
              <a:rPr lang="ru-RU" sz="2200" b="1" dirty="0" smtClean="0">
                <a:latin typeface="Century Gothic" panose="020B0502020202020204" pitchFamily="34" charset="0"/>
                <a:ea typeface="Calibri" pitchFamily="34" charset="0"/>
                <a:cs typeface="Times New Roman" pitchFamily="18" charset="0"/>
              </a:rPr>
              <a:t> нагрузки одновременно по другим общеобразовательным предметам.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ru-RU" sz="2200" b="1" dirty="0" smtClean="0">
                <a:latin typeface="Century Gothic" panose="020B0502020202020204" pitchFamily="34" charset="0"/>
                <a:ea typeface="Calibri" pitchFamily="34" charset="0"/>
                <a:cs typeface="Times New Roman" pitchFamily="18" charset="0"/>
              </a:rPr>
              <a:t>Практика межпредметных домашних заданий.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kumimoji="0" lang="ru-RU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entury Gothic" panose="020B0502020202020204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-2412776" y="306921"/>
            <a:ext cx="4680520" cy="468052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139702"/>
            <a:ext cx="8661648" cy="857250"/>
          </a:xfrm>
        </p:spPr>
        <p:txBody>
          <a:bodyPr>
            <a:noAutofit/>
          </a:bodyPr>
          <a:lstStyle/>
          <a:p>
            <a:pPr algn="l"/>
            <a:r>
              <a:rPr lang="ru-RU" sz="5400" b="1" dirty="0">
                <a:latin typeface="Century Gothic" panose="020B0502020202020204" pitchFamily="34" charset="0"/>
              </a:rPr>
              <a:t>Спасибо за внимание!</a:t>
            </a:r>
            <a:endParaRPr lang="ru-RU" sz="40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245251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3173</TotalTime>
  <Words>295</Words>
  <Application>Microsoft Office PowerPoint</Application>
  <PresentationFormat>Экран (16:9)</PresentationFormat>
  <Paragraphs>38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Оптимизация учебной нагрузки в общеобразовательных организациях</vt:lpstr>
      <vt:lpstr>Презентация PowerPoint</vt:lpstr>
      <vt:lpstr>Рекомендации по организации образовательного процесса:</vt:lpstr>
      <vt:lpstr>Продолжительность выполнения домашних заданий обучающимися </vt:lpstr>
      <vt:lpstr>Учителю не рекомендуется:</vt:lpstr>
      <vt:lpstr>Правильная выдача домашних заданий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Rim</dc:creator>
  <cp:lastModifiedBy>Адм</cp:lastModifiedBy>
  <cp:revision>139</cp:revision>
  <dcterms:created xsi:type="dcterms:W3CDTF">2023-01-20T15:53:49Z</dcterms:created>
  <dcterms:modified xsi:type="dcterms:W3CDTF">2024-08-26T14:56:06Z</dcterms:modified>
</cp:coreProperties>
</file>