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7" r:id="rId2"/>
    <p:sldMasterId id="2147483689" r:id="rId3"/>
  </p:sldMasterIdLst>
  <p:notesMasterIdLst>
    <p:notesMasterId r:id="rId26"/>
  </p:notesMasterIdLst>
  <p:sldIdLst>
    <p:sldId id="331" r:id="rId4"/>
    <p:sldId id="262" r:id="rId5"/>
    <p:sldId id="256" r:id="rId6"/>
    <p:sldId id="345" r:id="rId7"/>
    <p:sldId id="263" r:id="rId8"/>
    <p:sldId id="258" r:id="rId9"/>
    <p:sldId id="269" r:id="rId10"/>
    <p:sldId id="316" r:id="rId11"/>
    <p:sldId id="266" r:id="rId12"/>
    <p:sldId id="344" r:id="rId13"/>
    <p:sldId id="313" r:id="rId14"/>
    <p:sldId id="309" r:id="rId15"/>
    <p:sldId id="310" r:id="rId16"/>
    <p:sldId id="311" r:id="rId17"/>
    <p:sldId id="322" r:id="rId18"/>
    <p:sldId id="323" r:id="rId19"/>
    <p:sldId id="325" r:id="rId20"/>
    <p:sldId id="326" r:id="rId21"/>
    <p:sldId id="327" r:id="rId22"/>
    <p:sldId id="329" r:id="rId23"/>
    <p:sldId id="268" r:id="rId24"/>
    <p:sldId id="312" r:id="rId2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108" d="100"/>
          <a:sy n="108" d="100"/>
        </p:scale>
        <p:origin x="188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1678" tIns="45839" rIns="91678" bIns="458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7363"/>
          </a:xfrm>
          <a:prstGeom prst="rect">
            <a:avLst/>
          </a:prstGeom>
        </p:spPr>
        <p:txBody>
          <a:bodyPr vert="horz" lIns="91678" tIns="45839" rIns="91678" bIns="45839" rtlCol="0"/>
          <a:lstStyle>
            <a:lvl1pPr algn="r">
              <a:defRPr sz="1200"/>
            </a:lvl1pPr>
          </a:lstStyle>
          <a:p>
            <a:fld id="{83026313-9D6E-4723-8D19-1651CDE5D3F1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78" tIns="45839" rIns="91678" bIns="4583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7"/>
            <a:ext cx="5486400" cy="4476274"/>
          </a:xfrm>
          <a:prstGeom prst="rect">
            <a:avLst/>
          </a:prstGeom>
        </p:spPr>
        <p:txBody>
          <a:bodyPr vert="horz" lIns="91678" tIns="45839" rIns="91678" bIns="4583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1678" tIns="45839" rIns="91678" bIns="458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3"/>
          </a:xfrm>
          <a:prstGeom prst="rect">
            <a:avLst/>
          </a:prstGeom>
        </p:spPr>
        <p:txBody>
          <a:bodyPr vert="horz" lIns="91678" tIns="45839" rIns="91678" bIns="45839" rtlCol="0" anchor="b"/>
          <a:lstStyle>
            <a:lvl1pPr algn="r">
              <a:defRPr sz="1200"/>
            </a:lvl1pPr>
          </a:lstStyle>
          <a:p>
            <a:fld id="{E3735BC9-B8FB-4526-8944-863F6112D3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008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882" indent="-286493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5972" indent="-229194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4361" indent="-229194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2749" indent="-229194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21138" indent="-2291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9527" indent="-2291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7915" indent="-2291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6304" indent="-2291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180E84-C7FB-4A55-978E-EAA514128357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B993326-2C7C-49CF-B359-901835DF81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F388E3-56BF-4454-BBE1-6481A321765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B67247DC-6704-43BF-8CBD-260B5C35450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9A0A0687-CB68-4CFE-B917-7683208B91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Шаблон для создания презентаций к урокам математики. Савченко Е.М.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ADDCC53B-038D-4587-8442-409FB3154B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99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949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38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9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09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20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5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0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00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848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56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020CC9C-3D0D-4283-9293-F08E74D8C5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9ED586-8DEE-4696-BA25-3091AAD835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8F48E0-9BEE-45EA-AFC4-353E793172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0C79A-6E40-4FBB-84E1-AE1174DC22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62871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71C195-6510-4141-99E2-87F401CEC3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3E7EB1-BA60-4FFA-A4DE-448799119F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A98E1C-F575-4FCD-BABF-20CFAD577F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B5F03-B183-462B-97AF-D810444B17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2720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EA8C5F2-5C74-401B-977D-E73D454E7E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36381B-93A1-494E-A4E8-E20C4FAA4D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6E9D026-C885-4172-906C-9BAD1A28C0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43D32-A6F0-49E3-9DF5-9502C09C7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7842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7C2A5-9A0F-47BF-B175-1980156298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2FACDA-43FD-42DE-89F0-E31232A376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B4AD86-61F4-464F-929C-37BD8471BF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E529F-450C-4679-A5B3-ED1D83A65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53445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D93394E-A5DA-4F36-B6E4-CC4E17B898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B4C94B-34FD-45D7-BC54-D83308DE7F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2593A5D-D903-4C56-A20C-43F1FCE0C1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E765D-BC98-4C90-BC32-A1ACC6F8E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3098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3D1DC61-3D73-41FE-9851-A4056F9442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69B9536-B3EF-4F85-85D1-F30D17E790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F66315-91C7-4584-AA18-28785A1753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1DDC3-EF34-47FC-8E8B-D7AC253E3F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493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D7DAD3F-ACBE-4396-B1B0-1CFAC638CB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37260C7-CE9A-4C56-A607-613DED7B66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B72262C-0A50-4D2C-ADEA-C21164EF03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5278-80B9-4A0B-A5C8-3857D44C3E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080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F0AA6F-77B8-40F5-AA93-AEDB45A38B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152B38-D362-4A1E-AFD6-3EB77E5DA5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EEB8C2-B653-49EF-9ED5-3F331C906A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2966-6422-4214-9EC5-2B07C0EE86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09775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3651C0-91AA-477D-AC63-A691FA983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6D79E9-D740-47C9-B788-ACB8E9C88C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DB6A30-D121-4848-A8A5-00370E00CC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253C1-C5A1-40E6-AD9A-C96029926B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57939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B5849FD-EA96-400E-A452-CCCBC70A8B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58F0C8-37B3-4D8E-B438-C45F2ACD9A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6279F5-9479-45EC-B256-9C949C2AB2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72969-CD65-4805-A7D2-C22A818E91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34678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7DBC0F4-F965-46AD-BADE-C82DE093DE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070B88-B7BD-4FD6-8570-470FB948F9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723C89-3C01-40DE-9794-4940DD3E6A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731D7-B1A6-4171-9ED0-5298D40089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5616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2DDCC2C-7515-4895-936A-6EA237787B9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6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0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6CBF9A3-9D5B-44E3-ACD3-EDF0BA857F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33EB1B7-8680-423E-92DE-5C19BDEAF2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1E00B73-BD9F-494E-9F55-79B35C3DEEA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404A8BB-B9B0-4E82-A16B-B453E2B085F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3CE1645-EA6F-4806-9404-3770B3C4686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345C8DB-5E7E-4275-B7CF-72C439EF2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972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en.rian.ru/images/15991/02/159910255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&#1060;&#1080;&#1083;&#1100;&#1084;_0001.wm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/index.php?title=%D0%A4%D0%B0%D0%B9%D0%BB:Johannes_Kepler_1610.jpg&amp;filetimestamp=2005122022365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ea5a9fecff149301df653b0f6f21184e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23850"/>
            <a:ext cx="50403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91444" y="5229200"/>
            <a:ext cx="74398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Начинаем наш урок!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8229600" cy="43924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Формирование классов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/>
            </a:endParaRPr>
          </a:p>
          <a:p>
            <a:pPr>
              <a:buNone/>
            </a:pPr>
            <a:r>
              <a:rPr lang="ru-RU" sz="4000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5 "А"- 22 ученика,</a:t>
            </a:r>
          </a:p>
          <a:p>
            <a:pPr>
              <a:buNone/>
            </a:pPr>
            <a:r>
              <a:rPr lang="ru-RU" sz="4000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5 «Б"- 26 учеников.</a:t>
            </a:r>
          </a:p>
          <a:p>
            <a:pPr>
              <a:buNone/>
            </a:pPr>
            <a:r>
              <a:rPr lang="ru-RU" sz="4000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Можно ли распределить учеников</a:t>
            </a:r>
          </a:p>
          <a:p>
            <a:pPr>
              <a:buNone/>
            </a:pPr>
            <a:r>
              <a:rPr lang="ru-RU" sz="4000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так, чтобы в каждом классе было их</a:t>
            </a:r>
          </a:p>
          <a:p>
            <a:pPr>
              <a:buNone/>
            </a:pPr>
            <a:r>
              <a:rPr lang="ru-RU" sz="4000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одинаковое количество?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4869160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Решение.  (22 + 26) : 2 = 48 : 2 = 24</a:t>
            </a:r>
          </a:p>
          <a:p>
            <a:pPr algn="ctr"/>
            <a: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Ответ. Да, по 24 ученика.    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www.krasfun.ru/images/2010/9/93407_1284679510_doseng.org_acid_picdump_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4950" y="476672"/>
            <a:ext cx="263905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179512" y="620688"/>
            <a:ext cx="871296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07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07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№1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Миша, Коля и Петя были в походе. Подойдя к лесу, они решили сделать привал. У Миши было 2 пирожка, у Пети 4 и у Коли 6. Все пирожки мальчики разделили поровну и съели. Сколько пирожков съел каждый мальчик?</a:t>
            </a:r>
          </a:p>
          <a:p>
            <a:pPr marL="0" marR="0" lvl="0" indent="107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07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Игорь сорвал 8 яблок, а Маша 4. Сорванные яблоки дети поделили поровну. Сколько яблок досталось каждому?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sz="quarter" idx="10"/>
          </p:nvPr>
        </p:nvSpPr>
        <p:spPr>
          <a:xfrm>
            <a:off x="6143625" y="0"/>
            <a:ext cx="2847975" cy="214313"/>
          </a:xfrm>
        </p:spPr>
        <p:txBody>
          <a:bodyPr/>
          <a:lstStyle/>
          <a:p>
            <a:pPr>
              <a:defRPr/>
            </a:pPr>
            <a:r>
              <a:rPr lang="ru-RU" dirty="0"/>
              <a:t>СРЕДНЕЕ АРИФМЕТИЧЕСКОЕ</a:t>
            </a:r>
            <a:endParaRPr lang="en-US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692696"/>
            <a:ext cx="7186613" cy="538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Формула нахождения средней скорости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142875" y="1428750"/>
            <a:ext cx="892968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84588" indent="-3684588">
              <a:spcBef>
                <a:spcPct val="50000"/>
              </a:spcBef>
            </a:pPr>
            <a:r>
              <a:rPr lang="ru-RU" sz="2500" b="1" i="1" dirty="0">
                <a:solidFill>
                  <a:srgbClr val="FF0000"/>
                </a:solidFill>
                <a:latin typeface="Bookman Old Style" pitchFamily="18" charset="0"/>
              </a:rPr>
              <a:t>                    Средняя скорость = </a:t>
            </a:r>
          </a:p>
          <a:p>
            <a:pPr marL="3684588" indent="-3684588">
              <a:spcBef>
                <a:spcPct val="50000"/>
              </a:spcBef>
            </a:pPr>
            <a:r>
              <a:rPr lang="ru-RU" sz="2500" b="1" i="1" dirty="0">
                <a:solidFill>
                  <a:srgbClr val="FF0000"/>
                </a:solidFill>
                <a:latin typeface="Bookman Old Style" pitchFamily="18" charset="0"/>
              </a:rPr>
              <a:t>(Весь пройденный путь) : (Все время движения)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14688" y="2928938"/>
            <a:ext cx="15097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>
                <a:solidFill>
                  <a:srgbClr val="FF0000"/>
                </a:solidFill>
              </a:rPr>
              <a:t>V=S:t</a:t>
            </a:r>
            <a:endParaRPr lang="ru-RU" sz="4000" b="1" i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72125" y="4500563"/>
            <a:ext cx="3095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2"/>
                </a:solidFill>
              </a:rPr>
              <a:t>S – </a:t>
            </a:r>
            <a:r>
              <a:rPr lang="ru-RU" sz="3200">
                <a:solidFill>
                  <a:schemeClr val="tx2"/>
                </a:solidFill>
              </a:rPr>
              <a:t>расстояние</a:t>
            </a:r>
          </a:p>
          <a:p>
            <a:r>
              <a:rPr lang="en-US" sz="3200">
                <a:solidFill>
                  <a:schemeClr val="tx2"/>
                </a:solidFill>
              </a:rPr>
              <a:t>V – </a:t>
            </a:r>
            <a:r>
              <a:rPr lang="ru-RU" sz="3200">
                <a:solidFill>
                  <a:schemeClr val="tx2"/>
                </a:solidFill>
              </a:rPr>
              <a:t>скорость</a:t>
            </a:r>
            <a:endParaRPr lang="en-US" sz="3200">
              <a:solidFill>
                <a:schemeClr val="tx2"/>
              </a:solidFill>
            </a:endParaRPr>
          </a:p>
          <a:p>
            <a:r>
              <a:rPr lang="ru-RU" sz="3200">
                <a:solidFill>
                  <a:schemeClr val="tx2"/>
                </a:solidFill>
              </a:rPr>
              <a:t> </a:t>
            </a:r>
            <a:r>
              <a:rPr lang="en-US" sz="3200">
                <a:solidFill>
                  <a:schemeClr val="tx2"/>
                </a:solidFill>
              </a:rPr>
              <a:t>t – </a:t>
            </a:r>
            <a:r>
              <a:rPr lang="ru-RU" sz="3200">
                <a:solidFill>
                  <a:schemeClr val="tx2"/>
                </a:solidFill>
              </a:rPr>
              <a:t>время</a:t>
            </a:r>
          </a:p>
        </p:txBody>
      </p:sp>
      <p:pic>
        <p:nvPicPr>
          <p:cNvPr id="14" name="Рисунок 13" descr="0009-012-Urok-Skorost-vremja-rasstojan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4214813"/>
            <a:ext cx="40338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3"/>
          <p:cNvSpPr>
            <a:spLocks noGrp="1"/>
          </p:cNvSpPr>
          <p:nvPr>
            <p:ph type="dt" sz="quarter" idx="10"/>
          </p:nvPr>
        </p:nvSpPr>
        <p:spPr>
          <a:xfrm>
            <a:off x="5643563" y="0"/>
            <a:ext cx="3348037" cy="214313"/>
          </a:xfrm>
        </p:spPr>
        <p:txBody>
          <a:bodyPr/>
          <a:lstStyle/>
          <a:p>
            <a:pPr>
              <a:defRPr/>
            </a:pPr>
            <a:r>
              <a:rPr lang="ru-RU" dirty="0"/>
              <a:t>СРЕДНЕЕ АРИФМЕТИЧЕСКОЕ</a:t>
            </a:r>
            <a:endParaRPr lang="en-US" dirty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066800"/>
          </a:xfrm>
        </p:spPr>
        <p:txBody>
          <a:bodyPr/>
          <a:lstStyle/>
          <a:p>
            <a:pPr eaLnBrk="1" hangingPunct="1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Задача (средняя скорость движения)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1412776"/>
            <a:ext cx="8072437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Автомобиль двигался 3,2 ч по шоссе со скоростью 90 км/ч, затем 1,5 часа по грунтовой дороге со скоростью 45 км/ч, наконец, 0,3 ч по проселочной дороге со скоростью 30 км/ч. Найдите </a:t>
            </a:r>
            <a:r>
              <a:rPr lang="ru-RU" sz="2400" i="1" dirty="0">
                <a:solidFill>
                  <a:srgbClr val="FF0000"/>
                </a:solidFill>
              </a:rPr>
              <a:t>среднюю скорость движения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автомобиля на всем пути.</a:t>
            </a:r>
          </a:p>
        </p:txBody>
      </p:sp>
      <p:pic>
        <p:nvPicPr>
          <p:cNvPr id="6" name="Рисунок 5" descr="шосс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3" y="3357563"/>
            <a:ext cx="2335212" cy="174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278277268_grunt.jpg"/>
          <p:cNvPicPr>
            <a:picLocks noChangeAspect="1"/>
          </p:cNvPicPr>
          <p:nvPr/>
        </p:nvPicPr>
        <p:blipFill>
          <a:blip r:embed="rId3" cstate="print"/>
          <a:srcRect l="6250" b="8333"/>
          <a:stretch>
            <a:fillRect/>
          </a:stretch>
        </p:blipFill>
        <p:spPr>
          <a:xfrm>
            <a:off x="3143250" y="3786188"/>
            <a:ext cx="2338388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0_4f91e_a225497b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75" y="4286250"/>
            <a:ext cx="2366963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8788" y="5286375"/>
            <a:ext cx="1363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Black" pitchFamily="34" charset="0"/>
              </a:rPr>
              <a:t>1. </a:t>
            </a:r>
            <a:r>
              <a:rPr lang="ru-RU">
                <a:latin typeface="Arial Black" pitchFamily="34" charset="0"/>
              </a:rPr>
              <a:t>Шоссе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71813" y="5643563"/>
            <a:ext cx="2779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2</a:t>
            </a:r>
            <a:r>
              <a:rPr lang="en-US">
                <a:latin typeface="Arial Black" pitchFamily="34" charset="0"/>
              </a:rPr>
              <a:t>. </a:t>
            </a:r>
            <a:r>
              <a:rPr lang="ru-RU">
                <a:latin typeface="Arial Black" pitchFamily="34" charset="0"/>
              </a:rPr>
              <a:t>Грунтовая дорога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86438" y="6072188"/>
            <a:ext cx="3197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 Black" pitchFamily="34" charset="0"/>
              </a:rPr>
              <a:t>3</a:t>
            </a:r>
            <a:r>
              <a:rPr lang="en-US">
                <a:latin typeface="Arial Black" pitchFamily="34" charset="0"/>
              </a:rPr>
              <a:t>. </a:t>
            </a:r>
            <a:r>
              <a:rPr lang="ru-RU">
                <a:latin typeface="Arial Black" pitchFamily="34" charset="0"/>
              </a:rPr>
              <a:t>Проселочная дорога</a:t>
            </a:r>
          </a:p>
        </p:txBody>
      </p:sp>
    </p:spTree>
  </p:cSld>
  <p:clrMapOvr>
    <a:masterClrMapping/>
  </p:clrMapOvr>
  <p:transition spd="slow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3"/>
          <p:cNvSpPr>
            <a:spLocks noGrp="1"/>
          </p:cNvSpPr>
          <p:nvPr>
            <p:ph type="dt" sz="quarter" idx="10"/>
          </p:nvPr>
        </p:nvSpPr>
        <p:spPr>
          <a:xfrm>
            <a:off x="5643563" y="0"/>
            <a:ext cx="3348037" cy="214313"/>
          </a:xfrm>
        </p:spPr>
        <p:txBody>
          <a:bodyPr/>
          <a:lstStyle/>
          <a:p>
            <a:pPr>
              <a:defRPr/>
            </a:pPr>
            <a:r>
              <a:rPr lang="ru-RU" dirty="0"/>
              <a:t>СРЕДНЕЕ АРИФМЕТИЧЕСКОЕ</a:t>
            </a:r>
            <a:endParaRPr lang="en-US" dirty="0"/>
          </a:p>
        </p:txBody>
      </p:sp>
      <p:sp>
        <p:nvSpPr>
          <p:cNvPr id="2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5 А класс</a:t>
            </a:r>
            <a:endParaRPr lang="en-US" dirty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000">
                <a:latin typeface="Times New Roman" pitchFamily="18" charset="0"/>
                <a:cs typeface="Times New Roman" pitchFamily="18" charset="0"/>
              </a:rPr>
              <a:t>Решение задачи</a:t>
            </a:r>
            <a:endParaRPr lang="en-US" sz="3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357188" y="4143375"/>
            <a:ext cx="82867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 b="1" i="1">
                <a:latin typeface="Bookman Old Style" pitchFamily="18" charset="0"/>
              </a:rPr>
              <a:t>3</a:t>
            </a:r>
            <a:r>
              <a:rPr lang="ru-RU" sz="2300" b="1" i="1">
                <a:latin typeface="Bookman Old Style" pitchFamily="18" charset="0"/>
              </a:rPr>
              <a:t>,</a:t>
            </a:r>
            <a:r>
              <a:rPr lang="en-US" sz="2300" b="1" i="1">
                <a:latin typeface="Bookman Old Style" pitchFamily="18" charset="0"/>
              </a:rPr>
              <a:t>2</a:t>
            </a:r>
            <a:r>
              <a:rPr lang="ru-RU" sz="2300" b="1" i="1">
                <a:latin typeface="Bookman Old Style" pitchFamily="18" charset="0"/>
              </a:rPr>
              <a:t> </a:t>
            </a:r>
            <a:r>
              <a:rPr lang="en-US" sz="2300" b="1" i="1">
                <a:latin typeface="Bookman Old Style" pitchFamily="18" charset="0"/>
              </a:rPr>
              <a:t>·</a:t>
            </a:r>
            <a:r>
              <a:rPr lang="ru-RU" sz="2300" b="1" i="1">
                <a:latin typeface="Bookman Old Style" pitchFamily="18" charset="0"/>
              </a:rPr>
              <a:t> </a:t>
            </a:r>
            <a:r>
              <a:rPr lang="en-US" sz="2300" b="1" i="1">
                <a:latin typeface="Bookman Old Style" pitchFamily="18" charset="0"/>
              </a:rPr>
              <a:t>90</a:t>
            </a:r>
            <a:r>
              <a:rPr lang="ru-RU" sz="2300" b="1" i="1">
                <a:latin typeface="Bookman Old Style" pitchFamily="18" charset="0"/>
              </a:rPr>
              <a:t> + </a:t>
            </a:r>
            <a:r>
              <a:rPr lang="en-US" sz="2300" b="1" i="1">
                <a:latin typeface="Bookman Old Style" pitchFamily="18" charset="0"/>
              </a:rPr>
              <a:t>1</a:t>
            </a:r>
            <a:r>
              <a:rPr lang="ru-RU" sz="2300" b="1" i="1">
                <a:latin typeface="Bookman Old Style" pitchFamily="18" charset="0"/>
              </a:rPr>
              <a:t>,</a:t>
            </a:r>
            <a:r>
              <a:rPr lang="en-US" sz="2300" b="1" i="1">
                <a:latin typeface="Bookman Old Style" pitchFamily="18" charset="0"/>
              </a:rPr>
              <a:t>5</a:t>
            </a:r>
            <a:r>
              <a:rPr lang="ru-RU" sz="2300" b="1" i="1">
                <a:latin typeface="Bookman Old Style" pitchFamily="18" charset="0"/>
              </a:rPr>
              <a:t> </a:t>
            </a:r>
            <a:r>
              <a:rPr lang="en-US" sz="2300" b="1" i="1">
                <a:latin typeface="Bookman Old Style" pitchFamily="18" charset="0"/>
              </a:rPr>
              <a:t>·</a:t>
            </a:r>
            <a:r>
              <a:rPr lang="ru-RU" sz="2300" b="1" i="1">
                <a:latin typeface="Bookman Old Style" pitchFamily="18" charset="0"/>
              </a:rPr>
              <a:t> </a:t>
            </a:r>
            <a:r>
              <a:rPr lang="en-US" sz="2300" b="1" i="1">
                <a:latin typeface="Bookman Old Style" pitchFamily="18" charset="0"/>
              </a:rPr>
              <a:t>45 + 0,3 · 30</a:t>
            </a:r>
            <a:r>
              <a:rPr lang="ru-RU" sz="2300" b="1" i="1">
                <a:latin typeface="Bookman Old Style" pitchFamily="18" charset="0"/>
              </a:rPr>
              <a:t> = </a:t>
            </a:r>
            <a:r>
              <a:rPr lang="en-US" sz="2300" b="1" i="1">
                <a:latin typeface="Bookman Old Style" pitchFamily="18" charset="0"/>
              </a:rPr>
              <a:t>288</a:t>
            </a:r>
            <a:r>
              <a:rPr lang="ru-RU" sz="2300" b="1" i="1">
                <a:latin typeface="Bookman Old Style" pitchFamily="18" charset="0"/>
              </a:rPr>
              <a:t> + </a:t>
            </a:r>
            <a:r>
              <a:rPr lang="en-US" sz="2300" b="1" i="1">
                <a:latin typeface="Bookman Old Style" pitchFamily="18" charset="0"/>
              </a:rPr>
              <a:t>67,5 + 9</a:t>
            </a:r>
            <a:r>
              <a:rPr lang="ru-RU" sz="2300" b="1" i="1">
                <a:latin typeface="Bookman Old Style" pitchFamily="18" charset="0"/>
              </a:rPr>
              <a:t> = </a:t>
            </a:r>
            <a:endParaRPr lang="en-US" sz="2300" b="1" i="1">
              <a:latin typeface="Bookman Old Style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300" b="1" i="1">
                <a:latin typeface="Bookman Old Style" pitchFamily="18" charset="0"/>
              </a:rPr>
              <a:t>= 364,5(</a:t>
            </a:r>
            <a:r>
              <a:rPr lang="ru-RU" sz="2300" b="1" i="1">
                <a:latin typeface="Bookman Old Style" pitchFamily="18" charset="0"/>
              </a:rPr>
              <a:t>км) – весь путь</a:t>
            </a:r>
            <a:endParaRPr lang="en-US" sz="2300" b="1" i="1">
              <a:latin typeface="Bookman Old Style" pitchFamily="18" charset="0"/>
            </a:endParaRPr>
          </a:p>
        </p:txBody>
      </p:sp>
      <p:sp>
        <p:nvSpPr>
          <p:cNvPr id="33" name="Line 39"/>
          <p:cNvSpPr>
            <a:spLocks noChangeShapeType="1"/>
          </p:cNvSpPr>
          <p:nvPr/>
        </p:nvSpPr>
        <p:spPr bwMode="auto">
          <a:xfrm>
            <a:off x="1403350" y="2178050"/>
            <a:ext cx="1584325" cy="0"/>
          </a:xfrm>
          <a:prstGeom prst="line">
            <a:avLst/>
          </a:prstGeom>
          <a:noFill/>
          <a:ln w="22225">
            <a:solidFill>
              <a:srgbClr val="993366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4" name="Text Box 40"/>
          <p:cNvSpPr txBox="1">
            <a:spLocks noChangeArrowheads="1"/>
          </p:cNvSpPr>
          <p:nvPr/>
        </p:nvSpPr>
        <p:spPr bwMode="auto">
          <a:xfrm>
            <a:off x="1547813" y="174625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C31"/>
                </a:solidFill>
              </a:rPr>
              <a:t>90 км/ч</a:t>
            </a:r>
          </a:p>
        </p:txBody>
      </p:sp>
      <p:sp>
        <p:nvSpPr>
          <p:cNvPr id="35" name="AutoShape 41"/>
          <p:cNvSpPr>
            <a:spLocks/>
          </p:cNvSpPr>
          <p:nvPr/>
        </p:nvSpPr>
        <p:spPr bwMode="auto">
          <a:xfrm rot="-5400000">
            <a:off x="2443956" y="656432"/>
            <a:ext cx="288925" cy="4176712"/>
          </a:xfrm>
          <a:prstGeom prst="leftBrace">
            <a:avLst>
              <a:gd name="adj1" fmla="val 109960"/>
              <a:gd name="adj2" fmla="val 50000"/>
            </a:avLst>
          </a:prstGeom>
          <a:noFill/>
          <a:ln w="222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43"/>
          <p:cNvSpPr>
            <a:spLocks/>
          </p:cNvSpPr>
          <p:nvPr/>
        </p:nvSpPr>
        <p:spPr bwMode="auto">
          <a:xfrm rot="-5400000">
            <a:off x="5830887" y="1484313"/>
            <a:ext cx="288925" cy="2520950"/>
          </a:xfrm>
          <a:prstGeom prst="leftBrace">
            <a:avLst>
              <a:gd name="adj1" fmla="val 66369"/>
              <a:gd name="adj2" fmla="val 50000"/>
            </a:avLst>
          </a:prstGeom>
          <a:noFill/>
          <a:ln w="222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1714500" y="3028950"/>
            <a:ext cx="1806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600"/>
                </a:solidFill>
              </a:rPr>
              <a:t>3,2</a:t>
            </a:r>
            <a:r>
              <a:rPr lang="ru-RU" sz="2400" i="1">
                <a:solidFill>
                  <a:srgbClr val="006C31"/>
                </a:solidFill>
              </a:rPr>
              <a:t> часа</a:t>
            </a:r>
          </a:p>
        </p:txBody>
      </p:sp>
      <p:sp>
        <p:nvSpPr>
          <p:cNvPr id="39" name="Text Box 48"/>
          <p:cNvSpPr txBox="1">
            <a:spLocks noChangeArrowheads="1"/>
          </p:cNvSpPr>
          <p:nvPr/>
        </p:nvSpPr>
        <p:spPr bwMode="auto">
          <a:xfrm>
            <a:off x="5286375" y="3028950"/>
            <a:ext cx="1638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600"/>
                </a:solidFill>
              </a:rPr>
              <a:t>1,5</a:t>
            </a:r>
            <a:r>
              <a:rPr lang="ru-RU" sz="2400" i="1">
                <a:solidFill>
                  <a:srgbClr val="006C31"/>
                </a:solidFill>
              </a:rPr>
              <a:t> часа</a:t>
            </a:r>
          </a:p>
        </p:txBody>
      </p:sp>
      <p:sp>
        <p:nvSpPr>
          <p:cNvPr id="40" name="Line 49"/>
          <p:cNvSpPr>
            <a:spLocks noChangeShapeType="1"/>
          </p:cNvSpPr>
          <p:nvPr/>
        </p:nvSpPr>
        <p:spPr bwMode="auto">
          <a:xfrm>
            <a:off x="5130800" y="2178050"/>
            <a:ext cx="1584325" cy="0"/>
          </a:xfrm>
          <a:prstGeom prst="line">
            <a:avLst/>
          </a:prstGeom>
          <a:noFill/>
          <a:ln w="22225">
            <a:solidFill>
              <a:srgbClr val="993366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" name="Text Box 50"/>
          <p:cNvSpPr txBox="1">
            <a:spLocks noChangeArrowheads="1"/>
          </p:cNvSpPr>
          <p:nvPr/>
        </p:nvSpPr>
        <p:spPr bwMode="auto">
          <a:xfrm>
            <a:off x="4989513" y="174625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C31"/>
                </a:solidFill>
              </a:rPr>
              <a:t> 45 км/ч</a:t>
            </a:r>
          </a:p>
        </p:txBody>
      </p:sp>
      <p:sp>
        <p:nvSpPr>
          <p:cNvPr id="43" name="Text Box 52"/>
          <p:cNvSpPr txBox="1">
            <a:spLocks noChangeArrowheads="1"/>
          </p:cNvSpPr>
          <p:nvPr/>
        </p:nvSpPr>
        <p:spPr bwMode="auto">
          <a:xfrm>
            <a:off x="428625" y="5143500"/>
            <a:ext cx="8215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Bookman Old Style" pitchFamily="18" charset="0"/>
              </a:rPr>
              <a:t>36</a:t>
            </a:r>
            <a:r>
              <a:rPr lang="ru-RU" sz="2400" b="1" i="1">
                <a:latin typeface="Bookman Old Style" pitchFamily="18" charset="0"/>
              </a:rPr>
              <a:t>4,5 : </a:t>
            </a:r>
            <a:r>
              <a:rPr lang="en-US" sz="2400" b="1" i="1">
                <a:latin typeface="Bookman Old Style" pitchFamily="18" charset="0"/>
              </a:rPr>
              <a:t>(3,2 +1,5 + 0,3)</a:t>
            </a:r>
            <a:r>
              <a:rPr lang="ru-RU" sz="2400" b="1" i="1">
                <a:latin typeface="Bookman Old Style" pitchFamily="18" charset="0"/>
              </a:rPr>
              <a:t> =</a:t>
            </a:r>
            <a:r>
              <a:rPr lang="en-US" sz="2400" b="1" i="1">
                <a:latin typeface="Bookman Old Style" pitchFamily="18" charset="0"/>
              </a:rPr>
              <a:t> 364,5 : 5=</a:t>
            </a:r>
            <a:r>
              <a:rPr lang="ru-RU" sz="2400" b="1" i="1">
                <a:latin typeface="Bookman Old Style" pitchFamily="18" charset="0"/>
              </a:rPr>
              <a:t> </a:t>
            </a:r>
            <a:r>
              <a:rPr lang="en-US" sz="2400" b="1" i="1">
                <a:latin typeface="Bookman Old Style" pitchFamily="18" charset="0"/>
              </a:rPr>
              <a:t>72</a:t>
            </a:r>
            <a:r>
              <a:rPr lang="ru-RU" sz="2400" b="1" i="1">
                <a:latin typeface="Bookman Old Style" pitchFamily="18" charset="0"/>
              </a:rPr>
              <a:t>,9</a:t>
            </a:r>
            <a:r>
              <a:rPr lang="en-US" sz="2400" b="1" i="1">
                <a:latin typeface="Bookman Old Style" pitchFamily="18" charset="0"/>
              </a:rPr>
              <a:t> (</a:t>
            </a:r>
            <a:r>
              <a:rPr lang="ru-RU" sz="2400" b="1" i="1">
                <a:latin typeface="Bookman Old Style" pitchFamily="18" charset="0"/>
              </a:rPr>
              <a:t>км/ч) –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latin typeface="Bookman Old Style" pitchFamily="18" charset="0"/>
              </a:rPr>
              <a:t>Ответ: </a:t>
            </a:r>
            <a:r>
              <a:rPr lang="ru-RU" sz="2400" b="1" i="1">
                <a:solidFill>
                  <a:srgbClr val="FF0000"/>
                </a:solidFill>
                <a:latin typeface="Bookman Old Style" pitchFamily="18" charset="0"/>
              </a:rPr>
              <a:t>средняя скорость движения </a:t>
            </a:r>
            <a:r>
              <a:rPr lang="ru-RU" sz="2400" b="1" i="1">
                <a:latin typeface="Bookman Old Style" pitchFamily="18" charset="0"/>
              </a:rPr>
              <a:t>72,2 км/ч</a:t>
            </a:r>
            <a:endParaRPr lang="en-US" sz="2400" b="1" i="1">
              <a:latin typeface="Bookman Old Style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500063" y="2600325"/>
            <a:ext cx="8001000" cy="1588"/>
          </a:xfrm>
          <a:prstGeom prst="line">
            <a:avLst/>
          </a:prstGeom>
          <a:ln w="19050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AutoShape 43"/>
          <p:cNvSpPr>
            <a:spLocks/>
          </p:cNvSpPr>
          <p:nvPr/>
        </p:nvSpPr>
        <p:spPr bwMode="auto">
          <a:xfrm rot="-5400000">
            <a:off x="7739063" y="2127250"/>
            <a:ext cx="288925" cy="1235075"/>
          </a:xfrm>
          <a:prstGeom prst="leftBrace">
            <a:avLst>
              <a:gd name="adj1" fmla="val 66377"/>
              <a:gd name="adj2" fmla="val 50000"/>
            </a:avLst>
          </a:prstGeom>
          <a:noFill/>
          <a:ln w="222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Line 49"/>
          <p:cNvSpPr>
            <a:spLocks noChangeShapeType="1"/>
          </p:cNvSpPr>
          <p:nvPr/>
        </p:nvSpPr>
        <p:spPr bwMode="auto">
          <a:xfrm>
            <a:off x="7494588" y="2171700"/>
            <a:ext cx="863600" cy="0"/>
          </a:xfrm>
          <a:prstGeom prst="line">
            <a:avLst/>
          </a:prstGeom>
          <a:noFill/>
          <a:ln w="22225">
            <a:solidFill>
              <a:srgbClr val="993366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7" name="Text Box 50"/>
          <p:cNvSpPr txBox="1">
            <a:spLocks noChangeArrowheads="1"/>
          </p:cNvSpPr>
          <p:nvPr/>
        </p:nvSpPr>
        <p:spPr bwMode="auto">
          <a:xfrm>
            <a:off x="7215188" y="17145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C31"/>
                </a:solidFill>
              </a:rPr>
              <a:t> 30 км/ч</a:t>
            </a:r>
          </a:p>
        </p:txBody>
      </p:sp>
      <p:sp>
        <p:nvSpPr>
          <p:cNvPr id="58" name="Text Box 48"/>
          <p:cNvSpPr txBox="1">
            <a:spLocks noChangeArrowheads="1"/>
          </p:cNvSpPr>
          <p:nvPr/>
        </p:nvSpPr>
        <p:spPr bwMode="auto">
          <a:xfrm>
            <a:off x="7148513" y="2995613"/>
            <a:ext cx="1638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006600"/>
                </a:solidFill>
              </a:rPr>
              <a:t>0,3</a:t>
            </a:r>
            <a:r>
              <a:rPr lang="ru-RU" sz="2400" i="1">
                <a:solidFill>
                  <a:srgbClr val="006C31"/>
                </a:solidFill>
              </a:rPr>
              <a:t> часа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 animBg="1"/>
      <p:bldP spid="34" grpId="0"/>
      <p:bldP spid="35" grpId="0" animBg="1"/>
      <p:bldP spid="36" grpId="0" animBg="1"/>
      <p:bldP spid="37" grpId="0"/>
      <p:bldP spid="39" grpId="0"/>
      <p:bldP spid="40" grpId="0" animBg="1"/>
      <p:bldP spid="41" grpId="0"/>
      <p:bldP spid="43" grpId="0"/>
      <p:bldP spid="55" grpId="0" animBg="1"/>
      <p:bldP spid="56" grpId="0" animBg="1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3324" y="0"/>
            <a:ext cx="2580675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36712"/>
            <a:ext cx="7581528" cy="114300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accent6"/>
                </a:solidFill>
              </a:rPr>
              <a:t>   Трое в лодке, </a:t>
            </a:r>
            <a:br>
              <a:rPr lang="ru-RU" sz="4400" dirty="0">
                <a:solidFill>
                  <a:schemeClr val="accent6"/>
                </a:solidFill>
              </a:rPr>
            </a:br>
            <a:r>
              <a:rPr lang="ru-RU" sz="4400" dirty="0">
                <a:solidFill>
                  <a:schemeClr val="accent6"/>
                </a:solidFill>
              </a:rPr>
              <a:t>не считая собаки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21496"/>
            <a:ext cx="7776864" cy="434786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6000" dirty="0"/>
              <a:t>Джордж спросил:</a:t>
            </a:r>
          </a:p>
          <a:p>
            <a:pPr>
              <a:buNone/>
            </a:pPr>
            <a:r>
              <a:rPr lang="ru-RU" sz="6000" dirty="0"/>
              <a:t>- В котором часу вас будить, ребята?</a:t>
            </a:r>
          </a:p>
          <a:p>
            <a:pPr>
              <a:buNone/>
            </a:pPr>
            <a:r>
              <a:rPr lang="ru-RU" sz="6000" dirty="0" err="1"/>
              <a:t>Гаррис</a:t>
            </a:r>
            <a:r>
              <a:rPr lang="ru-RU" sz="6000" dirty="0"/>
              <a:t> ответил:</a:t>
            </a:r>
          </a:p>
          <a:p>
            <a:pPr>
              <a:buNone/>
            </a:pPr>
            <a:r>
              <a:rPr lang="ru-RU" sz="6000" dirty="0"/>
              <a:t>- В семь.</a:t>
            </a:r>
          </a:p>
          <a:p>
            <a:pPr>
              <a:buNone/>
            </a:pPr>
            <a:r>
              <a:rPr lang="ru-RU" sz="6000" dirty="0"/>
              <a:t>Я сказал:</a:t>
            </a:r>
          </a:p>
          <a:p>
            <a:pPr>
              <a:buNone/>
            </a:pPr>
            <a:r>
              <a:rPr lang="ru-RU" sz="6000" dirty="0"/>
              <a:t>-Нет, в шесть, - потому что собирался еще написать несколько писем.</a:t>
            </a:r>
          </a:p>
          <a:p>
            <a:pPr>
              <a:buNone/>
            </a:pPr>
            <a:r>
              <a:rPr lang="ru-RU" sz="6000" dirty="0"/>
              <a:t>После некоторого препирательства мы с</a:t>
            </a:r>
          </a:p>
          <a:p>
            <a:pPr>
              <a:buNone/>
            </a:pPr>
            <a:r>
              <a:rPr lang="ru-RU" sz="6000" dirty="0" err="1"/>
              <a:t>Гаррисом</a:t>
            </a:r>
            <a:r>
              <a:rPr lang="ru-RU" sz="6000" dirty="0"/>
              <a:t> сошлись на том, чтобы взять</a:t>
            </a:r>
          </a:p>
          <a:p>
            <a:pPr>
              <a:buNone/>
            </a:pPr>
            <a:r>
              <a:rPr lang="ru-RU" sz="6000" dirty="0"/>
              <a:t>среднее арифметическое, и назначили…</a:t>
            </a:r>
          </a:p>
          <a:p>
            <a:pPr>
              <a:buNone/>
            </a:pPr>
            <a:r>
              <a:rPr lang="ru-RU" sz="6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Решение: (7 + 6) : 2 = 13 : 2 = 6,5(ч.)</a:t>
            </a:r>
          </a:p>
          <a:p>
            <a:pPr algn="ctr">
              <a:buNone/>
            </a:pPr>
            <a:r>
              <a:rPr lang="ru-RU" sz="6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на 6ч 30мин.          </a:t>
            </a:r>
            <a:endParaRPr lang="ru-RU" sz="6000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6386" name="Picture 2" descr="http://img15.nnm.ru/0/0/7/3/7/994a50f832eba56c8ce21ddbb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051720" cy="23136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700808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accent1"/>
                </a:solidFill>
                <a:latin typeface="+mn-lt"/>
              </a:rPr>
              <a:t>Исследовательская работа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69486" y="1196752"/>
            <a:ext cx="6768752" cy="5040560"/>
          </a:xfrm>
        </p:spPr>
        <p:txBody>
          <a:bodyPr>
            <a:normAutofit/>
          </a:bodyPr>
          <a:lstStyle/>
          <a:p>
            <a:pPr marL="651510" indent="-514350">
              <a:buNone/>
            </a:pPr>
            <a:r>
              <a:rPr lang="ru-RU" dirty="0"/>
              <a:t>     Верно ли, что длина среднего пальца вашей руки есть среднее арифметическое длин всех пальцев руки?</a:t>
            </a:r>
          </a:p>
        </p:txBody>
      </p:sp>
      <p:pic>
        <p:nvPicPr>
          <p:cNvPr id="32774" name="Picture 6" descr="http://im8-tub-ru.yandex.net/i?id=34373329-10-72&amp;n=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21" y="1391667"/>
            <a:ext cx="2016224" cy="1428750"/>
          </a:xfrm>
          <a:prstGeom prst="rect">
            <a:avLst/>
          </a:prstGeom>
          <a:noFill/>
        </p:spPr>
      </p:pic>
      <p:pic>
        <p:nvPicPr>
          <p:cNvPr id="32778" name="Picture 10" descr="http://im6-tub-ru.yandex.net/i?id=223356231-52-72&amp;n=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129" y="3092475"/>
            <a:ext cx="1872208" cy="2016224"/>
          </a:xfrm>
          <a:prstGeom prst="rect">
            <a:avLst/>
          </a:prstGeom>
          <a:noFill/>
        </p:spPr>
      </p:pic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4" cstate="print">
            <a:lum bright="-43000"/>
          </a:blip>
          <a:stretch>
            <a:fillRect/>
          </a:stretch>
        </p:blipFill>
        <p:spPr bwMode="auto">
          <a:xfrm>
            <a:off x="6300192" y="3933056"/>
            <a:ext cx="1584176" cy="1397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920880" cy="2160240"/>
          </a:xfrm>
        </p:spPr>
        <p:txBody>
          <a:bodyPr>
            <a:normAutofit/>
          </a:bodyPr>
          <a:lstStyle/>
          <a:p>
            <a:pPr algn="r"/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Инженер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636912"/>
            <a:ext cx="9144000" cy="188789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/>
              <a:t>    В сентябре инженер получил зарплату 20,2 тысячи рублей, в октябре 19,8 тысяч рублей, а в ноябре 20 тысяч рублей. Сколько тысяч рублей в среднем получает инженер в месяц?</a:t>
            </a:r>
            <a:endParaRPr lang="ru-RU" dirty="0"/>
          </a:p>
        </p:txBody>
      </p:sp>
      <p:pic>
        <p:nvPicPr>
          <p:cNvPr id="5" name="Picture 18" descr="Картинка 424 из 294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2781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4581128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Решение</a:t>
            </a:r>
          </a:p>
          <a:p>
            <a:pPr algn="ctr"/>
            <a:r>
              <a:rPr lang="ru-RU" sz="3200" dirty="0"/>
              <a:t>(20,2 + 19,8 + 20) : 3 = 20  </a:t>
            </a:r>
          </a:p>
          <a:p>
            <a:pPr algn="ctr"/>
            <a:r>
              <a:rPr lang="ru-RU" sz="3200" dirty="0"/>
              <a:t>Ответ: 20 тыс. руб. = 20 000 руб.    </a:t>
            </a:r>
            <a:endParaRPr lang="ru-RU" sz="320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088232"/>
          </a:xfrm>
        </p:spPr>
        <p:txBody>
          <a:bodyPr>
            <a:normAutofit/>
          </a:bodyPr>
          <a:lstStyle/>
          <a:p>
            <a:pPr algn="r"/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Агроном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2896"/>
            <a:ext cx="9144000" cy="2376264"/>
          </a:xfrm>
          <a:ln w="38100"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dirty="0"/>
              <a:t>  В 2011 году урожайность поля составила 3,6 тонны, пшеницы, в 2012 году 3,2 тонны, в 2013 году 4 тонны. Чему равна  средняя урожайность данного поля?</a:t>
            </a:r>
          </a:p>
          <a:p>
            <a:endParaRPr lang="ru-RU" dirty="0"/>
          </a:p>
        </p:txBody>
      </p:sp>
      <p:pic>
        <p:nvPicPr>
          <p:cNvPr id="30722" name="Picture 2" descr="http://s52.radikal.ru/i135/1209/c7/56c2215bf8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008675" cy="24928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9411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Решение</a:t>
            </a:r>
          </a:p>
          <a:p>
            <a:pPr algn="ctr"/>
            <a:r>
              <a:rPr lang="ru-RU" sz="3200" dirty="0"/>
              <a:t>(3,6 + 3,2 + 4) : 3 = 3,6</a:t>
            </a:r>
          </a:p>
          <a:p>
            <a:pPr algn="ctr"/>
            <a:r>
              <a:rPr lang="ru-RU" sz="3200" dirty="0"/>
              <a:t>Ответ: 3,6 т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/>
                </a:solidFill>
                <a:hlinkClick r:id="rId2" action="ppaction://hlinkfile"/>
              </a:rPr>
              <a:t>Фигуристка</a:t>
            </a:r>
            <a:br>
              <a:rPr lang="ru-RU" dirty="0">
                <a:solidFill>
                  <a:schemeClr val="accent1"/>
                </a:solidFill>
                <a:hlinkClick r:id="rId2" action="ppaction://hlinkfile"/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36912"/>
            <a:ext cx="8352928" cy="2160240"/>
          </a:xfrm>
          <a:ln w="381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90488" indent="269875" algn="just">
              <a:buNone/>
            </a:pPr>
            <a:r>
              <a:rPr lang="ru-RU" dirty="0"/>
              <a:t> П</a:t>
            </a:r>
            <a:r>
              <a:rPr lang="ru-RU" sz="3000" dirty="0"/>
              <a:t>о фигурному катанию фигуристке поставили следующие оценки: </a:t>
            </a:r>
          </a:p>
          <a:p>
            <a:pPr marL="90488" indent="269875" algn="just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5,7;  5,9;  6,0;  5,6;  5,8.</a:t>
            </a:r>
            <a:r>
              <a:rPr lang="ru-RU" sz="3000" dirty="0"/>
              <a:t> Какую среднюю оценку она получит?</a:t>
            </a:r>
          </a:p>
          <a:p>
            <a:endParaRPr lang="ru-RU" dirty="0"/>
          </a:p>
        </p:txBody>
      </p:sp>
      <p:pic>
        <p:nvPicPr>
          <p:cNvPr id="29698" name="Picture 2" descr="http://im5-tub-ru.yandex.net/i?id=263714480-67-72&amp;n=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2520280" cy="26116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4725144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Решение</a:t>
            </a:r>
          </a:p>
          <a:p>
            <a:pPr algn="ctr"/>
            <a:r>
              <a:rPr lang="ru-RU" sz="3200" dirty="0"/>
              <a:t>(5,7 + 5,9 + 6,0 + 5,6 + 5,8) : 5 = 5,8</a:t>
            </a:r>
          </a:p>
          <a:p>
            <a:pPr algn="ctr"/>
            <a:r>
              <a:rPr lang="ru-RU" sz="3200" dirty="0"/>
              <a:t>Ответ: 5,8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>
            <a:extLst>
              <a:ext uri="{FF2B5EF4-FFF2-40B4-BE49-F238E27FC236}">
                <a16:creationId xmlns:a16="http://schemas.microsoft.com/office/drawing/2014/main" id="{F854B356-DD61-45E4-9C0E-275857949DCF}"/>
              </a:ext>
            </a:extLst>
          </p:cNvPr>
          <p:cNvGrpSpPr>
            <a:grpSpLocks/>
          </p:cNvGrpSpPr>
          <p:nvPr/>
        </p:nvGrpSpPr>
        <p:grpSpPr bwMode="auto">
          <a:xfrm rot="21233622" flipH="1">
            <a:off x="8267700" y="5111750"/>
            <a:ext cx="673100" cy="1612900"/>
            <a:chOff x="746" y="796"/>
            <a:chExt cx="903" cy="1999"/>
          </a:xfrm>
        </p:grpSpPr>
        <p:sp>
          <p:nvSpPr>
            <p:cNvPr id="5181" name="Freeform 3">
              <a:extLst>
                <a:ext uri="{FF2B5EF4-FFF2-40B4-BE49-F238E27FC236}">
                  <a16:creationId xmlns:a16="http://schemas.microsoft.com/office/drawing/2014/main" id="{F8692C20-00DB-49EC-AE15-56185B9A988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5 w 1252"/>
                <a:gd name="T5" fmla="*/ 30 h 3125"/>
                <a:gd name="T6" fmla="*/ 38 w 1252"/>
                <a:gd name="T7" fmla="*/ 37 h 3125"/>
                <a:gd name="T8" fmla="*/ 28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436" name="Freeform 4">
              <a:extLst>
                <a:ext uri="{FF2B5EF4-FFF2-40B4-BE49-F238E27FC236}">
                  <a16:creationId xmlns:a16="http://schemas.microsoft.com/office/drawing/2014/main" id="{9DFEB198-B881-412B-AC5C-EFEDEBC4230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183" name="Freeform 5">
              <a:extLst>
                <a:ext uri="{FF2B5EF4-FFF2-40B4-BE49-F238E27FC236}">
                  <a16:creationId xmlns:a16="http://schemas.microsoft.com/office/drawing/2014/main" id="{8B290856-5CB9-41CC-9953-13433652A23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184" name="Group 6">
              <a:extLst>
                <a:ext uri="{FF2B5EF4-FFF2-40B4-BE49-F238E27FC236}">
                  <a16:creationId xmlns:a16="http://schemas.microsoft.com/office/drawing/2014/main" id="{25BAE660-B21E-4255-AB59-10BF0A7D0F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5185" name="Freeform 7">
                <a:extLst>
                  <a:ext uri="{FF2B5EF4-FFF2-40B4-BE49-F238E27FC236}">
                    <a16:creationId xmlns:a16="http://schemas.microsoft.com/office/drawing/2014/main" id="{638E6D95-B42A-468E-A874-9605561240F1}"/>
                  </a:ext>
                </a:extLst>
              </p:cNvPr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26 w 1094"/>
                  <a:gd name="T1" fmla="*/ 31 h 2612"/>
                  <a:gd name="T2" fmla="*/ 33 w 1094"/>
                  <a:gd name="T3" fmla="*/ 30 h 2612"/>
                  <a:gd name="T4" fmla="*/ 30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8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5186" name="Group 8">
                <a:extLst>
                  <a:ext uri="{FF2B5EF4-FFF2-40B4-BE49-F238E27FC236}">
                    <a16:creationId xmlns:a16="http://schemas.microsoft.com/office/drawing/2014/main" id="{C0ED1737-2AC5-48BB-B592-91910B310B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5187" name="Freeform 9">
                  <a:extLst>
                    <a:ext uri="{FF2B5EF4-FFF2-40B4-BE49-F238E27FC236}">
                      <a16:creationId xmlns:a16="http://schemas.microsoft.com/office/drawing/2014/main" id="{8D0B8DBD-05CC-46CC-A9B9-7F364F358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88" name="Oval 10">
                  <a:extLst>
                    <a:ext uri="{FF2B5EF4-FFF2-40B4-BE49-F238E27FC236}">
                      <a16:creationId xmlns:a16="http://schemas.microsoft.com/office/drawing/2014/main" id="{A67E5676-BA8D-4954-BED0-D90B25B2E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5123" name="Group 16">
            <a:extLst>
              <a:ext uri="{FF2B5EF4-FFF2-40B4-BE49-F238E27FC236}">
                <a16:creationId xmlns:a16="http://schemas.microsoft.com/office/drawing/2014/main" id="{F1311B5F-988D-499C-A2E0-D64490FAB23D}"/>
              </a:ext>
            </a:extLst>
          </p:cNvPr>
          <p:cNvGrpSpPr>
            <a:grpSpLocks/>
          </p:cNvGrpSpPr>
          <p:nvPr/>
        </p:nvGrpSpPr>
        <p:grpSpPr bwMode="auto">
          <a:xfrm rot="2942647" flipH="1">
            <a:off x="6737350" y="5607050"/>
            <a:ext cx="546100" cy="1524000"/>
            <a:chOff x="3797" y="754"/>
            <a:chExt cx="852" cy="1931"/>
          </a:xfrm>
        </p:grpSpPr>
        <p:sp>
          <p:nvSpPr>
            <p:cNvPr id="5177" name="Freeform 17">
              <a:extLst>
                <a:ext uri="{FF2B5EF4-FFF2-40B4-BE49-F238E27FC236}">
                  <a16:creationId xmlns:a16="http://schemas.microsoft.com/office/drawing/2014/main" id="{A9781628-BC65-4A7A-BBD2-80AD0CC11A4E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450" name="Freeform 18">
              <a:extLst>
                <a:ext uri="{FF2B5EF4-FFF2-40B4-BE49-F238E27FC236}">
                  <a16:creationId xmlns:a16="http://schemas.microsoft.com/office/drawing/2014/main" id="{6FBAEDF4-6B41-4B7C-AD21-065663891932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29" y="2315"/>
              <a:ext cx="215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179" name="Freeform 19">
              <a:extLst>
                <a:ext uri="{FF2B5EF4-FFF2-40B4-BE49-F238E27FC236}">
                  <a16:creationId xmlns:a16="http://schemas.microsoft.com/office/drawing/2014/main" id="{CD2A7450-A769-420A-8DEF-BC1E6DEB920C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80" name="Freeform 20">
              <a:extLst>
                <a:ext uri="{FF2B5EF4-FFF2-40B4-BE49-F238E27FC236}">
                  <a16:creationId xmlns:a16="http://schemas.microsoft.com/office/drawing/2014/main" id="{5548341F-D470-4BD6-AA9C-13D71F938196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5124" name="Group 42">
            <a:extLst>
              <a:ext uri="{FF2B5EF4-FFF2-40B4-BE49-F238E27FC236}">
                <a16:creationId xmlns:a16="http://schemas.microsoft.com/office/drawing/2014/main" id="{44D3754C-33A5-4E02-9E06-C65D7A9F8045}"/>
              </a:ext>
            </a:extLst>
          </p:cNvPr>
          <p:cNvGrpSpPr>
            <a:grpSpLocks/>
          </p:cNvGrpSpPr>
          <p:nvPr/>
        </p:nvGrpSpPr>
        <p:grpSpPr bwMode="auto">
          <a:xfrm rot="3659299" flipH="1">
            <a:off x="7260432" y="5845968"/>
            <a:ext cx="596900" cy="1401763"/>
            <a:chOff x="3797" y="754"/>
            <a:chExt cx="852" cy="1931"/>
          </a:xfrm>
        </p:grpSpPr>
        <p:sp>
          <p:nvSpPr>
            <p:cNvPr id="5173" name="Freeform 43">
              <a:extLst>
                <a:ext uri="{FF2B5EF4-FFF2-40B4-BE49-F238E27FC236}">
                  <a16:creationId xmlns:a16="http://schemas.microsoft.com/office/drawing/2014/main" id="{286B48AD-46EA-40BA-840C-50EFF848AB68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476" name="Freeform 44">
              <a:extLst>
                <a:ext uri="{FF2B5EF4-FFF2-40B4-BE49-F238E27FC236}">
                  <a16:creationId xmlns:a16="http://schemas.microsoft.com/office/drawing/2014/main" id="{3EA40CEC-AB53-4B4F-9BE1-CC49B53B079E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30" y="2297"/>
              <a:ext cx="215" cy="376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175" name="Freeform 45">
              <a:extLst>
                <a:ext uri="{FF2B5EF4-FFF2-40B4-BE49-F238E27FC236}">
                  <a16:creationId xmlns:a16="http://schemas.microsoft.com/office/drawing/2014/main" id="{0CB7497C-C26C-40DA-A434-8F45E69A5713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76" name="Freeform 46">
              <a:extLst>
                <a:ext uri="{FF2B5EF4-FFF2-40B4-BE49-F238E27FC236}">
                  <a16:creationId xmlns:a16="http://schemas.microsoft.com/office/drawing/2014/main" id="{58D24B93-CD45-4DFE-A11F-A458E42BD2AC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5125" name="Group 89">
            <a:extLst>
              <a:ext uri="{FF2B5EF4-FFF2-40B4-BE49-F238E27FC236}">
                <a16:creationId xmlns:a16="http://schemas.microsoft.com/office/drawing/2014/main" id="{32E823A6-B252-4F48-8229-4FC1297CB7FB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5153" name="Freeform 90">
              <a:extLst>
                <a:ext uri="{FF2B5EF4-FFF2-40B4-BE49-F238E27FC236}">
                  <a16:creationId xmlns:a16="http://schemas.microsoft.com/office/drawing/2014/main" id="{BDEBDD6B-C4B8-4F12-B09F-287934364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54" name="Freeform 91">
              <a:extLst>
                <a:ext uri="{FF2B5EF4-FFF2-40B4-BE49-F238E27FC236}">
                  <a16:creationId xmlns:a16="http://schemas.microsoft.com/office/drawing/2014/main" id="{6B200D00-7E1F-416B-BDE7-F6FF600E3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55" name="Freeform 92">
              <a:extLst>
                <a:ext uri="{FF2B5EF4-FFF2-40B4-BE49-F238E27FC236}">
                  <a16:creationId xmlns:a16="http://schemas.microsoft.com/office/drawing/2014/main" id="{F3333D79-8661-4C44-AF59-2538853F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56" name="Freeform 93">
              <a:extLst>
                <a:ext uri="{FF2B5EF4-FFF2-40B4-BE49-F238E27FC236}">
                  <a16:creationId xmlns:a16="http://schemas.microsoft.com/office/drawing/2014/main" id="{2C45DF56-C999-4274-8F4F-82B3F8C80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57" name="Freeform 94">
              <a:extLst>
                <a:ext uri="{FF2B5EF4-FFF2-40B4-BE49-F238E27FC236}">
                  <a16:creationId xmlns:a16="http://schemas.microsoft.com/office/drawing/2014/main" id="{C55D8E32-B5F9-4976-9F0C-5BADA40BF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58" name="Freeform 95">
              <a:extLst>
                <a:ext uri="{FF2B5EF4-FFF2-40B4-BE49-F238E27FC236}">
                  <a16:creationId xmlns:a16="http://schemas.microsoft.com/office/drawing/2014/main" id="{033C256F-F05D-40E0-A88F-AA5F537EF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159" name="Group 96">
              <a:extLst>
                <a:ext uri="{FF2B5EF4-FFF2-40B4-BE49-F238E27FC236}">
                  <a16:creationId xmlns:a16="http://schemas.microsoft.com/office/drawing/2014/main" id="{7022AC8E-EB42-44D8-B082-7F4D85BC59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71" name="Arc 97">
                <a:extLst>
                  <a:ext uri="{FF2B5EF4-FFF2-40B4-BE49-F238E27FC236}">
                    <a16:creationId xmlns:a16="http://schemas.microsoft.com/office/drawing/2014/main" id="{9CFF4ABE-88B9-4B91-A6DE-3889BBF3E304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72" name="Arc 98">
                <a:extLst>
                  <a:ext uri="{FF2B5EF4-FFF2-40B4-BE49-F238E27FC236}">
                    <a16:creationId xmlns:a16="http://schemas.microsoft.com/office/drawing/2014/main" id="{C9D01F59-1729-4EC1-934C-C32D38CDB126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160" name="Freeform 99">
              <a:extLst>
                <a:ext uri="{FF2B5EF4-FFF2-40B4-BE49-F238E27FC236}">
                  <a16:creationId xmlns:a16="http://schemas.microsoft.com/office/drawing/2014/main" id="{82E43047-E8B7-41C8-AD35-3039E7771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161" name="Freeform 100">
              <a:extLst>
                <a:ext uri="{FF2B5EF4-FFF2-40B4-BE49-F238E27FC236}">
                  <a16:creationId xmlns:a16="http://schemas.microsoft.com/office/drawing/2014/main" id="{B592082D-35DA-45A9-A6B5-90196D31E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162" name="Group 101">
              <a:extLst>
                <a:ext uri="{FF2B5EF4-FFF2-40B4-BE49-F238E27FC236}">
                  <a16:creationId xmlns:a16="http://schemas.microsoft.com/office/drawing/2014/main" id="{13095B74-6AD9-45C3-B3F7-AD58F3334A01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69" name="Arc 102">
                <a:extLst>
                  <a:ext uri="{FF2B5EF4-FFF2-40B4-BE49-F238E27FC236}">
                    <a16:creationId xmlns:a16="http://schemas.microsoft.com/office/drawing/2014/main" id="{8EFD9605-F925-44DD-B301-2349B629D91F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70" name="Arc 103">
                <a:extLst>
                  <a:ext uri="{FF2B5EF4-FFF2-40B4-BE49-F238E27FC236}">
                    <a16:creationId xmlns:a16="http://schemas.microsoft.com/office/drawing/2014/main" id="{1DBEA46C-3198-4C9A-96E4-DBA17FCD1469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163" name="Group 104">
              <a:extLst>
                <a:ext uri="{FF2B5EF4-FFF2-40B4-BE49-F238E27FC236}">
                  <a16:creationId xmlns:a16="http://schemas.microsoft.com/office/drawing/2014/main" id="{B37A043D-241E-47EF-B6CB-23A2F1CC2FE3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67" name="Arc 105">
                <a:extLst>
                  <a:ext uri="{FF2B5EF4-FFF2-40B4-BE49-F238E27FC236}">
                    <a16:creationId xmlns:a16="http://schemas.microsoft.com/office/drawing/2014/main" id="{AF24F10E-3DF9-4ADB-91D3-54219A42A67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68" name="Arc 106">
                <a:extLst>
                  <a:ext uri="{FF2B5EF4-FFF2-40B4-BE49-F238E27FC236}">
                    <a16:creationId xmlns:a16="http://schemas.microsoft.com/office/drawing/2014/main" id="{2D45B5C5-4864-4ACD-90A6-9B3023B30327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164" name="Group 107">
              <a:extLst>
                <a:ext uri="{FF2B5EF4-FFF2-40B4-BE49-F238E27FC236}">
                  <a16:creationId xmlns:a16="http://schemas.microsoft.com/office/drawing/2014/main" id="{F36A8ECE-212D-4428-8EAA-D336C9A4B37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65" name="Arc 108">
                <a:extLst>
                  <a:ext uri="{FF2B5EF4-FFF2-40B4-BE49-F238E27FC236}">
                    <a16:creationId xmlns:a16="http://schemas.microsoft.com/office/drawing/2014/main" id="{AA452401-3712-4149-BB8D-166327081AE0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66" name="Arc 109">
                <a:extLst>
                  <a:ext uri="{FF2B5EF4-FFF2-40B4-BE49-F238E27FC236}">
                    <a16:creationId xmlns:a16="http://schemas.microsoft.com/office/drawing/2014/main" id="{939C29DF-5089-4831-BB43-FA3F86373DA4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5126" name="Text Box 114">
            <a:extLst>
              <a:ext uri="{FF2B5EF4-FFF2-40B4-BE49-F238E27FC236}">
                <a16:creationId xmlns:a16="http://schemas.microsoft.com/office/drawing/2014/main" id="{3F232F21-9E06-403E-83E3-F2D25BEFB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304800"/>
            <a:ext cx="74120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Восстановите цепочку вычислений</a:t>
            </a:r>
          </a:p>
        </p:txBody>
      </p:sp>
      <p:sp>
        <p:nvSpPr>
          <p:cNvPr id="5127" name="AutoShape 116">
            <a:extLst>
              <a:ext uri="{FF2B5EF4-FFF2-40B4-BE49-F238E27FC236}">
                <a16:creationId xmlns:a16="http://schemas.microsoft.com/office/drawing/2014/main" id="{9E051468-5725-4DF5-8470-CE55D3C7E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524000"/>
            <a:ext cx="1981200" cy="6096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4,5</a:t>
            </a:r>
          </a:p>
        </p:txBody>
      </p:sp>
      <p:sp>
        <p:nvSpPr>
          <p:cNvPr id="5128" name="Line 118">
            <a:extLst>
              <a:ext uri="{FF2B5EF4-FFF2-40B4-BE49-F238E27FC236}">
                <a16:creationId xmlns:a16="http://schemas.microsoft.com/office/drawing/2014/main" id="{41779F57-821F-42AF-9A7F-45203D65F273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1828800"/>
            <a:ext cx="0" cy="10668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9" name="Line 119">
            <a:extLst>
              <a:ext uri="{FF2B5EF4-FFF2-40B4-BE49-F238E27FC236}">
                <a16:creationId xmlns:a16="http://schemas.microsoft.com/office/drawing/2014/main" id="{E28302EB-F25A-477E-BA80-F1D1D2E39ED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19200" y="1828800"/>
            <a:ext cx="1524000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30" name="Line 120">
            <a:extLst>
              <a:ext uri="{FF2B5EF4-FFF2-40B4-BE49-F238E27FC236}">
                <a16:creationId xmlns:a16="http://schemas.microsoft.com/office/drawing/2014/main" id="{B75B8025-52B4-4B65-9FE5-03F9CA40CE8C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1828800"/>
            <a:ext cx="1295400" cy="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31" name="Line 121">
            <a:extLst>
              <a:ext uri="{FF2B5EF4-FFF2-40B4-BE49-F238E27FC236}">
                <a16:creationId xmlns:a16="http://schemas.microsoft.com/office/drawing/2014/main" id="{1DD5F5CA-A325-415B-A581-FD1B3DCEDC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9800" y="1828800"/>
            <a:ext cx="0" cy="10668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32" name="Text Box 122">
            <a:extLst>
              <a:ext uri="{FF2B5EF4-FFF2-40B4-BE49-F238E27FC236}">
                <a16:creationId xmlns:a16="http://schemas.microsoft.com/office/drawing/2014/main" id="{A1BD560B-A417-42F8-8F88-DB9737746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1143000"/>
            <a:ext cx="995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- 0,5</a:t>
            </a:r>
          </a:p>
        </p:txBody>
      </p:sp>
      <p:sp>
        <p:nvSpPr>
          <p:cNvPr id="5133" name="Text Box 123">
            <a:extLst>
              <a:ext uri="{FF2B5EF4-FFF2-40B4-BE49-F238E27FC236}">
                <a16:creationId xmlns:a16="http://schemas.microsoft.com/office/drawing/2014/main" id="{9D163B40-44F8-43B7-8F7E-19D78FEF6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1143000"/>
            <a:ext cx="1098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+ 4,5</a:t>
            </a:r>
          </a:p>
        </p:txBody>
      </p:sp>
      <p:sp>
        <p:nvSpPr>
          <p:cNvPr id="5134" name="Line 124">
            <a:extLst>
              <a:ext uri="{FF2B5EF4-FFF2-40B4-BE49-F238E27FC236}">
                <a16:creationId xmlns:a16="http://schemas.microsoft.com/office/drawing/2014/main" id="{DBAE51B6-8EFD-4134-8E52-AFAF04C4535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3800" y="2133600"/>
            <a:ext cx="0" cy="6096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35" name="Text Box 125">
            <a:extLst>
              <a:ext uri="{FF2B5EF4-FFF2-40B4-BE49-F238E27FC236}">
                <a16:creationId xmlns:a16="http://schemas.microsoft.com/office/drawing/2014/main" id="{933B4743-4EE9-4049-AC47-E6A8500B3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2133600"/>
            <a:ext cx="657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- 4</a:t>
            </a:r>
          </a:p>
        </p:txBody>
      </p:sp>
      <p:sp>
        <p:nvSpPr>
          <p:cNvPr id="4112" name="AutoShape 126">
            <a:extLst>
              <a:ext uri="{FF2B5EF4-FFF2-40B4-BE49-F238E27FC236}">
                <a16:creationId xmlns:a16="http://schemas.microsoft.com/office/drawing/2014/main" id="{C5675EFF-7279-485E-B16E-299EBCA82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8956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13" name="AutoShape 127">
            <a:extLst>
              <a:ext uri="{FF2B5EF4-FFF2-40B4-BE49-F238E27FC236}">
                <a16:creationId xmlns:a16="http://schemas.microsoft.com/office/drawing/2014/main" id="{48693C24-146C-4EB0-88EC-1CF2AA4CC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7432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14" name="AutoShape 128">
            <a:extLst>
              <a:ext uri="{FF2B5EF4-FFF2-40B4-BE49-F238E27FC236}">
                <a16:creationId xmlns:a16="http://schemas.microsoft.com/office/drawing/2014/main" id="{097350E7-E8AE-4965-8F74-0E82C9801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287655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15" name="AutoShape 129">
            <a:extLst>
              <a:ext uri="{FF2B5EF4-FFF2-40B4-BE49-F238E27FC236}">
                <a16:creationId xmlns:a16="http://schemas.microsoft.com/office/drawing/2014/main" id="{84B42F31-9591-4069-A9B4-0EE3A0EF2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9624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16" name="AutoShape 130">
            <a:extLst>
              <a:ext uri="{FF2B5EF4-FFF2-40B4-BE49-F238E27FC236}">
                <a16:creationId xmlns:a16="http://schemas.microsoft.com/office/drawing/2014/main" id="{E4F2C98A-E52E-47EB-B3F5-AD7373C8A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8862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17" name="AutoShape 131">
            <a:extLst>
              <a:ext uri="{FF2B5EF4-FFF2-40B4-BE49-F238E27FC236}">
                <a16:creationId xmlns:a16="http://schemas.microsoft.com/office/drawing/2014/main" id="{8579EAE8-8A6A-42A5-89F5-3E9B3608D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9624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42" name="Line 132">
            <a:extLst>
              <a:ext uri="{FF2B5EF4-FFF2-40B4-BE49-F238E27FC236}">
                <a16:creationId xmlns:a16="http://schemas.microsoft.com/office/drawing/2014/main" id="{1ED4F285-5529-4D3E-830B-968BEEE9B22D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3352800"/>
            <a:ext cx="0" cy="6096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43" name="Line 133">
            <a:extLst>
              <a:ext uri="{FF2B5EF4-FFF2-40B4-BE49-F238E27FC236}">
                <a16:creationId xmlns:a16="http://schemas.microsoft.com/office/drawing/2014/main" id="{84B1F8B2-495B-4270-8A35-85CAD9EE6A86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3800" y="3200400"/>
            <a:ext cx="0" cy="6858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44" name="Line 134">
            <a:extLst>
              <a:ext uri="{FF2B5EF4-FFF2-40B4-BE49-F238E27FC236}">
                <a16:creationId xmlns:a16="http://schemas.microsoft.com/office/drawing/2014/main" id="{360BD51C-56CC-4806-BA8E-A9ABB649AFB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9800" y="3352800"/>
            <a:ext cx="0" cy="6096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45" name="Text Box 138">
            <a:extLst>
              <a:ext uri="{FF2B5EF4-FFF2-40B4-BE49-F238E27FC236}">
                <a16:creationId xmlns:a16="http://schemas.microsoft.com/office/drawing/2014/main" id="{6551EA56-18DB-419B-B863-7966B94D4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429000"/>
            <a:ext cx="860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10</a:t>
            </a:r>
          </a:p>
        </p:txBody>
      </p:sp>
      <p:sp>
        <p:nvSpPr>
          <p:cNvPr id="5146" name="Text Box 139">
            <a:extLst>
              <a:ext uri="{FF2B5EF4-FFF2-40B4-BE49-F238E27FC236}">
                <a16:creationId xmlns:a16="http://schemas.microsoft.com/office/drawing/2014/main" id="{9012E5F8-3E8C-4003-B084-846DCE73D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276600"/>
            <a:ext cx="906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 10</a:t>
            </a:r>
          </a:p>
        </p:txBody>
      </p:sp>
      <p:sp>
        <p:nvSpPr>
          <p:cNvPr id="5147" name="Text Box 140">
            <a:extLst>
              <a:ext uri="{FF2B5EF4-FFF2-40B4-BE49-F238E27FC236}">
                <a16:creationId xmlns:a16="http://schemas.microsoft.com/office/drawing/2014/main" id="{678800FC-8685-4AB3-B88D-071DF57B5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2800"/>
            <a:ext cx="10191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 0,1</a:t>
            </a:r>
          </a:p>
        </p:txBody>
      </p:sp>
      <p:sp>
        <p:nvSpPr>
          <p:cNvPr id="5148" name="TextBox 65">
            <a:extLst>
              <a:ext uri="{FF2B5EF4-FFF2-40B4-BE49-F238E27FC236}">
                <a16:creationId xmlns:a16="http://schemas.microsoft.com/office/drawing/2014/main" id="{8B9D439F-5CC7-46E2-BB2E-5BD66326B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39624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</a:t>
            </a:r>
          </a:p>
        </p:txBody>
      </p:sp>
      <p:sp>
        <p:nvSpPr>
          <p:cNvPr id="5149" name="TextBox 66">
            <a:extLst>
              <a:ext uri="{FF2B5EF4-FFF2-40B4-BE49-F238E27FC236}">
                <a16:creationId xmlns:a16="http://schemas.microsoft.com/office/drawing/2014/main" id="{AD01CE2F-29F5-4375-9B73-0E2B8CAEC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39624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</a:t>
            </a:r>
          </a:p>
        </p:txBody>
      </p:sp>
      <p:sp>
        <p:nvSpPr>
          <p:cNvPr id="5150" name="TextBox 67">
            <a:extLst>
              <a:ext uri="{FF2B5EF4-FFF2-40B4-BE49-F238E27FC236}">
                <a16:creationId xmlns:a16="http://schemas.microsoft.com/office/drawing/2014/main" id="{478B8BED-DE85-4592-BD5C-0D7D24DA9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38862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: 3</a:t>
            </a:r>
          </a:p>
        </p:txBody>
      </p:sp>
      <p:sp>
        <p:nvSpPr>
          <p:cNvPr id="70" name="Левая круглая скобка 69">
            <a:extLst>
              <a:ext uri="{FF2B5EF4-FFF2-40B4-BE49-F238E27FC236}">
                <a16:creationId xmlns:a16="http://schemas.microsoft.com/office/drawing/2014/main" id="{C7F7005C-E589-4A9A-AF11-9009D9E4798F}"/>
              </a:ext>
            </a:extLst>
          </p:cNvPr>
          <p:cNvSpPr/>
          <p:nvPr/>
        </p:nvSpPr>
        <p:spPr>
          <a:xfrm>
            <a:off x="609600" y="3810000"/>
            <a:ext cx="152400" cy="685800"/>
          </a:xfrm>
          <a:prstGeom prst="leftBracket">
            <a:avLst/>
          </a:prstGeom>
          <a:ln w="254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Правая круглая скобка 71">
            <a:extLst>
              <a:ext uri="{FF2B5EF4-FFF2-40B4-BE49-F238E27FC236}">
                <a16:creationId xmlns:a16="http://schemas.microsoft.com/office/drawing/2014/main" id="{DD71B971-C896-4CC8-8530-52579A504EE5}"/>
              </a:ext>
            </a:extLst>
          </p:cNvPr>
          <p:cNvSpPr/>
          <p:nvPr/>
        </p:nvSpPr>
        <p:spPr>
          <a:xfrm>
            <a:off x="6781800" y="3886200"/>
            <a:ext cx="149225" cy="609600"/>
          </a:xfrm>
          <a:prstGeom prst="rightBracket">
            <a:avLst/>
          </a:prstGeom>
          <a:ln w="254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88640"/>
            <a:ext cx="5061248" cy="187220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>
                <a:solidFill>
                  <a:schemeClr val="accent1"/>
                </a:solidFill>
              </a:rPr>
              <a:t>Турист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2232248"/>
          </a:xfrm>
          <a:ln w="381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Группа шла пешком  6ч со скоростью 5 </a:t>
            </a:r>
            <a:r>
              <a:rPr lang="ru-RU" dirty="0" err="1"/>
              <a:t>км\ч</a:t>
            </a:r>
            <a:r>
              <a:rPr lang="ru-RU" dirty="0"/>
              <a:t> и </a:t>
            </a:r>
          </a:p>
          <a:p>
            <a:pPr algn="just">
              <a:buNone/>
            </a:pPr>
            <a:r>
              <a:rPr lang="ru-RU" dirty="0"/>
              <a:t>2ч ехала  на автомашине со скоростью 45 </a:t>
            </a:r>
            <a:r>
              <a:rPr lang="ru-RU" dirty="0" err="1"/>
              <a:t>км\ч</a:t>
            </a:r>
            <a:r>
              <a:rPr lang="ru-RU" dirty="0"/>
              <a:t>.</a:t>
            </a:r>
          </a:p>
          <a:p>
            <a:pPr algn="just">
              <a:buNone/>
            </a:pPr>
            <a:r>
              <a:rPr lang="ru-RU" dirty="0"/>
              <a:t>Найдите среднюю скорость движения туристов </a:t>
            </a:r>
          </a:p>
          <a:p>
            <a:pPr algn="just">
              <a:buNone/>
            </a:pPr>
            <a:r>
              <a:rPr lang="ru-RU" dirty="0"/>
              <a:t>на всем пути.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27650" name="Picture 2" descr="http://im0-tub-ru.yandex.net/i?id=512048173-0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4104" cy="234888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313184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4509120"/>
            <a:ext cx="878497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Решение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 = v· t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(5· 6 + 45 · 2) : (6 + 2) = (30 + 90) : 8 = 120 : 8 = 15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Ответ: 15 км/ч</a:t>
            </a:r>
            <a:endParaRPr lang="en-US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§ 36, вопросы 1-2,</a:t>
            </a:r>
          </a:p>
          <a:p>
            <a:pPr>
              <a:buNone/>
            </a:pP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 № 1034, 1038, 1052</a:t>
            </a:r>
          </a:p>
          <a:p>
            <a:pPr>
              <a:buNone/>
            </a:pPr>
            <a:endParaRPr lang="ru-RU" sz="6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i="1" dirty="0">
                <a:latin typeface="Times New Roman" pitchFamily="18" charset="0"/>
                <a:cs typeface="Times New Roman" pitchFamily="18" charset="0"/>
              </a:rPr>
              <a:t>Творческое задание на следующий урок: определить средний </a:t>
            </a:r>
            <a:r>
              <a:rPr lang="ru-RU" sz="6600" i="1" u="sng" dirty="0">
                <a:latin typeface="Times New Roman" pitchFamily="18" charset="0"/>
                <a:cs typeface="Times New Roman" pitchFamily="18" charset="0"/>
              </a:rPr>
              <a:t>рост, возраст </a:t>
            </a:r>
            <a:r>
              <a:rPr lang="ru-RU" sz="6600" i="1" dirty="0">
                <a:latin typeface="Times New Roman" pitchFamily="18" charset="0"/>
                <a:cs typeface="Times New Roman" pitchFamily="18" charset="0"/>
              </a:rPr>
              <a:t>своей семьи.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0" y="856357"/>
            <a:ext cx="89644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ТЕСТ ПО ТЕМЕ: “СРЕДНЕЕ АРИФМЕТИЧЕСКОЕ”.</a:t>
            </a:r>
            <a:endParaRPr kumimoji="0" lang="ru-RU" sz="24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Найдите среднее арифметическое чисел 1,5 и 2,3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1,9;         б) 3,8;          в) 3.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Среднее арифметическое чисел 2, 4, 6, и 0 равно: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3;            б) 6;             в) 4.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indent="-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Незнайка по математике получил следующие оценки 5, 3, 1, 4, 4, 1. Найдите среднюю оценку Незнайки.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3;            б) 4;             в) 5.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69875" marR="0" lvl="0" indent="-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Вини - Пух съел 18 конфет, Пятачок - 9 конфет, Кролик - 3 конфеты. Сколько конфет в среднем съел каждый?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12;          б) 5;             в) 10.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Найдите среднее арифметическое чисел: 20,22 и 18,26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3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23,78;     б) 19,24;      в) 12,43.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Autofit/>
          </a:bodyPr>
          <a:lstStyle/>
          <a:p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арифметическое.</a:t>
            </a:r>
            <a:br>
              <a:rPr lang="ru-RU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значение величины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C5077-D495-4A42-8082-C4B3C58D4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4C5685-66A2-4C30-896C-BA3728ED98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571413"/>
            <a:ext cx="8031835" cy="6023877"/>
          </a:xfrm>
        </p:spPr>
      </p:pic>
    </p:spTree>
    <p:extLst>
      <p:ext uri="{BB962C8B-B14F-4D97-AF65-F5344CB8AC3E}">
        <p14:creationId xmlns:p14="http://schemas.microsoft.com/office/powerpoint/2010/main" val="4107812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">
            <a:extLst>
              <a:ext uri="{FF2B5EF4-FFF2-40B4-BE49-F238E27FC236}">
                <a16:creationId xmlns:a16="http://schemas.microsoft.com/office/drawing/2014/main" id="{13562EA9-4E38-41C4-8F82-B3EF375C5422}"/>
              </a:ext>
            </a:extLst>
          </p:cNvPr>
          <p:cNvGrpSpPr>
            <a:grpSpLocks/>
          </p:cNvGrpSpPr>
          <p:nvPr/>
        </p:nvGrpSpPr>
        <p:grpSpPr bwMode="auto">
          <a:xfrm rot="21233622" flipH="1">
            <a:off x="8267700" y="5111750"/>
            <a:ext cx="673100" cy="1612900"/>
            <a:chOff x="746" y="796"/>
            <a:chExt cx="903" cy="1999"/>
          </a:xfrm>
        </p:grpSpPr>
        <p:sp>
          <p:nvSpPr>
            <p:cNvPr id="7216" name="Freeform 5">
              <a:extLst>
                <a:ext uri="{FF2B5EF4-FFF2-40B4-BE49-F238E27FC236}">
                  <a16:creationId xmlns:a16="http://schemas.microsoft.com/office/drawing/2014/main" id="{DCC8D373-0925-41CF-91CC-A029DEBE6B61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5 w 1252"/>
                <a:gd name="T5" fmla="*/ 30 h 3125"/>
                <a:gd name="T6" fmla="*/ 38 w 1252"/>
                <a:gd name="T7" fmla="*/ 37 h 3125"/>
                <a:gd name="T8" fmla="*/ 28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26" name="Freeform 6">
              <a:extLst>
                <a:ext uri="{FF2B5EF4-FFF2-40B4-BE49-F238E27FC236}">
                  <a16:creationId xmlns:a16="http://schemas.microsoft.com/office/drawing/2014/main" id="{2355F3DF-09E6-465F-AA3B-0EF21CF4A4BF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218" name="Freeform 7">
              <a:extLst>
                <a:ext uri="{FF2B5EF4-FFF2-40B4-BE49-F238E27FC236}">
                  <a16:creationId xmlns:a16="http://schemas.microsoft.com/office/drawing/2014/main" id="{08C414C4-735A-4E92-A20A-25D3405BA173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219" name="Group 8">
              <a:extLst>
                <a:ext uri="{FF2B5EF4-FFF2-40B4-BE49-F238E27FC236}">
                  <a16:creationId xmlns:a16="http://schemas.microsoft.com/office/drawing/2014/main" id="{07CE3EDF-EDC0-42AF-B911-C7CECB0645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7220" name="Freeform 9">
                <a:extLst>
                  <a:ext uri="{FF2B5EF4-FFF2-40B4-BE49-F238E27FC236}">
                    <a16:creationId xmlns:a16="http://schemas.microsoft.com/office/drawing/2014/main" id="{245D09C8-C9AD-4129-970D-70C9269303C3}"/>
                  </a:ext>
                </a:extLst>
              </p:cNvPr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26 w 1094"/>
                  <a:gd name="T1" fmla="*/ 31 h 2612"/>
                  <a:gd name="T2" fmla="*/ 33 w 1094"/>
                  <a:gd name="T3" fmla="*/ 30 h 2612"/>
                  <a:gd name="T4" fmla="*/ 30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8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7221" name="Group 10">
                <a:extLst>
                  <a:ext uri="{FF2B5EF4-FFF2-40B4-BE49-F238E27FC236}">
                    <a16:creationId xmlns:a16="http://schemas.microsoft.com/office/drawing/2014/main" id="{1CDD8E29-F213-4418-98A2-359DFF1044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7222" name="Freeform 11">
                  <a:extLst>
                    <a:ext uri="{FF2B5EF4-FFF2-40B4-BE49-F238E27FC236}">
                      <a16:creationId xmlns:a16="http://schemas.microsoft.com/office/drawing/2014/main" id="{44B2DF65-F5EB-4565-B8F2-7653F01AB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23" name="Oval 12">
                  <a:extLst>
                    <a:ext uri="{FF2B5EF4-FFF2-40B4-BE49-F238E27FC236}">
                      <a16:creationId xmlns:a16="http://schemas.microsoft.com/office/drawing/2014/main" id="{C24D91C9-B2CE-4DCB-A9CD-50C26FD7C7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7171" name="Group 13">
            <a:extLst>
              <a:ext uri="{FF2B5EF4-FFF2-40B4-BE49-F238E27FC236}">
                <a16:creationId xmlns:a16="http://schemas.microsoft.com/office/drawing/2014/main" id="{2164C52B-2701-4EA7-A68F-DBBE97FE9305}"/>
              </a:ext>
            </a:extLst>
          </p:cNvPr>
          <p:cNvGrpSpPr>
            <a:grpSpLocks/>
          </p:cNvGrpSpPr>
          <p:nvPr/>
        </p:nvGrpSpPr>
        <p:grpSpPr bwMode="auto">
          <a:xfrm rot="3659299" flipH="1">
            <a:off x="7260432" y="5845968"/>
            <a:ext cx="596900" cy="1401763"/>
            <a:chOff x="3797" y="754"/>
            <a:chExt cx="852" cy="1931"/>
          </a:xfrm>
        </p:grpSpPr>
        <p:sp>
          <p:nvSpPr>
            <p:cNvPr id="7212" name="Freeform 14">
              <a:extLst>
                <a:ext uri="{FF2B5EF4-FFF2-40B4-BE49-F238E27FC236}">
                  <a16:creationId xmlns:a16="http://schemas.microsoft.com/office/drawing/2014/main" id="{12BEF4EB-297B-4C1D-8452-2832D012ACD7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35" name="Freeform 15">
              <a:extLst>
                <a:ext uri="{FF2B5EF4-FFF2-40B4-BE49-F238E27FC236}">
                  <a16:creationId xmlns:a16="http://schemas.microsoft.com/office/drawing/2014/main" id="{07444DEC-E307-470D-9778-5CF13BFF98CA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30" y="2297"/>
              <a:ext cx="215" cy="376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214" name="Freeform 16">
              <a:extLst>
                <a:ext uri="{FF2B5EF4-FFF2-40B4-BE49-F238E27FC236}">
                  <a16:creationId xmlns:a16="http://schemas.microsoft.com/office/drawing/2014/main" id="{82DE932E-C7C7-456A-BDFE-B121C52C869E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215" name="Freeform 17">
              <a:extLst>
                <a:ext uri="{FF2B5EF4-FFF2-40B4-BE49-F238E27FC236}">
                  <a16:creationId xmlns:a16="http://schemas.microsoft.com/office/drawing/2014/main" id="{95D66AEC-0E97-4C56-9DC0-B615CABC2D3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172" name="Group 18">
            <a:extLst>
              <a:ext uri="{FF2B5EF4-FFF2-40B4-BE49-F238E27FC236}">
                <a16:creationId xmlns:a16="http://schemas.microsoft.com/office/drawing/2014/main" id="{9ACD1A8A-24FA-407B-98D6-8040F13AB0EF}"/>
              </a:ext>
            </a:extLst>
          </p:cNvPr>
          <p:cNvGrpSpPr>
            <a:grpSpLocks/>
          </p:cNvGrpSpPr>
          <p:nvPr/>
        </p:nvGrpSpPr>
        <p:grpSpPr bwMode="auto">
          <a:xfrm rot="2942647" flipH="1">
            <a:off x="6737350" y="5607050"/>
            <a:ext cx="546100" cy="1524000"/>
            <a:chOff x="3797" y="754"/>
            <a:chExt cx="852" cy="1931"/>
          </a:xfrm>
        </p:grpSpPr>
        <p:sp>
          <p:nvSpPr>
            <p:cNvPr id="7208" name="Freeform 19">
              <a:extLst>
                <a:ext uri="{FF2B5EF4-FFF2-40B4-BE49-F238E27FC236}">
                  <a16:creationId xmlns:a16="http://schemas.microsoft.com/office/drawing/2014/main" id="{F877A864-A006-4744-9C8B-5FEC19C06157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40" name="Freeform 20">
              <a:extLst>
                <a:ext uri="{FF2B5EF4-FFF2-40B4-BE49-F238E27FC236}">
                  <a16:creationId xmlns:a16="http://schemas.microsoft.com/office/drawing/2014/main" id="{EF5842B0-0691-42F8-BD91-BD598007C10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29" y="2315"/>
              <a:ext cx="215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210" name="Freeform 21">
              <a:extLst>
                <a:ext uri="{FF2B5EF4-FFF2-40B4-BE49-F238E27FC236}">
                  <a16:creationId xmlns:a16="http://schemas.microsoft.com/office/drawing/2014/main" id="{F84CA85F-0304-4C54-A492-EB1CB73DF58F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211" name="Freeform 22">
              <a:extLst>
                <a:ext uri="{FF2B5EF4-FFF2-40B4-BE49-F238E27FC236}">
                  <a16:creationId xmlns:a16="http://schemas.microsoft.com/office/drawing/2014/main" id="{7AAE0344-2DDA-4DC1-9295-76E8318E9210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173" name="Group 23">
            <a:extLst>
              <a:ext uri="{FF2B5EF4-FFF2-40B4-BE49-F238E27FC236}">
                <a16:creationId xmlns:a16="http://schemas.microsoft.com/office/drawing/2014/main" id="{005108FA-A6F6-4CFA-B04D-834DD058C64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7188" name="Freeform 24">
              <a:extLst>
                <a:ext uri="{FF2B5EF4-FFF2-40B4-BE49-F238E27FC236}">
                  <a16:creationId xmlns:a16="http://schemas.microsoft.com/office/drawing/2014/main" id="{E3436FE1-0914-44A3-B6D1-9B590C728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89" name="Freeform 25">
              <a:extLst>
                <a:ext uri="{FF2B5EF4-FFF2-40B4-BE49-F238E27FC236}">
                  <a16:creationId xmlns:a16="http://schemas.microsoft.com/office/drawing/2014/main" id="{F05543C8-0D09-4B4C-A28A-2773AB234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0" name="Freeform 26">
              <a:extLst>
                <a:ext uri="{FF2B5EF4-FFF2-40B4-BE49-F238E27FC236}">
                  <a16:creationId xmlns:a16="http://schemas.microsoft.com/office/drawing/2014/main" id="{86C69FC2-BB9B-46BF-80F9-50672EA7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1" name="Freeform 27">
              <a:extLst>
                <a:ext uri="{FF2B5EF4-FFF2-40B4-BE49-F238E27FC236}">
                  <a16:creationId xmlns:a16="http://schemas.microsoft.com/office/drawing/2014/main" id="{4E017E48-FCDA-4305-AF67-E6712F754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2" name="Freeform 28">
              <a:extLst>
                <a:ext uri="{FF2B5EF4-FFF2-40B4-BE49-F238E27FC236}">
                  <a16:creationId xmlns:a16="http://schemas.microsoft.com/office/drawing/2014/main" id="{87083AD7-44B1-4DC0-AFCF-63214AB91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3" name="Freeform 29">
              <a:extLst>
                <a:ext uri="{FF2B5EF4-FFF2-40B4-BE49-F238E27FC236}">
                  <a16:creationId xmlns:a16="http://schemas.microsoft.com/office/drawing/2014/main" id="{AFF9B024-6774-4F8C-B7A6-41ACACF82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194" name="Group 30">
              <a:extLst>
                <a:ext uri="{FF2B5EF4-FFF2-40B4-BE49-F238E27FC236}">
                  <a16:creationId xmlns:a16="http://schemas.microsoft.com/office/drawing/2014/main" id="{673F6B37-18F6-44DB-8079-53A36CEB3E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7206" name="Arc 31">
                <a:extLst>
                  <a:ext uri="{FF2B5EF4-FFF2-40B4-BE49-F238E27FC236}">
                    <a16:creationId xmlns:a16="http://schemas.microsoft.com/office/drawing/2014/main" id="{5C716C45-B864-47C0-864E-50C1E561905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7" name="Arc 32">
                <a:extLst>
                  <a:ext uri="{FF2B5EF4-FFF2-40B4-BE49-F238E27FC236}">
                    <a16:creationId xmlns:a16="http://schemas.microsoft.com/office/drawing/2014/main" id="{3650E350-7933-40A1-BF8E-5D75F26E2BC7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195" name="Freeform 33">
              <a:extLst>
                <a:ext uri="{FF2B5EF4-FFF2-40B4-BE49-F238E27FC236}">
                  <a16:creationId xmlns:a16="http://schemas.microsoft.com/office/drawing/2014/main" id="{11C8CD7F-EE3E-4148-A6B9-CB9C686A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96" name="Freeform 34">
              <a:extLst>
                <a:ext uri="{FF2B5EF4-FFF2-40B4-BE49-F238E27FC236}">
                  <a16:creationId xmlns:a16="http://schemas.microsoft.com/office/drawing/2014/main" id="{67E745D0-E04E-49E3-8BB9-E5AB44E9E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197" name="Group 35">
              <a:extLst>
                <a:ext uri="{FF2B5EF4-FFF2-40B4-BE49-F238E27FC236}">
                  <a16:creationId xmlns:a16="http://schemas.microsoft.com/office/drawing/2014/main" id="{20DC463C-7BC1-461B-9B49-67F672EAF68E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7204" name="Arc 36">
                <a:extLst>
                  <a:ext uri="{FF2B5EF4-FFF2-40B4-BE49-F238E27FC236}">
                    <a16:creationId xmlns:a16="http://schemas.microsoft.com/office/drawing/2014/main" id="{34753745-4556-4BEA-9666-2C9D08CE0BB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5" name="Arc 37">
                <a:extLst>
                  <a:ext uri="{FF2B5EF4-FFF2-40B4-BE49-F238E27FC236}">
                    <a16:creationId xmlns:a16="http://schemas.microsoft.com/office/drawing/2014/main" id="{324D2B5E-3A7E-4757-87FF-A0FAF3158F37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198" name="Group 38">
              <a:extLst>
                <a:ext uri="{FF2B5EF4-FFF2-40B4-BE49-F238E27FC236}">
                  <a16:creationId xmlns:a16="http://schemas.microsoft.com/office/drawing/2014/main" id="{C38A0BA6-AFF6-46A5-8A35-1F9D651E47D8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7202" name="Arc 39">
                <a:extLst>
                  <a:ext uri="{FF2B5EF4-FFF2-40B4-BE49-F238E27FC236}">
                    <a16:creationId xmlns:a16="http://schemas.microsoft.com/office/drawing/2014/main" id="{A790A43A-7417-4119-B876-EC12EACAB53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3" name="Arc 40">
                <a:extLst>
                  <a:ext uri="{FF2B5EF4-FFF2-40B4-BE49-F238E27FC236}">
                    <a16:creationId xmlns:a16="http://schemas.microsoft.com/office/drawing/2014/main" id="{42B97927-16CE-4D38-8633-9032C7AD381F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199" name="Group 41">
              <a:extLst>
                <a:ext uri="{FF2B5EF4-FFF2-40B4-BE49-F238E27FC236}">
                  <a16:creationId xmlns:a16="http://schemas.microsoft.com/office/drawing/2014/main" id="{606D6D32-D58E-4F72-8346-B774F6811E3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7200" name="Arc 42">
                <a:extLst>
                  <a:ext uri="{FF2B5EF4-FFF2-40B4-BE49-F238E27FC236}">
                    <a16:creationId xmlns:a16="http://schemas.microsoft.com/office/drawing/2014/main" id="{B1D03CA1-17B4-440D-8F20-81E790450FE4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01" name="Arc 43">
                <a:extLst>
                  <a:ext uri="{FF2B5EF4-FFF2-40B4-BE49-F238E27FC236}">
                    <a16:creationId xmlns:a16="http://schemas.microsoft.com/office/drawing/2014/main" id="{8E6C9934-4735-41C6-A801-87EE0618A0CE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174" name="Group 4">
            <a:extLst>
              <a:ext uri="{FF2B5EF4-FFF2-40B4-BE49-F238E27FC236}">
                <a16:creationId xmlns:a16="http://schemas.microsoft.com/office/drawing/2014/main" id="{F28048D9-A54A-4696-A64D-C6AEDA62CEC6}"/>
              </a:ext>
            </a:extLst>
          </p:cNvPr>
          <p:cNvGrpSpPr>
            <a:grpSpLocks/>
          </p:cNvGrpSpPr>
          <p:nvPr/>
        </p:nvGrpSpPr>
        <p:grpSpPr bwMode="auto">
          <a:xfrm rot="21233622" flipH="1">
            <a:off x="8237538" y="5213350"/>
            <a:ext cx="673100" cy="1612900"/>
            <a:chOff x="746" y="796"/>
            <a:chExt cx="903" cy="1999"/>
          </a:xfrm>
        </p:grpSpPr>
        <p:sp>
          <p:nvSpPr>
            <p:cNvPr id="7180" name="Freeform 5">
              <a:extLst>
                <a:ext uri="{FF2B5EF4-FFF2-40B4-BE49-F238E27FC236}">
                  <a16:creationId xmlns:a16="http://schemas.microsoft.com/office/drawing/2014/main" id="{FBAEFFA1-0252-46AE-992C-8D0F1EDD42E3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5 w 1252"/>
                <a:gd name="T5" fmla="*/ 30 h 3125"/>
                <a:gd name="T6" fmla="*/ 38 w 1252"/>
                <a:gd name="T7" fmla="*/ 37 h 3125"/>
                <a:gd name="T8" fmla="*/ 28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A8CDFEF4-0ED9-48FA-A263-BEAEE4A7C490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182" name="Freeform 7">
              <a:extLst>
                <a:ext uri="{FF2B5EF4-FFF2-40B4-BE49-F238E27FC236}">
                  <a16:creationId xmlns:a16="http://schemas.microsoft.com/office/drawing/2014/main" id="{D6AA6C31-1EB8-4B92-874A-94F8EA7EB13D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183" name="Group 8">
              <a:extLst>
                <a:ext uri="{FF2B5EF4-FFF2-40B4-BE49-F238E27FC236}">
                  <a16:creationId xmlns:a16="http://schemas.microsoft.com/office/drawing/2014/main" id="{65B0AC6F-7727-4ED6-A019-C8FED2F33C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7184" name="Freeform 9">
                <a:extLst>
                  <a:ext uri="{FF2B5EF4-FFF2-40B4-BE49-F238E27FC236}">
                    <a16:creationId xmlns:a16="http://schemas.microsoft.com/office/drawing/2014/main" id="{93F404EC-F318-4F5D-BF2E-7E628B30CBF8}"/>
                  </a:ext>
                </a:extLst>
              </p:cNvPr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26 w 1094"/>
                  <a:gd name="T1" fmla="*/ 31 h 2612"/>
                  <a:gd name="T2" fmla="*/ 33 w 1094"/>
                  <a:gd name="T3" fmla="*/ 30 h 2612"/>
                  <a:gd name="T4" fmla="*/ 30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8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7185" name="Group 10">
                <a:extLst>
                  <a:ext uri="{FF2B5EF4-FFF2-40B4-BE49-F238E27FC236}">
                    <a16:creationId xmlns:a16="http://schemas.microsoft.com/office/drawing/2014/main" id="{65E4641D-8602-45F0-B576-101C77F9CC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7186" name="Freeform 11">
                  <a:extLst>
                    <a:ext uri="{FF2B5EF4-FFF2-40B4-BE49-F238E27FC236}">
                      <a16:creationId xmlns:a16="http://schemas.microsoft.com/office/drawing/2014/main" id="{F243B5EE-ED04-45B6-AFF3-156CC857E7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87" name="Oval 12">
                  <a:extLst>
                    <a:ext uri="{FF2B5EF4-FFF2-40B4-BE49-F238E27FC236}">
                      <a16:creationId xmlns:a16="http://schemas.microsoft.com/office/drawing/2014/main" id="{985557FE-96B9-45D7-ADF5-818B9365E7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7175" name="Rectangle 42">
            <a:extLst>
              <a:ext uri="{FF2B5EF4-FFF2-40B4-BE49-F238E27FC236}">
                <a16:creationId xmlns:a16="http://schemas.microsoft.com/office/drawing/2014/main" id="{C255F80D-4ABB-4AEA-85E7-55B648DEB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81000"/>
            <a:ext cx="8129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Что такое среднее арифметическое</a:t>
            </a:r>
            <a:endParaRPr kumimoji="0" lang="ru-RU" altLang="ru-RU" sz="4000" b="0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76" name="TextBox 51">
            <a:extLst>
              <a:ext uri="{FF2B5EF4-FFF2-40B4-BE49-F238E27FC236}">
                <a16:creationId xmlns:a16="http://schemas.microsoft.com/office/drawing/2014/main" id="{3FFDEFF9-B07A-4662-BA7E-08A303BDF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914400"/>
            <a:ext cx="749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7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53" name="Скругленная прямоугольная выноска 52">
            <a:extLst>
              <a:ext uri="{FF2B5EF4-FFF2-40B4-BE49-F238E27FC236}">
                <a16:creationId xmlns:a16="http://schemas.microsoft.com/office/drawing/2014/main" id="{ABB91F8A-42D2-4C38-8CC4-CF4DB86D5CE5}"/>
              </a:ext>
            </a:extLst>
          </p:cNvPr>
          <p:cNvSpPr/>
          <p:nvPr/>
        </p:nvSpPr>
        <p:spPr>
          <a:xfrm>
            <a:off x="0" y="1905000"/>
            <a:ext cx="2895600" cy="3200400"/>
          </a:xfrm>
          <a:prstGeom prst="wedgeRoundRectCallout">
            <a:avLst>
              <a:gd name="adj1" fmla="val -19932"/>
              <a:gd name="adj2" fmla="val 58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а) Среднее арифметическое – это сумма всех чисел.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Скругленная прямоугольная выноска 53">
            <a:extLst>
              <a:ext uri="{FF2B5EF4-FFF2-40B4-BE49-F238E27FC236}">
                <a16:creationId xmlns:a16="http://schemas.microsoft.com/office/drawing/2014/main" id="{DD139316-218D-4998-8E5B-CB2BC992B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981200"/>
            <a:ext cx="2895600" cy="3276600"/>
          </a:xfrm>
          <a:prstGeom prst="wedgeRoundRectCallout">
            <a:avLst>
              <a:gd name="adj1" fmla="val -15130"/>
              <a:gd name="adj2" fmla="val 53926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б) Среднее арифметическое – это число, стоящее в середине.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Скругленная прямоугольная выноска 54">
            <a:extLst>
              <a:ext uri="{FF2B5EF4-FFF2-40B4-BE49-F238E27FC236}">
                <a16:creationId xmlns:a16="http://schemas.microsoft.com/office/drawing/2014/main" id="{629312D5-4B54-4FAB-9398-78FBF03F9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1905000"/>
            <a:ext cx="3048000" cy="3276600"/>
          </a:xfrm>
          <a:prstGeom prst="wedgeRoundRectCallout">
            <a:avLst>
              <a:gd name="adj1" fmla="val -15833"/>
              <a:gd name="adj2" fmla="val 56639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в) Среднее арифметическое – это число, полученное делением суммы нескольких слагаемых на их количество.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7601498" cy="526893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Средним арифметическим нескольких чисел называют частное от деления суммы этих чисел на количество слагаемых.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нахождения среднего арифметического нескольких чисел: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514350">
              <a:buAutoNum type="arabicParenR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сумму этих чисел;</a:t>
            </a:r>
          </a:p>
          <a:p>
            <a:pPr marL="914400" lvl="1" indent="-514350">
              <a:buAutoNum type="arabicParenR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разделить эту сумму на количество чисел.</a:t>
            </a:r>
          </a:p>
          <a:p>
            <a:pPr marL="514350" indent="-514350">
              <a:buAutoNum type="arabicParenR"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>
            <a:extLst>
              <a:ext uri="{FF2B5EF4-FFF2-40B4-BE49-F238E27FC236}">
                <a16:creationId xmlns:a16="http://schemas.microsoft.com/office/drawing/2014/main" id="{4D138515-C432-4FD4-8807-F5CA77197A99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8226" name="Freeform 5">
              <a:extLst>
                <a:ext uri="{FF2B5EF4-FFF2-40B4-BE49-F238E27FC236}">
                  <a16:creationId xmlns:a16="http://schemas.microsoft.com/office/drawing/2014/main" id="{CF821C3A-86F4-4302-BC01-2A834A35B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27" name="Freeform 6">
              <a:extLst>
                <a:ext uri="{FF2B5EF4-FFF2-40B4-BE49-F238E27FC236}">
                  <a16:creationId xmlns:a16="http://schemas.microsoft.com/office/drawing/2014/main" id="{7CF18D53-4B9D-4BE5-AEF5-6C4685E8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28" name="Freeform 7">
              <a:extLst>
                <a:ext uri="{FF2B5EF4-FFF2-40B4-BE49-F238E27FC236}">
                  <a16:creationId xmlns:a16="http://schemas.microsoft.com/office/drawing/2014/main" id="{5E6AB7A4-ADDD-4C91-B713-2F73571EF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29" name="Freeform 8">
              <a:extLst>
                <a:ext uri="{FF2B5EF4-FFF2-40B4-BE49-F238E27FC236}">
                  <a16:creationId xmlns:a16="http://schemas.microsoft.com/office/drawing/2014/main" id="{4CB27259-8DB5-4CDF-A8B9-7EE8EE37E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30" name="Freeform 9">
              <a:extLst>
                <a:ext uri="{FF2B5EF4-FFF2-40B4-BE49-F238E27FC236}">
                  <a16:creationId xmlns:a16="http://schemas.microsoft.com/office/drawing/2014/main" id="{8CCFC907-61CA-4BC2-8F30-F4BFC8FAC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31" name="Freeform 10">
              <a:extLst>
                <a:ext uri="{FF2B5EF4-FFF2-40B4-BE49-F238E27FC236}">
                  <a16:creationId xmlns:a16="http://schemas.microsoft.com/office/drawing/2014/main" id="{419CC600-A426-4475-B434-9E8D0017B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232" name="Group 11">
              <a:extLst>
                <a:ext uri="{FF2B5EF4-FFF2-40B4-BE49-F238E27FC236}">
                  <a16:creationId xmlns:a16="http://schemas.microsoft.com/office/drawing/2014/main" id="{7AD826B2-597C-4E2F-BFD6-F1C58E2BC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8244" name="Arc 12">
                <a:extLst>
                  <a:ext uri="{FF2B5EF4-FFF2-40B4-BE49-F238E27FC236}">
                    <a16:creationId xmlns:a16="http://schemas.microsoft.com/office/drawing/2014/main" id="{C452C188-3D07-4F55-8BE7-4D374D140481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45" name="Arc 13">
                <a:extLst>
                  <a:ext uri="{FF2B5EF4-FFF2-40B4-BE49-F238E27FC236}">
                    <a16:creationId xmlns:a16="http://schemas.microsoft.com/office/drawing/2014/main" id="{B097839C-355A-40F2-B52B-3F558B66CF81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8233" name="Freeform 14">
              <a:extLst>
                <a:ext uri="{FF2B5EF4-FFF2-40B4-BE49-F238E27FC236}">
                  <a16:creationId xmlns:a16="http://schemas.microsoft.com/office/drawing/2014/main" id="{0126A68D-2FA4-4727-ADE5-B3E05A67B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34" name="Freeform 15">
              <a:extLst>
                <a:ext uri="{FF2B5EF4-FFF2-40B4-BE49-F238E27FC236}">
                  <a16:creationId xmlns:a16="http://schemas.microsoft.com/office/drawing/2014/main" id="{0BE3D1C0-A734-4CCE-A86D-F29777092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235" name="Group 16">
              <a:extLst>
                <a:ext uri="{FF2B5EF4-FFF2-40B4-BE49-F238E27FC236}">
                  <a16:creationId xmlns:a16="http://schemas.microsoft.com/office/drawing/2014/main" id="{486C0D22-7EF9-41CB-9AC4-5ECA50A61223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8242" name="Arc 17">
                <a:extLst>
                  <a:ext uri="{FF2B5EF4-FFF2-40B4-BE49-F238E27FC236}">
                    <a16:creationId xmlns:a16="http://schemas.microsoft.com/office/drawing/2014/main" id="{F28AD8B9-FC8B-4AFA-B2CF-E690D7714F59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43" name="Arc 18">
                <a:extLst>
                  <a:ext uri="{FF2B5EF4-FFF2-40B4-BE49-F238E27FC236}">
                    <a16:creationId xmlns:a16="http://schemas.microsoft.com/office/drawing/2014/main" id="{29A58211-1328-488E-B875-E76ED79BFF4E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236" name="Group 19">
              <a:extLst>
                <a:ext uri="{FF2B5EF4-FFF2-40B4-BE49-F238E27FC236}">
                  <a16:creationId xmlns:a16="http://schemas.microsoft.com/office/drawing/2014/main" id="{4694D2A8-6301-4884-8B9D-3EEFCEC9DDCB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8240" name="Arc 20">
                <a:extLst>
                  <a:ext uri="{FF2B5EF4-FFF2-40B4-BE49-F238E27FC236}">
                    <a16:creationId xmlns:a16="http://schemas.microsoft.com/office/drawing/2014/main" id="{886F4772-734D-4EB6-AD32-29D6852CBEB3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41" name="Arc 21">
                <a:extLst>
                  <a:ext uri="{FF2B5EF4-FFF2-40B4-BE49-F238E27FC236}">
                    <a16:creationId xmlns:a16="http://schemas.microsoft.com/office/drawing/2014/main" id="{0AC1AEFC-7287-43E9-92BB-1EA8CE60EFC7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237" name="Group 22">
              <a:extLst>
                <a:ext uri="{FF2B5EF4-FFF2-40B4-BE49-F238E27FC236}">
                  <a16:creationId xmlns:a16="http://schemas.microsoft.com/office/drawing/2014/main" id="{1E13DA41-6FCF-44A6-9037-BE5A5D5940ED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8238" name="Arc 23">
                <a:extLst>
                  <a:ext uri="{FF2B5EF4-FFF2-40B4-BE49-F238E27FC236}">
                    <a16:creationId xmlns:a16="http://schemas.microsoft.com/office/drawing/2014/main" id="{12FD0954-D708-4D98-9134-5DA10642A08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39" name="Arc 24">
                <a:extLst>
                  <a:ext uri="{FF2B5EF4-FFF2-40B4-BE49-F238E27FC236}">
                    <a16:creationId xmlns:a16="http://schemas.microsoft.com/office/drawing/2014/main" id="{BC11EAAC-71E3-4DD6-866B-B914E7417CA9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195" name="Group 25">
            <a:extLst>
              <a:ext uri="{FF2B5EF4-FFF2-40B4-BE49-F238E27FC236}">
                <a16:creationId xmlns:a16="http://schemas.microsoft.com/office/drawing/2014/main" id="{5FA2BB06-4DE0-4158-8CA9-173E251EBF32}"/>
              </a:ext>
            </a:extLst>
          </p:cNvPr>
          <p:cNvGrpSpPr>
            <a:grpSpLocks/>
          </p:cNvGrpSpPr>
          <p:nvPr/>
        </p:nvGrpSpPr>
        <p:grpSpPr bwMode="auto">
          <a:xfrm rot="21233622" flipH="1">
            <a:off x="8267700" y="5111750"/>
            <a:ext cx="673100" cy="1612900"/>
            <a:chOff x="746" y="796"/>
            <a:chExt cx="903" cy="1999"/>
          </a:xfrm>
        </p:grpSpPr>
        <p:sp>
          <p:nvSpPr>
            <p:cNvPr id="8218" name="Freeform 26">
              <a:extLst>
                <a:ext uri="{FF2B5EF4-FFF2-40B4-BE49-F238E27FC236}">
                  <a16:creationId xmlns:a16="http://schemas.microsoft.com/office/drawing/2014/main" id="{A06141E1-EB02-43E9-B5DA-28C3FDA70E45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5 w 1252"/>
                <a:gd name="T5" fmla="*/ 30 h 3125"/>
                <a:gd name="T6" fmla="*/ 38 w 1252"/>
                <a:gd name="T7" fmla="*/ 37 h 3125"/>
                <a:gd name="T8" fmla="*/ 28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771" name="Freeform 27">
              <a:extLst>
                <a:ext uri="{FF2B5EF4-FFF2-40B4-BE49-F238E27FC236}">
                  <a16:creationId xmlns:a16="http://schemas.microsoft.com/office/drawing/2014/main" id="{4AD0B63B-4F49-407D-8B80-52FDEA359E5F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220" name="Freeform 28">
              <a:extLst>
                <a:ext uri="{FF2B5EF4-FFF2-40B4-BE49-F238E27FC236}">
                  <a16:creationId xmlns:a16="http://schemas.microsoft.com/office/drawing/2014/main" id="{C7BC9ACB-0486-4E9A-8150-FF1B00CB6D8A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221" name="Group 29">
              <a:extLst>
                <a:ext uri="{FF2B5EF4-FFF2-40B4-BE49-F238E27FC236}">
                  <a16:creationId xmlns:a16="http://schemas.microsoft.com/office/drawing/2014/main" id="{494BFAE8-BB6A-4F6C-9968-BAAC1F2530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8222" name="Freeform 30">
                <a:extLst>
                  <a:ext uri="{FF2B5EF4-FFF2-40B4-BE49-F238E27FC236}">
                    <a16:creationId xmlns:a16="http://schemas.microsoft.com/office/drawing/2014/main" id="{2D0F5980-F2AA-4D93-A35E-AED98607FF8E}"/>
                  </a:ext>
                </a:extLst>
              </p:cNvPr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26 w 1094"/>
                  <a:gd name="T1" fmla="*/ 31 h 2612"/>
                  <a:gd name="T2" fmla="*/ 33 w 1094"/>
                  <a:gd name="T3" fmla="*/ 30 h 2612"/>
                  <a:gd name="T4" fmla="*/ 30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8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8223" name="Group 31">
                <a:extLst>
                  <a:ext uri="{FF2B5EF4-FFF2-40B4-BE49-F238E27FC236}">
                    <a16:creationId xmlns:a16="http://schemas.microsoft.com/office/drawing/2014/main" id="{782F0F6F-9E4C-48CF-918E-B41A5A310E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8224" name="Freeform 32">
                  <a:extLst>
                    <a:ext uri="{FF2B5EF4-FFF2-40B4-BE49-F238E27FC236}">
                      <a16:creationId xmlns:a16="http://schemas.microsoft.com/office/drawing/2014/main" id="{C64EAD62-E7A7-4AAC-90D1-32486D5B0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225" name="Oval 33">
                  <a:extLst>
                    <a:ext uri="{FF2B5EF4-FFF2-40B4-BE49-F238E27FC236}">
                      <a16:creationId xmlns:a16="http://schemas.microsoft.com/office/drawing/2014/main" id="{E59C470C-7C11-4BC0-B776-9BCDBD2A6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8196" name="Group 39">
            <a:extLst>
              <a:ext uri="{FF2B5EF4-FFF2-40B4-BE49-F238E27FC236}">
                <a16:creationId xmlns:a16="http://schemas.microsoft.com/office/drawing/2014/main" id="{18B2E5BD-D767-4040-8F9F-146AB990D485}"/>
              </a:ext>
            </a:extLst>
          </p:cNvPr>
          <p:cNvGrpSpPr>
            <a:grpSpLocks/>
          </p:cNvGrpSpPr>
          <p:nvPr/>
        </p:nvGrpSpPr>
        <p:grpSpPr bwMode="auto">
          <a:xfrm rot="2942647" flipH="1">
            <a:off x="6737350" y="5607050"/>
            <a:ext cx="546100" cy="1524000"/>
            <a:chOff x="3797" y="754"/>
            <a:chExt cx="852" cy="1931"/>
          </a:xfrm>
        </p:grpSpPr>
        <p:sp>
          <p:nvSpPr>
            <p:cNvPr id="8214" name="Freeform 40">
              <a:extLst>
                <a:ext uri="{FF2B5EF4-FFF2-40B4-BE49-F238E27FC236}">
                  <a16:creationId xmlns:a16="http://schemas.microsoft.com/office/drawing/2014/main" id="{BA333E0A-6131-498C-B6B7-AE7842CD9C4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785" name="Freeform 41">
              <a:extLst>
                <a:ext uri="{FF2B5EF4-FFF2-40B4-BE49-F238E27FC236}">
                  <a16:creationId xmlns:a16="http://schemas.microsoft.com/office/drawing/2014/main" id="{22FF6858-E4C1-481F-A3A4-2800B7BC743C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29" y="2315"/>
              <a:ext cx="215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216" name="Freeform 42">
              <a:extLst>
                <a:ext uri="{FF2B5EF4-FFF2-40B4-BE49-F238E27FC236}">
                  <a16:creationId xmlns:a16="http://schemas.microsoft.com/office/drawing/2014/main" id="{E9B4ABC0-71D6-4553-9DEC-C5229B31455E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17" name="Freeform 43">
              <a:extLst>
                <a:ext uri="{FF2B5EF4-FFF2-40B4-BE49-F238E27FC236}">
                  <a16:creationId xmlns:a16="http://schemas.microsoft.com/office/drawing/2014/main" id="{8E81459E-95FE-4B0E-83F3-FCD8943C2692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8197" name="Group 34">
            <a:extLst>
              <a:ext uri="{FF2B5EF4-FFF2-40B4-BE49-F238E27FC236}">
                <a16:creationId xmlns:a16="http://schemas.microsoft.com/office/drawing/2014/main" id="{48955FA1-57E7-43C0-B954-0868EBD19AA0}"/>
              </a:ext>
            </a:extLst>
          </p:cNvPr>
          <p:cNvGrpSpPr>
            <a:grpSpLocks/>
          </p:cNvGrpSpPr>
          <p:nvPr/>
        </p:nvGrpSpPr>
        <p:grpSpPr bwMode="auto">
          <a:xfrm rot="3659299" flipH="1">
            <a:off x="7260432" y="5845968"/>
            <a:ext cx="596900" cy="1401763"/>
            <a:chOff x="3797" y="754"/>
            <a:chExt cx="852" cy="1931"/>
          </a:xfrm>
        </p:grpSpPr>
        <p:sp>
          <p:nvSpPr>
            <p:cNvPr id="8210" name="Freeform 35">
              <a:extLst>
                <a:ext uri="{FF2B5EF4-FFF2-40B4-BE49-F238E27FC236}">
                  <a16:creationId xmlns:a16="http://schemas.microsoft.com/office/drawing/2014/main" id="{BB268F67-8682-47FF-9C8B-FA91FE996666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780" name="Freeform 36">
              <a:extLst>
                <a:ext uri="{FF2B5EF4-FFF2-40B4-BE49-F238E27FC236}">
                  <a16:creationId xmlns:a16="http://schemas.microsoft.com/office/drawing/2014/main" id="{14366793-D1F2-4648-A450-E52A3206D32C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30" y="2297"/>
              <a:ext cx="215" cy="376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212" name="Freeform 37">
              <a:extLst>
                <a:ext uri="{FF2B5EF4-FFF2-40B4-BE49-F238E27FC236}">
                  <a16:creationId xmlns:a16="http://schemas.microsoft.com/office/drawing/2014/main" id="{7A348D78-0E71-4C8B-BC24-E0B20D363CCC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13" name="Freeform 38">
              <a:extLst>
                <a:ext uri="{FF2B5EF4-FFF2-40B4-BE49-F238E27FC236}">
                  <a16:creationId xmlns:a16="http://schemas.microsoft.com/office/drawing/2014/main" id="{D97A6DE3-5334-4165-ABC3-8589081A6F94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8198" name="Text Box 44">
            <a:extLst>
              <a:ext uri="{FF2B5EF4-FFF2-40B4-BE49-F238E27FC236}">
                <a16:creationId xmlns:a16="http://schemas.microsoft.com/office/drawing/2014/main" id="{79E4EC46-A06B-4324-AA94-96948F094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95263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Тест</a:t>
            </a:r>
          </a:p>
        </p:txBody>
      </p:sp>
      <p:sp>
        <p:nvSpPr>
          <p:cNvPr id="8199" name="Rectangle 45">
            <a:extLst>
              <a:ext uri="{FF2B5EF4-FFF2-40B4-BE49-F238E27FC236}">
                <a16:creationId xmlns:a16="http://schemas.microsoft.com/office/drawing/2014/main" id="{ED742D9C-2FCF-412D-889E-18BF5B863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09600"/>
            <a:ext cx="788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1. Найдите среднее арифметическое чисел 4,7 и 5,3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0ED825-58BC-41FF-881D-F71873FD2D01}"/>
              </a:ext>
            </a:extLst>
          </p:cNvPr>
          <p:cNvSpPr txBox="1"/>
          <p:nvPr/>
        </p:nvSpPr>
        <p:spPr>
          <a:xfrm>
            <a:off x="685800" y="1066800"/>
            <a:ext cx="1141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а) 4,9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24D3019-F631-43B1-94E2-6E1C933ED175}"/>
              </a:ext>
            </a:extLst>
          </p:cNvPr>
          <p:cNvSpPr txBox="1"/>
          <p:nvPr/>
        </p:nvSpPr>
        <p:spPr>
          <a:xfrm>
            <a:off x="1905000" y="1066800"/>
            <a:ext cx="8921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б)4,8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13EC077-536B-431E-9436-CC78026BA813}"/>
              </a:ext>
            </a:extLst>
          </p:cNvPr>
          <p:cNvSpPr txBox="1"/>
          <p:nvPr/>
        </p:nvSpPr>
        <p:spPr>
          <a:xfrm>
            <a:off x="2971800" y="10668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в) 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AC421A5-8CD3-4A02-926A-92BF481764E6}"/>
              </a:ext>
            </a:extLst>
          </p:cNvPr>
          <p:cNvSpPr txBox="1"/>
          <p:nvPr/>
        </p:nvSpPr>
        <p:spPr>
          <a:xfrm>
            <a:off x="509588" y="1704975"/>
            <a:ext cx="77962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2. Найдите среднее арифметическое первых пяти нечетных натуральных чисел.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A0C94D-6213-43B1-AC87-F95824475D93}"/>
              </a:ext>
            </a:extLst>
          </p:cNvPr>
          <p:cNvSpPr txBox="1"/>
          <p:nvPr/>
        </p:nvSpPr>
        <p:spPr>
          <a:xfrm>
            <a:off x="1044575" y="2490788"/>
            <a:ext cx="10128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а) 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31816B1-B3DA-4A0F-9E6D-A5663BA9C568}"/>
              </a:ext>
            </a:extLst>
          </p:cNvPr>
          <p:cNvSpPr txBox="1"/>
          <p:nvPr/>
        </p:nvSpPr>
        <p:spPr>
          <a:xfrm>
            <a:off x="1905000" y="2498725"/>
            <a:ext cx="3733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  б) 5,5        в) 3,5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AA7571-78B4-401F-B790-AE54DE4ADB97}"/>
              </a:ext>
            </a:extLst>
          </p:cNvPr>
          <p:cNvSpPr txBox="1"/>
          <p:nvPr/>
        </p:nvSpPr>
        <p:spPr>
          <a:xfrm>
            <a:off x="323850" y="2851150"/>
            <a:ext cx="8589963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3. Куприянов Семен  по математике за выполнение текущих домашних работ получил следующие оценки 3, 5, 3, 4, 4, 3, 5. Какую среднюю оценку поставит учитель в журнал Куприянову? Ответ округлите до целого значения.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25BAD11-5930-4FD6-A229-D90DD090F68F}"/>
              </a:ext>
            </a:extLst>
          </p:cNvPr>
          <p:cNvSpPr txBox="1"/>
          <p:nvPr/>
        </p:nvSpPr>
        <p:spPr>
          <a:xfrm rot="10800000" flipV="1">
            <a:off x="1028700" y="4289425"/>
            <a:ext cx="8763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а) 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BA00007-11E5-4D7B-8DEC-0BED251B8D91}"/>
              </a:ext>
            </a:extLst>
          </p:cNvPr>
          <p:cNvSpPr txBox="1"/>
          <p:nvPr/>
        </p:nvSpPr>
        <p:spPr>
          <a:xfrm rot="10800000" flipH="1" flipV="1">
            <a:off x="2239963" y="4202113"/>
            <a:ext cx="87788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333399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б) 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35292A-E67D-45E9-8642-CDE545272378}"/>
              </a:ext>
            </a:extLst>
          </p:cNvPr>
          <p:cNvSpPr txBox="1"/>
          <p:nvPr/>
        </p:nvSpPr>
        <p:spPr>
          <a:xfrm>
            <a:off x="3441700" y="4654550"/>
            <a:ext cx="8778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в)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48" grpId="0"/>
      <p:bldP spid="48" grpId="1"/>
      <p:bldP spid="53" grpId="0"/>
      <p:bldP spid="5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836712"/>
            <a:ext cx="6480720" cy="10668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accent1"/>
                </a:solidFill>
              </a:rPr>
              <a:t>Из истории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132856"/>
            <a:ext cx="5544616" cy="44644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Понятие среднего</a:t>
            </a:r>
          </a:p>
          <a:p>
            <a:pPr>
              <a:buNone/>
            </a:pPr>
            <a:r>
              <a:rPr lang="ru-RU" dirty="0"/>
              <a:t>арифметического впервые</a:t>
            </a:r>
          </a:p>
          <a:p>
            <a:pPr>
              <a:buNone/>
            </a:pPr>
            <a:r>
              <a:rPr lang="ru-RU" dirty="0"/>
              <a:t>появилось в научных работах</a:t>
            </a:r>
          </a:p>
          <a:p>
            <a:pPr>
              <a:buNone/>
            </a:pPr>
            <a:r>
              <a:rPr lang="ru-RU" dirty="0"/>
              <a:t>выдающегося астронома, физика</a:t>
            </a:r>
          </a:p>
          <a:p>
            <a:pPr>
              <a:buNone/>
            </a:pPr>
            <a:r>
              <a:rPr lang="ru-RU" dirty="0"/>
              <a:t>и математика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Иоганна Кеплера</a:t>
            </a:r>
            <a:r>
              <a:rPr lang="ru-RU" dirty="0"/>
              <a:t>,</a:t>
            </a:r>
          </a:p>
          <a:p>
            <a:pPr>
              <a:buNone/>
            </a:pPr>
            <a:r>
              <a:rPr lang="ru-RU" dirty="0"/>
              <a:t>то есть считается, что он ввел</a:t>
            </a:r>
          </a:p>
          <a:p>
            <a:pPr>
              <a:buNone/>
            </a:pPr>
            <a:r>
              <a:rPr lang="ru-RU" dirty="0"/>
              <a:t>понятие</a:t>
            </a:r>
          </a:p>
          <a:p>
            <a:pPr>
              <a:buNone/>
            </a:pPr>
            <a:r>
              <a:rPr lang="ru-RU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среднего арифметического.</a:t>
            </a:r>
          </a:p>
        </p:txBody>
      </p:sp>
      <p:pic>
        <p:nvPicPr>
          <p:cNvPr id="4" name="Picture 4" descr="Johannes Kepler 16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3131840" cy="4437112"/>
          </a:xfrm>
          <a:prstGeom prst="rect">
            <a:avLst/>
          </a:prstGeom>
          <a:noFill/>
          <a:ln w="38100" cmpd="dbl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10" descr="i?id=396633447-11-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43100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3">
            <a:extLst>
              <a:ext uri="{FF2B5EF4-FFF2-40B4-BE49-F238E27FC236}">
                <a16:creationId xmlns:a16="http://schemas.microsoft.com/office/drawing/2014/main" id="{89778B21-5018-4278-93ED-BA9A713AA9A6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12319" name="Freeform 24">
              <a:extLst>
                <a:ext uri="{FF2B5EF4-FFF2-40B4-BE49-F238E27FC236}">
                  <a16:creationId xmlns:a16="http://schemas.microsoft.com/office/drawing/2014/main" id="{594906C5-C750-4AD5-AC05-C44528F4A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0" name="Freeform 25">
              <a:extLst>
                <a:ext uri="{FF2B5EF4-FFF2-40B4-BE49-F238E27FC236}">
                  <a16:creationId xmlns:a16="http://schemas.microsoft.com/office/drawing/2014/main" id="{1D877162-F99B-4FD4-BC4C-566A7EF4B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1" name="Freeform 26">
              <a:extLst>
                <a:ext uri="{FF2B5EF4-FFF2-40B4-BE49-F238E27FC236}">
                  <a16:creationId xmlns:a16="http://schemas.microsoft.com/office/drawing/2014/main" id="{A3907A86-8554-46D7-BC1B-D97818D28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2" name="Freeform 27">
              <a:extLst>
                <a:ext uri="{FF2B5EF4-FFF2-40B4-BE49-F238E27FC236}">
                  <a16:creationId xmlns:a16="http://schemas.microsoft.com/office/drawing/2014/main" id="{2C47028C-514F-4811-B2DB-2A46FABA3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3" name="Freeform 28">
              <a:extLst>
                <a:ext uri="{FF2B5EF4-FFF2-40B4-BE49-F238E27FC236}">
                  <a16:creationId xmlns:a16="http://schemas.microsoft.com/office/drawing/2014/main" id="{9961D758-5139-4525-9395-E3700182B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4" name="Freeform 29">
              <a:extLst>
                <a:ext uri="{FF2B5EF4-FFF2-40B4-BE49-F238E27FC236}">
                  <a16:creationId xmlns:a16="http://schemas.microsoft.com/office/drawing/2014/main" id="{CF45E348-B426-4DD3-833D-37A05DF35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325" name="Group 30">
              <a:extLst>
                <a:ext uri="{FF2B5EF4-FFF2-40B4-BE49-F238E27FC236}">
                  <a16:creationId xmlns:a16="http://schemas.microsoft.com/office/drawing/2014/main" id="{E43B81A5-03CD-4EC5-9F28-5790F8FEC6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2337" name="Arc 31">
                <a:extLst>
                  <a:ext uri="{FF2B5EF4-FFF2-40B4-BE49-F238E27FC236}">
                    <a16:creationId xmlns:a16="http://schemas.microsoft.com/office/drawing/2014/main" id="{DB85C7EB-7487-4701-B7C3-246DFB9EDFE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38" name="Arc 32">
                <a:extLst>
                  <a:ext uri="{FF2B5EF4-FFF2-40B4-BE49-F238E27FC236}">
                    <a16:creationId xmlns:a16="http://schemas.microsoft.com/office/drawing/2014/main" id="{CEDCE79F-3E34-46DF-85AC-5521B52DD0C8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2326" name="Freeform 33">
              <a:extLst>
                <a:ext uri="{FF2B5EF4-FFF2-40B4-BE49-F238E27FC236}">
                  <a16:creationId xmlns:a16="http://schemas.microsoft.com/office/drawing/2014/main" id="{EA4A0269-4DB0-464E-9D39-7FA4DFE43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27" name="Freeform 34">
              <a:extLst>
                <a:ext uri="{FF2B5EF4-FFF2-40B4-BE49-F238E27FC236}">
                  <a16:creationId xmlns:a16="http://schemas.microsoft.com/office/drawing/2014/main" id="{2F7FDABF-42C9-420D-BBB9-944CAA44C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328" name="Group 35">
              <a:extLst>
                <a:ext uri="{FF2B5EF4-FFF2-40B4-BE49-F238E27FC236}">
                  <a16:creationId xmlns:a16="http://schemas.microsoft.com/office/drawing/2014/main" id="{6C92E04D-CA99-4379-8D79-DDCEF9AB87B3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2335" name="Arc 36">
                <a:extLst>
                  <a:ext uri="{FF2B5EF4-FFF2-40B4-BE49-F238E27FC236}">
                    <a16:creationId xmlns:a16="http://schemas.microsoft.com/office/drawing/2014/main" id="{21D91F5D-6381-41F2-8465-2A4F114DB7F2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36" name="Arc 37">
                <a:extLst>
                  <a:ext uri="{FF2B5EF4-FFF2-40B4-BE49-F238E27FC236}">
                    <a16:creationId xmlns:a16="http://schemas.microsoft.com/office/drawing/2014/main" id="{B4F59577-B66B-4BFE-9A1C-437D365C8A1D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2329" name="Group 38">
              <a:extLst>
                <a:ext uri="{FF2B5EF4-FFF2-40B4-BE49-F238E27FC236}">
                  <a16:creationId xmlns:a16="http://schemas.microsoft.com/office/drawing/2014/main" id="{FE290DC1-782E-4171-A068-E4D503B6BCC8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2333" name="Arc 39">
                <a:extLst>
                  <a:ext uri="{FF2B5EF4-FFF2-40B4-BE49-F238E27FC236}">
                    <a16:creationId xmlns:a16="http://schemas.microsoft.com/office/drawing/2014/main" id="{6CDD5DCD-FDD1-4985-93B5-59B4DFE6C870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34" name="Arc 40">
                <a:extLst>
                  <a:ext uri="{FF2B5EF4-FFF2-40B4-BE49-F238E27FC236}">
                    <a16:creationId xmlns:a16="http://schemas.microsoft.com/office/drawing/2014/main" id="{06D46148-6B79-4FA3-9780-0B6E88D32563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2330" name="Group 41">
              <a:extLst>
                <a:ext uri="{FF2B5EF4-FFF2-40B4-BE49-F238E27FC236}">
                  <a16:creationId xmlns:a16="http://schemas.microsoft.com/office/drawing/2014/main" id="{2A7B3A91-55B5-4959-B5FB-0344E44BBAE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2331" name="Arc 42">
                <a:extLst>
                  <a:ext uri="{FF2B5EF4-FFF2-40B4-BE49-F238E27FC236}">
                    <a16:creationId xmlns:a16="http://schemas.microsoft.com/office/drawing/2014/main" id="{92D5B371-A770-42F3-B9C0-114A6970321B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32" name="Arc 43">
                <a:extLst>
                  <a:ext uri="{FF2B5EF4-FFF2-40B4-BE49-F238E27FC236}">
                    <a16:creationId xmlns:a16="http://schemas.microsoft.com/office/drawing/2014/main" id="{A816161C-D41C-40BA-A869-AB22EAAC370C}"/>
                  </a:ext>
                </a:extLst>
              </p:cNvPr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291" name="Group 4">
            <a:extLst>
              <a:ext uri="{FF2B5EF4-FFF2-40B4-BE49-F238E27FC236}">
                <a16:creationId xmlns:a16="http://schemas.microsoft.com/office/drawing/2014/main" id="{97FA2030-83EF-4DA0-9F80-DB5CD9185C14}"/>
              </a:ext>
            </a:extLst>
          </p:cNvPr>
          <p:cNvGrpSpPr>
            <a:grpSpLocks/>
          </p:cNvGrpSpPr>
          <p:nvPr/>
        </p:nvGrpSpPr>
        <p:grpSpPr bwMode="auto">
          <a:xfrm rot="21233622" flipH="1">
            <a:off x="8237538" y="5213350"/>
            <a:ext cx="673100" cy="1612900"/>
            <a:chOff x="746" y="796"/>
            <a:chExt cx="903" cy="1999"/>
          </a:xfrm>
        </p:grpSpPr>
        <p:sp>
          <p:nvSpPr>
            <p:cNvPr id="12311" name="Freeform 5">
              <a:extLst>
                <a:ext uri="{FF2B5EF4-FFF2-40B4-BE49-F238E27FC236}">
                  <a16:creationId xmlns:a16="http://schemas.microsoft.com/office/drawing/2014/main" id="{6E1A17E4-8166-4460-B882-9D2636D80E89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5 w 1252"/>
                <a:gd name="T5" fmla="*/ 30 h 3125"/>
                <a:gd name="T6" fmla="*/ 38 w 1252"/>
                <a:gd name="T7" fmla="*/ 37 h 3125"/>
                <a:gd name="T8" fmla="*/ 28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A5A16069-0453-4A17-93B4-635765F467DE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2313" name="Freeform 7">
              <a:extLst>
                <a:ext uri="{FF2B5EF4-FFF2-40B4-BE49-F238E27FC236}">
                  <a16:creationId xmlns:a16="http://schemas.microsoft.com/office/drawing/2014/main" id="{E59497DB-F506-4895-9EE7-A535483F92F1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314" name="Group 8">
              <a:extLst>
                <a:ext uri="{FF2B5EF4-FFF2-40B4-BE49-F238E27FC236}">
                  <a16:creationId xmlns:a16="http://schemas.microsoft.com/office/drawing/2014/main" id="{9B1D76F2-A75A-4D63-BFCC-21AF846922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12315" name="Freeform 9">
                <a:extLst>
                  <a:ext uri="{FF2B5EF4-FFF2-40B4-BE49-F238E27FC236}">
                    <a16:creationId xmlns:a16="http://schemas.microsoft.com/office/drawing/2014/main" id="{A1F07C34-8F17-4E5F-9C85-D0E69E067BD8}"/>
                  </a:ext>
                </a:extLst>
              </p:cNvPr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26 w 1094"/>
                  <a:gd name="T1" fmla="*/ 31 h 2612"/>
                  <a:gd name="T2" fmla="*/ 33 w 1094"/>
                  <a:gd name="T3" fmla="*/ 30 h 2612"/>
                  <a:gd name="T4" fmla="*/ 30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8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2316" name="Group 10">
                <a:extLst>
                  <a:ext uri="{FF2B5EF4-FFF2-40B4-BE49-F238E27FC236}">
                    <a16:creationId xmlns:a16="http://schemas.microsoft.com/office/drawing/2014/main" id="{C40D4EC8-CCD4-4CA3-85CA-B98712A1D5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12317" name="Freeform 11">
                  <a:extLst>
                    <a:ext uri="{FF2B5EF4-FFF2-40B4-BE49-F238E27FC236}">
                      <a16:creationId xmlns:a16="http://schemas.microsoft.com/office/drawing/2014/main" id="{7E990668-7352-4F43-A3E9-99C0958DFB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318" name="Oval 12">
                  <a:extLst>
                    <a:ext uri="{FF2B5EF4-FFF2-40B4-BE49-F238E27FC236}">
                      <a16:creationId xmlns:a16="http://schemas.microsoft.com/office/drawing/2014/main" id="{14B6F69C-3E6D-4803-BDFB-AC280ED3A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2292" name="Group 13">
            <a:extLst>
              <a:ext uri="{FF2B5EF4-FFF2-40B4-BE49-F238E27FC236}">
                <a16:creationId xmlns:a16="http://schemas.microsoft.com/office/drawing/2014/main" id="{A09149FC-86C9-4918-8C14-1166195A925A}"/>
              </a:ext>
            </a:extLst>
          </p:cNvPr>
          <p:cNvGrpSpPr>
            <a:grpSpLocks/>
          </p:cNvGrpSpPr>
          <p:nvPr/>
        </p:nvGrpSpPr>
        <p:grpSpPr bwMode="auto">
          <a:xfrm rot="3659299" flipH="1">
            <a:off x="7260432" y="5845968"/>
            <a:ext cx="596900" cy="1401763"/>
            <a:chOff x="3797" y="754"/>
            <a:chExt cx="852" cy="1931"/>
          </a:xfrm>
        </p:grpSpPr>
        <p:sp>
          <p:nvSpPr>
            <p:cNvPr id="12307" name="Freeform 14">
              <a:extLst>
                <a:ext uri="{FF2B5EF4-FFF2-40B4-BE49-F238E27FC236}">
                  <a16:creationId xmlns:a16="http://schemas.microsoft.com/office/drawing/2014/main" id="{52E99A9F-96C8-4867-97FC-D35D59F7F62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1CCEBD86-B9E3-4C6A-A439-908EDC6830A9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30" y="2297"/>
              <a:ext cx="215" cy="376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2309" name="Freeform 16">
              <a:extLst>
                <a:ext uri="{FF2B5EF4-FFF2-40B4-BE49-F238E27FC236}">
                  <a16:creationId xmlns:a16="http://schemas.microsoft.com/office/drawing/2014/main" id="{215E0A50-8A15-419F-9DD2-854EB78726B1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10" name="Freeform 17">
              <a:extLst>
                <a:ext uri="{FF2B5EF4-FFF2-40B4-BE49-F238E27FC236}">
                  <a16:creationId xmlns:a16="http://schemas.microsoft.com/office/drawing/2014/main" id="{2993E52B-F781-4B6B-B05E-5E1930EED1DB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2293" name="Group 18">
            <a:extLst>
              <a:ext uri="{FF2B5EF4-FFF2-40B4-BE49-F238E27FC236}">
                <a16:creationId xmlns:a16="http://schemas.microsoft.com/office/drawing/2014/main" id="{3669B1E0-FE30-4778-A872-022E1E0EAAA0}"/>
              </a:ext>
            </a:extLst>
          </p:cNvPr>
          <p:cNvGrpSpPr>
            <a:grpSpLocks/>
          </p:cNvGrpSpPr>
          <p:nvPr/>
        </p:nvGrpSpPr>
        <p:grpSpPr bwMode="auto">
          <a:xfrm rot="2942647" flipH="1">
            <a:off x="6737350" y="5607050"/>
            <a:ext cx="546100" cy="1524000"/>
            <a:chOff x="3797" y="754"/>
            <a:chExt cx="852" cy="1931"/>
          </a:xfrm>
        </p:grpSpPr>
        <p:sp>
          <p:nvSpPr>
            <p:cNvPr id="12303" name="Freeform 19">
              <a:extLst>
                <a:ext uri="{FF2B5EF4-FFF2-40B4-BE49-F238E27FC236}">
                  <a16:creationId xmlns:a16="http://schemas.microsoft.com/office/drawing/2014/main" id="{5DFD4E30-9462-4CA1-9A14-9E56448BB4D4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7 w 1252"/>
                <a:gd name="T3" fmla="*/ 0 h 3125"/>
                <a:gd name="T4" fmla="*/ 37 w 1252"/>
                <a:gd name="T5" fmla="*/ 30 h 3125"/>
                <a:gd name="T6" fmla="*/ 39 w 1252"/>
                <a:gd name="T7" fmla="*/ 37 h 3125"/>
                <a:gd name="T8" fmla="*/ 30 w 1252"/>
                <a:gd name="T9" fmla="*/ 3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0" name="Freeform 20">
              <a:extLst>
                <a:ext uri="{FF2B5EF4-FFF2-40B4-BE49-F238E27FC236}">
                  <a16:creationId xmlns:a16="http://schemas.microsoft.com/office/drawing/2014/main" id="{DE58B8B7-4E15-42D4-BB10-34500879E968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429" y="2315"/>
              <a:ext cx="215" cy="370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2305" name="Freeform 21">
              <a:extLst>
                <a:ext uri="{FF2B5EF4-FFF2-40B4-BE49-F238E27FC236}">
                  <a16:creationId xmlns:a16="http://schemas.microsoft.com/office/drawing/2014/main" id="{00B14508-1913-45F8-AB69-1A53379C3EA8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2 w 121"/>
                <a:gd name="T1" fmla="*/ 0 h 230"/>
                <a:gd name="T2" fmla="*/ 0 w 121"/>
                <a:gd name="T3" fmla="*/ 1 h 230"/>
                <a:gd name="T4" fmla="*/ 3 w 121"/>
                <a:gd name="T5" fmla="*/ 2 h 230"/>
                <a:gd name="T6" fmla="*/ 2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306" name="Freeform 22">
              <a:extLst>
                <a:ext uri="{FF2B5EF4-FFF2-40B4-BE49-F238E27FC236}">
                  <a16:creationId xmlns:a16="http://schemas.microsoft.com/office/drawing/2014/main" id="{0AAFEDBD-3AE3-4E4A-9223-F8DFDF88A8D7}"/>
                </a:ext>
              </a:extLst>
            </p:cNvPr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27 w 1094"/>
                <a:gd name="T1" fmla="*/ 31 h 2612"/>
                <a:gd name="T2" fmla="*/ 34 w 1094"/>
                <a:gd name="T3" fmla="*/ 30 h 2612"/>
                <a:gd name="T4" fmla="*/ 32 w 1094"/>
                <a:gd name="T5" fmla="*/ 30 h 2612"/>
                <a:gd name="T6" fmla="*/ 2 w 1094"/>
                <a:gd name="T7" fmla="*/ 0 h 2612"/>
                <a:gd name="T8" fmla="*/ 0 w 1094"/>
                <a:gd name="T9" fmla="*/ 1 h 2612"/>
                <a:gd name="T10" fmla="*/ 29 w 1094"/>
                <a:gd name="T11" fmla="*/ 3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2294" name="TextBox 62">
            <a:extLst>
              <a:ext uri="{FF2B5EF4-FFF2-40B4-BE49-F238E27FC236}">
                <a16:creationId xmlns:a16="http://schemas.microsoft.com/office/drawing/2014/main" id="{28A7C2C0-632C-454E-92C3-5F223DB23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57200"/>
            <a:ext cx="6570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Задания на сообразительность</a:t>
            </a:r>
          </a:p>
        </p:txBody>
      </p:sp>
      <p:sp>
        <p:nvSpPr>
          <p:cNvPr id="12295" name="TextBox 65">
            <a:extLst>
              <a:ext uri="{FF2B5EF4-FFF2-40B4-BE49-F238E27FC236}">
                <a16:creationId xmlns:a16="http://schemas.microsoft.com/office/drawing/2014/main" id="{78F58797-0D36-4E3C-B4EA-5191E1841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219200"/>
            <a:ext cx="8142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Попытайтесь отыскать «среднее арифметическое»:</a:t>
            </a:r>
          </a:p>
        </p:txBody>
      </p:sp>
      <p:sp>
        <p:nvSpPr>
          <p:cNvPr id="12296" name="TextBox 67">
            <a:extLst>
              <a:ext uri="{FF2B5EF4-FFF2-40B4-BE49-F238E27FC236}">
                <a16:creationId xmlns:a16="http://schemas.microsoft.com/office/drawing/2014/main" id="{2C39F9AA-E300-4DF0-BE9B-404CB646A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2192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7" name="TextBox 69">
            <a:extLst>
              <a:ext uri="{FF2B5EF4-FFF2-40B4-BE49-F238E27FC236}">
                <a16:creationId xmlns:a16="http://schemas.microsoft.com/office/drawing/2014/main" id="{560E1730-5BAF-4639-AFD5-329438E70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05000"/>
            <a:ext cx="45688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Велосипеда и мотоцикла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Апельсина и лимона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Туфельки и сапога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Пианино и баяна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Холодильника и вентилятора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1FA2421-293C-4F37-BA9E-A0601D13B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4725" y="3398838"/>
            <a:ext cx="1957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Мопед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872209-9855-44CB-959E-2444BEA02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675" y="4783138"/>
            <a:ext cx="2097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Грейпфрут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E8A464F-E04A-4851-B5E1-F6A23266D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025" y="2662238"/>
            <a:ext cx="1471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Ботинок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0510211-28EF-41C8-B425-1622681B6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954213"/>
            <a:ext cx="2112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Аккордеон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83ED41F-5B15-49B2-89F9-07FB34DEC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38" y="4059238"/>
            <a:ext cx="2089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Кондиционер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ma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876</TotalTime>
  <Words>1129</Words>
  <Application>Microsoft Office PowerPoint</Application>
  <PresentationFormat>Экран (4:3)</PresentationFormat>
  <Paragraphs>162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33" baseType="lpstr">
      <vt:lpstr>Arial</vt:lpstr>
      <vt:lpstr>Arial Black</vt:lpstr>
      <vt:lpstr>Bookman Old Style</vt:lpstr>
      <vt:lpstr>Calibri</vt:lpstr>
      <vt:lpstr>Georgia</vt:lpstr>
      <vt:lpstr>Times New Roman</vt:lpstr>
      <vt:lpstr>Trebuchet MS</vt:lpstr>
      <vt:lpstr>Wingdings 2</vt:lpstr>
      <vt:lpstr>Городская</vt:lpstr>
      <vt:lpstr>8_math</vt:lpstr>
      <vt:lpstr>Оформление по умолчанию</vt:lpstr>
      <vt:lpstr>Презентация PowerPoint</vt:lpstr>
      <vt:lpstr>Презентация PowerPoint</vt:lpstr>
      <vt:lpstr>  Среднее арифметическое. Среднее значение величины</vt:lpstr>
      <vt:lpstr>Презентация PowerPoint</vt:lpstr>
      <vt:lpstr>Презентация PowerPoint</vt:lpstr>
      <vt:lpstr>Презентация PowerPoint</vt:lpstr>
      <vt:lpstr>Презентация PowerPoint</vt:lpstr>
      <vt:lpstr>Из истории</vt:lpstr>
      <vt:lpstr>Презентация PowerPoint</vt:lpstr>
      <vt:lpstr>Презентация PowerPoint</vt:lpstr>
      <vt:lpstr>Презентация PowerPoint</vt:lpstr>
      <vt:lpstr>Формула нахождения средней скорости</vt:lpstr>
      <vt:lpstr>Задача (средняя скорость движения)</vt:lpstr>
      <vt:lpstr>Решение задачи</vt:lpstr>
      <vt:lpstr>   Трое в лодке,  не считая собаки</vt:lpstr>
      <vt:lpstr>Исследовательская работа</vt:lpstr>
      <vt:lpstr> Инженер </vt:lpstr>
      <vt:lpstr> Агроном </vt:lpstr>
      <vt:lpstr>Фигуристка </vt:lpstr>
      <vt:lpstr> Турист </vt:lpstr>
      <vt:lpstr>Домашнее задание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</dc:title>
  <dc:creator>COMP</dc:creator>
  <cp:lastModifiedBy>Русов Александр Валерьевич</cp:lastModifiedBy>
  <cp:revision>121</cp:revision>
  <dcterms:created xsi:type="dcterms:W3CDTF">2011-02-06T16:32:24Z</dcterms:created>
  <dcterms:modified xsi:type="dcterms:W3CDTF">2023-04-21T07:24:04Z</dcterms:modified>
</cp:coreProperties>
</file>