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18"/>
  </p:notesMasterIdLst>
  <p:sldIdLst>
    <p:sldId id="256" r:id="rId2"/>
    <p:sldId id="272" r:id="rId3"/>
    <p:sldId id="273" r:id="rId4"/>
    <p:sldId id="274" r:id="rId5"/>
    <p:sldId id="280" r:id="rId6"/>
    <p:sldId id="275" r:id="rId7"/>
    <p:sldId id="281" r:id="rId8"/>
    <p:sldId id="257" r:id="rId9"/>
    <p:sldId id="264" r:id="rId10"/>
    <p:sldId id="266" r:id="rId11"/>
    <p:sldId id="268" r:id="rId12"/>
    <p:sldId id="279" r:id="rId13"/>
    <p:sldId id="276" r:id="rId14"/>
    <p:sldId id="277" r:id="rId15"/>
    <p:sldId id="278" r:id="rId16"/>
    <p:sldId id="271"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77" autoAdjust="0"/>
    <p:restoredTop sz="94660"/>
  </p:normalViewPr>
  <p:slideViewPr>
    <p:cSldViewPr>
      <p:cViewPr varScale="1">
        <p:scale>
          <a:sx n="63" d="100"/>
          <a:sy n="63" d="100"/>
        </p:scale>
        <p:origin x="1420"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583C51-A6AE-4DD8-AD7F-90E0CCCA764A}" type="datetimeFigureOut">
              <a:rPr lang="ru-RU" smtClean="0"/>
              <a:t>02.11.2020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8A9928-81F3-40CB-863C-52CD83595A55}" type="slidenum">
              <a:rPr lang="ru-RU" smtClean="0"/>
              <a:t>‹#›</a:t>
            </a:fld>
            <a:endParaRPr lang="ru-RU"/>
          </a:p>
        </p:txBody>
      </p:sp>
    </p:spTree>
    <p:extLst>
      <p:ext uri="{BB962C8B-B14F-4D97-AF65-F5344CB8AC3E}">
        <p14:creationId xmlns:p14="http://schemas.microsoft.com/office/powerpoint/2010/main" val="3450964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lumMod val="75000"/>
                  </a:schemeClr>
                </a:solidFill>
              </a:defRPr>
            </a:lvl1pPr>
          </a:lstStyle>
          <a:p>
            <a:r>
              <a:rPr lang="ru-RU"/>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2151395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57850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61680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1219114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59674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490331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262412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2028522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extLst>
      <p:ext uri="{BB962C8B-B14F-4D97-AF65-F5344CB8AC3E}">
        <p14:creationId xmlns:p14="http://schemas.microsoft.com/office/powerpoint/2010/main" val="762618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846094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1776B5E-6D9C-4C68-93D8-2C5B2766ECCE}" type="datetimeFigureOut">
              <a:rPr lang="ru-RU" smtClean="0"/>
              <a:t>02.11.2020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636630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1776B5E-6D9C-4C68-93D8-2C5B2766ECCE}" type="datetimeFigureOut">
              <a:rPr lang="ru-RU" smtClean="0"/>
              <a:t>02.11.2020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258946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1776B5E-6D9C-4C68-93D8-2C5B2766ECCE}" type="datetimeFigureOut">
              <a:rPr lang="ru-RU" smtClean="0"/>
              <a:t>02.11.2020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341649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01776B5E-6D9C-4C68-93D8-2C5B2766ECCE}" type="datetimeFigureOut">
              <a:rPr lang="ru-RU" smtClean="0"/>
              <a:t>02.11.2020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92260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76B5E-6D9C-4C68-93D8-2C5B2766ECCE}" type="datetimeFigureOut">
              <a:rPr lang="ru-RU" smtClean="0"/>
              <a:t>02.11.2020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073246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p>
            <a:fld id="{01776B5E-6D9C-4C68-93D8-2C5B2766ECCE}" type="datetimeFigureOut">
              <a:rPr lang="ru-RU" smtClean="0"/>
              <a:t>02.11.2020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3519213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01776B5E-6D9C-4C68-93D8-2C5B2766ECCE}" type="datetimeFigureOut">
              <a:rPr lang="ru-RU" smtClean="0"/>
              <a:t>02.11.2020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5032E0A-2966-4FC1-939D-F613B58D9D52}" type="slidenum">
              <a:rPr lang="ru-RU" smtClean="0"/>
              <a:t>‹#›</a:t>
            </a:fld>
            <a:endParaRPr lang="ru-RU"/>
          </a:p>
        </p:txBody>
      </p:sp>
    </p:spTree>
    <p:extLst>
      <p:ext uri="{BB962C8B-B14F-4D97-AF65-F5344CB8AC3E}">
        <p14:creationId xmlns:p14="http://schemas.microsoft.com/office/powerpoint/2010/main" val="2956678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cxnSp>
          <p:nvCxnSpPr>
            <p:cNvPr id="7" name="Straight Connector 6"/>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1776B5E-6D9C-4C68-93D8-2C5B2766ECCE}" type="datetimeFigureOut">
              <a:rPr lang="ru-RU" smtClean="0"/>
              <a:t>02.11.2020</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85032E0A-2966-4FC1-939D-F613B58D9D52}" type="slidenum">
              <a:rPr lang="ru-RU" smtClean="0"/>
              <a:t>‹#›</a:t>
            </a:fld>
            <a:endParaRPr lang="ru-RU"/>
          </a:p>
        </p:txBody>
      </p:sp>
    </p:spTree>
    <p:extLst>
      <p:ext uri="{BB962C8B-B14F-4D97-AF65-F5344CB8AC3E}">
        <p14:creationId xmlns:p14="http://schemas.microsoft.com/office/powerpoint/2010/main" val="1382857664"/>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jpg"/><Relationship Id="rId1" Type="http://schemas.openxmlformats.org/officeDocument/2006/relationships/slideLayout" Target="../slideLayouts/slideLayout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jp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7.xml"/><Relationship Id="rId5" Type="http://schemas.openxmlformats.org/officeDocument/2006/relationships/image" Target="../media/image4.jp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17.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47864" y="4653136"/>
            <a:ext cx="5328592" cy="1384995"/>
          </a:xfrm>
          <a:prstGeom prst="rect">
            <a:avLst/>
          </a:prstGeom>
          <a:noFill/>
        </p:spPr>
        <p:txBody>
          <a:bodyPr wrap="square" rtlCol="0">
            <a:spAutoFit/>
          </a:bodyPr>
          <a:lstStyle/>
          <a:p>
            <a:r>
              <a:rPr lang="ru-RU" sz="2800" dirty="0">
                <a:solidFill>
                  <a:srgbClr val="002060"/>
                </a:solidFill>
                <a:latin typeface="Times New Roman" panose="02020603050405020304" pitchFamily="18" charset="0"/>
                <a:cs typeface="Times New Roman" panose="02020603050405020304" pitchFamily="18" charset="0"/>
              </a:rPr>
              <a:t>Выполнила студентка 3-го курса </a:t>
            </a:r>
          </a:p>
          <a:p>
            <a:r>
              <a:rPr lang="ru-RU" sz="2800" dirty="0">
                <a:solidFill>
                  <a:srgbClr val="002060"/>
                </a:solidFill>
                <a:latin typeface="Times New Roman" panose="02020603050405020304" pitchFamily="18" charset="0"/>
                <a:cs typeface="Times New Roman" panose="02020603050405020304" pitchFamily="18" charset="0"/>
              </a:rPr>
              <a:t>Группы ПНК.18.Б</a:t>
            </a:r>
          </a:p>
          <a:p>
            <a:r>
              <a:rPr lang="ru-RU" sz="2800" dirty="0">
                <a:solidFill>
                  <a:srgbClr val="002060"/>
                </a:solidFill>
                <a:latin typeface="Times New Roman" panose="02020603050405020304" pitchFamily="18" charset="0"/>
                <a:cs typeface="Times New Roman" panose="02020603050405020304" pitchFamily="18" charset="0"/>
              </a:rPr>
              <a:t>Кузнецова Анастасия Игоревна </a:t>
            </a:r>
          </a:p>
        </p:txBody>
      </p:sp>
      <p:sp>
        <p:nvSpPr>
          <p:cNvPr id="5" name="TextBox 4"/>
          <p:cNvSpPr txBox="1"/>
          <p:nvPr/>
        </p:nvSpPr>
        <p:spPr>
          <a:xfrm>
            <a:off x="179512" y="179368"/>
            <a:ext cx="8136904" cy="3046988"/>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Проект </a:t>
            </a:r>
          </a:p>
          <a:p>
            <a:pPr algn="ctr"/>
            <a:r>
              <a:rPr lang="ru-RU" sz="4800" dirty="0">
                <a:solidFill>
                  <a:srgbClr val="002060"/>
                </a:solidFill>
                <a:latin typeface="Times New Roman" panose="02020603050405020304" pitchFamily="18" charset="0"/>
                <a:cs typeface="Times New Roman" panose="02020603050405020304" pitchFamily="18" charset="0"/>
              </a:rPr>
              <a:t>предметно-развивающейся среды кабинета начальных классов </a:t>
            </a:r>
          </a:p>
        </p:txBody>
      </p:sp>
    </p:spTree>
    <p:extLst>
      <p:ext uri="{BB962C8B-B14F-4D97-AF65-F5344CB8AC3E}">
        <p14:creationId xmlns:p14="http://schemas.microsoft.com/office/powerpoint/2010/main" val="3623393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67744" y="116632"/>
            <a:ext cx="4248472" cy="830997"/>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Игровая зона </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177" y="1133073"/>
            <a:ext cx="3473864" cy="2295927"/>
          </a:xfrm>
          <a:prstGeom prst="rect">
            <a:avLst/>
          </a:prstGeom>
        </p:spPr>
      </p:pic>
      <p:pic>
        <p:nvPicPr>
          <p:cNvPr id="3" name="Рисунок 2">
            <a:extLst>
              <a:ext uri="{FF2B5EF4-FFF2-40B4-BE49-F238E27FC236}">
                <a16:creationId xmlns:a16="http://schemas.microsoft.com/office/drawing/2014/main" id="{9CC49193-3F02-4B86-BB51-8A0D1A99D988}"/>
              </a:ext>
            </a:extLst>
          </p:cNvPr>
          <p:cNvPicPr>
            <a:picLocks noChangeAspect="1"/>
          </p:cNvPicPr>
          <p:nvPr/>
        </p:nvPicPr>
        <p:blipFill>
          <a:blip r:embed="rId3"/>
          <a:stretch>
            <a:fillRect/>
          </a:stretch>
        </p:blipFill>
        <p:spPr>
          <a:xfrm>
            <a:off x="4283968" y="1133073"/>
            <a:ext cx="2808312" cy="2246649"/>
          </a:xfrm>
          <a:prstGeom prst="rect">
            <a:avLst/>
          </a:prstGeom>
        </p:spPr>
      </p:pic>
      <p:pic>
        <p:nvPicPr>
          <p:cNvPr id="7" name="Рисунок 6">
            <a:extLst>
              <a:ext uri="{FF2B5EF4-FFF2-40B4-BE49-F238E27FC236}">
                <a16:creationId xmlns:a16="http://schemas.microsoft.com/office/drawing/2014/main" id="{B067F761-FEE1-414A-87F9-1931B696F66C}"/>
              </a:ext>
            </a:extLst>
          </p:cNvPr>
          <p:cNvPicPr>
            <a:picLocks noChangeAspect="1"/>
          </p:cNvPicPr>
          <p:nvPr/>
        </p:nvPicPr>
        <p:blipFill>
          <a:blip r:embed="rId4"/>
          <a:stretch>
            <a:fillRect/>
          </a:stretch>
        </p:blipFill>
        <p:spPr>
          <a:xfrm>
            <a:off x="370201" y="4053070"/>
            <a:ext cx="2074722" cy="1659777"/>
          </a:xfrm>
          <a:prstGeom prst="rect">
            <a:avLst/>
          </a:prstGeom>
        </p:spPr>
      </p:pic>
      <p:pic>
        <p:nvPicPr>
          <p:cNvPr id="9" name="Рисунок 8">
            <a:extLst>
              <a:ext uri="{FF2B5EF4-FFF2-40B4-BE49-F238E27FC236}">
                <a16:creationId xmlns:a16="http://schemas.microsoft.com/office/drawing/2014/main" id="{E749E2AD-F98F-4A6E-ABB7-B66812AD87C4}"/>
              </a:ext>
            </a:extLst>
          </p:cNvPr>
          <p:cNvPicPr>
            <a:picLocks noChangeAspect="1"/>
          </p:cNvPicPr>
          <p:nvPr/>
        </p:nvPicPr>
        <p:blipFill>
          <a:blip r:embed="rId5"/>
          <a:stretch>
            <a:fillRect/>
          </a:stretch>
        </p:blipFill>
        <p:spPr>
          <a:xfrm>
            <a:off x="2843711" y="3882368"/>
            <a:ext cx="2606841" cy="2085472"/>
          </a:xfrm>
          <a:prstGeom prst="rect">
            <a:avLst/>
          </a:prstGeom>
        </p:spPr>
      </p:pic>
      <p:pic>
        <p:nvPicPr>
          <p:cNvPr id="11" name="Рисунок 10">
            <a:extLst>
              <a:ext uri="{FF2B5EF4-FFF2-40B4-BE49-F238E27FC236}">
                <a16:creationId xmlns:a16="http://schemas.microsoft.com/office/drawing/2014/main" id="{92C1E3FB-B1C2-4217-8E44-65BEC655155F}"/>
              </a:ext>
            </a:extLst>
          </p:cNvPr>
          <p:cNvPicPr>
            <a:picLocks noChangeAspect="1"/>
          </p:cNvPicPr>
          <p:nvPr/>
        </p:nvPicPr>
        <p:blipFill>
          <a:blip r:embed="rId6"/>
          <a:stretch>
            <a:fillRect/>
          </a:stretch>
        </p:blipFill>
        <p:spPr>
          <a:xfrm>
            <a:off x="5812356" y="3717032"/>
            <a:ext cx="3086374" cy="2469098"/>
          </a:xfrm>
          <a:prstGeom prst="rect">
            <a:avLst/>
          </a:prstGeom>
        </p:spPr>
      </p:pic>
    </p:spTree>
    <p:extLst>
      <p:ext uri="{BB962C8B-B14F-4D97-AF65-F5344CB8AC3E}">
        <p14:creationId xmlns:p14="http://schemas.microsoft.com/office/powerpoint/2010/main" val="3293809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91680" y="188639"/>
            <a:ext cx="5688632" cy="830997"/>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Санитарная зона </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88274" y="1149424"/>
            <a:ext cx="2463282" cy="2520280"/>
          </a:xfrm>
          <a:prstGeom prst="rect">
            <a:avLst/>
          </a:prstGeom>
        </p:spPr>
      </p:pic>
      <p:pic>
        <p:nvPicPr>
          <p:cNvPr id="3" name="Рисунок 2">
            <a:extLst>
              <a:ext uri="{FF2B5EF4-FFF2-40B4-BE49-F238E27FC236}">
                <a16:creationId xmlns:a16="http://schemas.microsoft.com/office/drawing/2014/main" id="{87B0D0A2-F58A-424F-B15B-500EA836456F}"/>
              </a:ext>
            </a:extLst>
          </p:cNvPr>
          <p:cNvPicPr>
            <a:picLocks noChangeAspect="1"/>
          </p:cNvPicPr>
          <p:nvPr/>
        </p:nvPicPr>
        <p:blipFill>
          <a:blip r:embed="rId3"/>
          <a:stretch>
            <a:fillRect/>
          </a:stretch>
        </p:blipFill>
        <p:spPr>
          <a:xfrm>
            <a:off x="827584" y="1196752"/>
            <a:ext cx="1872208" cy="2575524"/>
          </a:xfrm>
          <a:prstGeom prst="rect">
            <a:avLst/>
          </a:prstGeom>
        </p:spPr>
      </p:pic>
      <p:pic>
        <p:nvPicPr>
          <p:cNvPr id="7" name="Рисунок 6">
            <a:extLst>
              <a:ext uri="{FF2B5EF4-FFF2-40B4-BE49-F238E27FC236}">
                <a16:creationId xmlns:a16="http://schemas.microsoft.com/office/drawing/2014/main" id="{BEC6946C-9D7E-4AE0-97CE-42887A2A1DD2}"/>
              </a:ext>
            </a:extLst>
          </p:cNvPr>
          <p:cNvPicPr>
            <a:picLocks noChangeAspect="1"/>
          </p:cNvPicPr>
          <p:nvPr/>
        </p:nvPicPr>
        <p:blipFill>
          <a:blip r:embed="rId4"/>
          <a:stretch>
            <a:fillRect/>
          </a:stretch>
        </p:blipFill>
        <p:spPr>
          <a:xfrm>
            <a:off x="938380" y="4221088"/>
            <a:ext cx="1761412" cy="2095959"/>
          </a:xfrm>
          <a:prstGeom prst="rect">
            <a:avLst/>
          </a:prstGeom>
        </p:spPr>
      </p:pic>
      <p:pic>
        <p:nvPicPr>
          <p:cNvPr id="9" name="Рисунок 8">
            <a:extLst>
              <a:ext uri="{FF2B5EF4-FFF2-40B4-BE49-F238E27FC236}">
                <a16:creationId xmlns:a16="http://schemas.microsoft.com/office/drawing/2014/main" id="{7443F068-C91C-461F-8B4D-3323121A4DFE}"/>
              </a:ext>
            </a:extLst>
          </p:cNvPr>
          <p:cNvPicPr>
            <a:picLocks noChangeAspect="1"/>
          </p:cNvPicPr>
          <p:nvPr/>
        </p:nvPicPr>
        <p:blipFill>
          <a:blip r:embed="rId5"/>
          <a:stretch>
            <a:fillRect/>
          </a:stretch>
        </p:blipFill>
        <p:spPr>
          <a:xfrm>
            <a:off x="3347864" y="4026640"/>
            <a:ext cx="2088233" cy="2484854"/>
          </a:xfrm>
          <a:prstGeom prst="rect">
            <a:avLst/>
          </a:prstGeom>
        </p:spPr>
      </p:pic>
      <p:pic>
        <p:nvPicPr>
          <p:cNvPr id="11" name="Рисунок 10">
            <a:extLst>
              <a:ext uri="{FF2B5EF4-FFF2-40B4-BE49-F238E27FC236}">
                <a16:creationId xmlns:a16="http://schemas.microsoft.com/office/drawing/2014/main" id="{E31E7B2F-BE51-4C5C-850F-F882101FC9E9}"/>
              </a:ext>
            </a:extLst>
          </p:cNvPr>
          <p:cNvPicPr>
            <a:picLocks noChangeAspect="1"/>
          </p:cNvPicPr>
          <p:nvPr/>
        </p:nvPicPr>
        <p:blipFill>
          <a:blip r:embed="rId6"/>
          <a:stretch>
            <a:fillRect/>
          </a:stretch>
        </p:blipFill>
        <p:spPr>
          <a:xfrm>
            <a:off x="6228184" y="1201201"/>
            <a:ext cx="1872208" cy="2227799"/>
          </a:xfrm>
          <a:prstGeom prst="rect">
            <a:avLst/>
          </a:prstGeom>
        </p:spPr>
      </p:pic>
      <p:pic>
        <p:nvPicPr>
          <p:cNvPr id="13" name="Рисунок 12">
            <a:extLst>
              <a:ext uri="{FF2B5EF4-FFF2-40B4-BE49-F238E27FC236}">
                <a16:creationId xmlns:a16="http://schemas.microsoft.com/office/drawing/2014/main" id="{1368A1FD-83A1-44AD-91F8-6CE6F1CD6C10}"/>
              </a:ext>
            </a:extLst>
          </p:cNvPr>
          <p:cNvPicPr>
            <a:picLocks noChangeAspect="1"/>
          </p:cNvPicPr>
          <p:nvPr/>
        </p:nvPicPr>
        <p:blipFill>
          <a:blip r:embed="rId7"/>
          <a:stretch>
            <a:fillRect/>
          </a:stretch>
        </p:blipFill>
        <p:spPr>
          <a:xfrm>
            <a:off x="6084169" y="3723469"/>
            <a:ext cx="2664183" cy="3170195"/>
          </a:xfrm>
          <a:prstGeom prst="rect">
            <a:avLst/>
          </a:prstGeom>
        </p:spPr>
      </p:pic>
    </p:spTree>
    <p:extLst>
      <p:ext uri="{BB962C8B-B14F-4D97-AF65-F5344CB8AC3E}">
        <p14:creationId xmlns:p14="http://schemas.microsoft.com/office/powerpoint/2010/main" val="2287647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926A60-A35C-4AF9-A58C-C234FC3F38A5}"/>
              </a:ext>
            </a:extLst>
          </p:cNvPr>
          <p:cNvSpPr txBox="1"/>
          <p:nvPr/>
        </p:nvSpPr>
        <p:spPr>
          <a:xfrm>
            <a:off x="1763688" y="65169"/>
            <a:ext cx="5832648" cy="830997"/>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Зелёная зона</a:t>
            </a:r>
          </a:p>
        </p:txBody>
      </p:sp>
      <p:pic>
        <p:nvPicPr>
          <p:cNvPr id="4" name="Рисунок 3">
            <a:extLst>
              <a:ext uri="{FF2B5EF4-FFF2-40B4-BE49-F238E27FC236}">
                <a16:creationId xmlns:a16="http://schemas.microsoft.com/office/drawing/2014/main" id="{9A4795C6-5D55-45A2-9DA8-3D388E0F9A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1052736"/>
            <a:ext cx="3580484" cy="2974976"/>
          </a:xfrm>
          <a:prstGeom prst="rect">
            <a:avLst/>
          </a:prstGeom>
        </p:spPr>
      </p:pic>
      <p:pic>
        <p:nvPicPr>
          <p:cNvPr id="3" name="Рисунок 2">
            <a:extLst>
              <a:ext uri="{FF2B5EF4-FFF2-40B4-BE49-F238E27FC236}">
                <a16:creationId xmlns:a16="http://schemas.microsoft.com/office/drawing/2014/main" id="{DB1D2ECD-7ED4-4EF7-A003-C092504E54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1268760"/>
            <a:ext cx="3812923" cy="2859692"/>
          </a:xfrm>
          <a:prstGeom prst="rect">
            <a:avLst/>
          </a:prstGeom>
        </p:spPr>
      </p:pic>
      <p:pic>
        <p:nvPicPr>
          <p:cNvPr id="6" name="Рисунок 5">
            <a:extLst>
              <a:ext uri="{FF2B5EF4-FFF2-40B4-BE49-F238E27FC236}">
                <a16:creationId xmlns:a16="http://schemas.microsoft.com/office/drawing/2014/main" id="{C9422AF1-2198-449A-A367-E431E49DA3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4165891"/>
            <a:ext cx="3449626" cy="2587219"/>
          </a:xfrm>
          <a:prstGeom prst="rect">
            <a:avLst/>
          </a:prstGeom>
        </p:spPr>
      </p:pic>
      <p:pic>
        <p:nvPicPr>
          <p:cNvPr id="8" name="Рисунок 7">
            <a:extLst>
              <a:ext uri="{FF2B5EF4-FFF2-40B4-BE49-F238E27FC236}">
                <a16:creationId xmlns:a16="http://schemas.microsoft.com/office/drawing/2014/main" id="{4D9811D8-87F9-46C2-94D7-81C65CCBEA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4097425"/>
            <a:ext cx="3810000" cy="2724150"/>
          </a:xfrm>
          <a:prstGeom prst="rect">
            <a:avLst/>
          </a:prstGeom>
        </p:spPr>
      </p:pic>
    </p:spTree>
    <p:extLst>
      <p:ext uri="{BB962C8B-B14F-4D97-AF65-F5344CB8AC3E}">
        <p14:creationId xmlns:p14="http://schemas.microsoft.com/office/powerpoint/2010/main" val="1047334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E4B4B4-28DD-4E96-A5CA-C5C6235E77F4}"/>
              </a:ext>
            </a:extLst>
          </p:cNvPr>
          <p:cNvSpPr txBox="1"/>
          <p:nvPr/>
        </p:nvSpPr>
        <p:spPr>
          <a:xfrm>
            <a:off x="899592" y="404664"/>
            <a:ext cx="6624736" cy="1446550"/>
          </a:xfrm>
          <a:prstGeom prst="rect">
            <a:avLst/>
          </a:prstGeom>
          <a:noFill/>
        </p:spPr>
        <p:txBody>
          <a:bodyPr wrap="square" rtlCol="0">
            <a:spAutoFit/>
          </a:bodyPr>
          <a:lstStyle/>
          <a:p>
            <a:pPr algn="ctr"/>
            <a:r>
              <a:rPr lang="ru-RU" sz="4400" dirty="0">
                <a:solidFill>
                  <a:srgbClr val="002060"/>
                </a:solidFill>
                <a:latin typeface="Times New Roman" panose="02020603050405020304" pitchFamily="18" charset="0"/>
                <a:cs typeface="Times New Roman" panose="02020603050405020304" pitchFamily="18" charset="0"/>
              </a:rPr>
              <a:t>Требования к кабинету начальных классов</a:t>
            </a:r>
          </a:p>
        </p:txBody>
      </p:sp>
      <p:sp>
        <p:nvSpPr>
          <p:cNvPr id="3" name="TextBox 2">
            <a:extLst>
              <a:ext uri="{FF2B5EF4-FFF2-40B4-BE49-F238E27FC236}">
                <a16:creationId xmlns:a16="http://schemas.microsoft.com/office/drawing/2014/main" id="{38450C5C-881E-424C-9E95-E73100EF3CBE}"/>
              </a:ext>
            </a:extLst>
          </p:cNvPr>
          <p:cNvSpPr txBox="1"/>
          <p:nvPr/>
        </p:nvSpPr>
        <p:spPr>
          <a:xfrm>
            <a:off x="179512" y="2348880"/>
            <a:ext cx="7848872" cy="3785652"/>
          </a:xfrm>
          <a:prstGeom prst="rect">
            <a:avLst/>
          </a:prstGeom>
          <a:noFill/>
        </p:spPr>
        <p:txBody>
          <a:bodyPr wrap="square" rtlCol="0">
            <a:spAutoFit/>
          </a:bodyPr>
          <a:lstStyle/>
          <a:p>
            <a:pPr marL="285750" indent="-285750">
              <a:buFontTx/>
              <a:buChar char="-"/>
            </a:pPr>
            <a:r>
              <a:rPr lang="ru-RU" sz="2400" dirty="0">
                <a:solidFill>
                  <a:srgbClr val="002060"/>
                </a:solidFill>
                <a:latin typeface="Times New Roman" panose="02020603050405020304" pitchFamily="18" charset="0"/>
                <a:cs typeface="Times New Roman" panose="02020603050405020304" pitchFamily="18" charset="0"/>
              </a:rPr>
              <a:t>Кабинет должен отвечать всем санитарно-гигиеническим условиям, эстетическим и техническим требованиям.</a:t>
            </a:r>
          </a:p>
          <a:p>
            <a:pPr marL="285750" indent="-285750">
              <a:buFontTx/>
              <a:buChar char="-"/>
            </a:pPr>
            <a:r>
              <a:rPr lang="ru-RU" sz="2400" dirty="0">
                <a:solidFill>
                  <a:srgbClr val="002060"/>
                </a:solidFill>
                <a:latin typeface="Times New Roman" panose="02020603050405020304" pitchFamily="18" charset="0"/>
                <a:cs typeface="Times New Roman" panose="02020603050405020304" pitchFamily="18" charset="0"/>
              </a:rPr>
              <a:t>В кабинете должно быть хорошее освещение и хорошее состояние мебели. Размеры проходов, расстояние между предметами, между рядами двухместных столов не менее 60 см, от столов до стены от 50 см до 70 см, от первой парты до доски не менее 2,4 – 2,7 м, наибольшая удаленность ученика от доски 860 см, высота доски от пола 80-90 см.</a:t>
            </a:r>
          </a:p>
        </p:txBody>
      </p:sp>
    </p:spTree>
    <p:extLst>
      <p:ext uri="{BB962C8B-B14F-4D97-AF65-F5344CB8AC3E}">
        <p14:creationId xmlns:p14="http://schemas.microsoft.com/office/powerpoint/2010/main" val="2107388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5230C1-0E6D-4AD1-B395-46A5AC67E7E6}"/>
              </a:ext>
            </a:extLst>
          </p:cNvPr>
          <p:cNvSpPr txBox="1"/>
          <p:nvPr/>
        </p:nvSpPr>
        <p:spPr>
          <a:xfrm>
            <a:off x="539552" y="2564904"/>
            <a:ext cx="6768752" cy="2554545"/>
          </a:xfrm>
          <a:prstGeom prst="rect">
            <a:avLst/>
          </a:prstGeom>
          <a:noFill/>
        </p:spPr>
        <p:txBody>
          <a:bodyPr wrap="square" rtlCol="0">
            <a:spAutoFit/>
          </a:bodyPr>
          <a:lstStyle/>
          <a:p>
            <a:pPr marL="0" indent="0">
              <a:buNone/>
            </a:pPr>
            <a:r>
              <a:rPr lang="ru-RU" sz="3200" dirty="0">
                <a:solidFill>
                  <a:srgbClr val="002060"/>
                </a:solidFill>
                <a:latin typeface="Times New Roman" panose="02020603050405020304" pitchFamily="18" charset="0"/>
                <a:cs typeface="Times New Roman" panose="02020603050405020304" pitchFamily="18" charset="0"/>
              </a:rPr>
              <a:t>Данный проект создан по всем требованиям и рекомендациям ФГОС и в будущем он будет реализован в моей профессиональной деятельности.</a:t>
            </a:r>
          </a:p>
        </p:txBody>
      </p:sp>
      <p:sp>
        <p:nvSpPr>
          <p:cNvPr id="3" name="TextBox 2">
            <a:extLst>
              <a:ext uri="{FF2B5EF4-FFF2-40B4-BE49-F238E27FC236}">
                <a16:creationId xmlns:a16="http://schemas.microsoft.com/office/drawing/2014/main" id="{DD162BE2-AD3B-4231-9A6D-5F7C8903A4D5}"/>
              </a:ext>
            </a:extLst>
          </p:cNvPr>
          <p:cNvSpPr txBox="1"/>
          <p:nvPr/>
        </p:nvSpPr>
        <p:spPr>
          <a:xfrm>
            <a:off x="1115616" y="220008"/>
            <a:ext cx="5688632" cy="1446550"/>
          </a:xfrm>
          <a:prstGeom prst="rect">
            <a:avLst/>
          </a:prstGeom>
          <a:noFill/>
        </p:spPr>
        <p:txBody>
          <a:bodyPr wrap="square" rtlCol="0">
            <a:spAutoFit/>
          </a:bodyPr>
          <a:lstStyle/>
          <a:p>
            <a:pPr algn="ctr"/>
            <a:r>
              <a:rPr lang="ru-RU" sz="4400" dirty="0">
                <a:solidFill>
                  <a:srgbClr val="002060"/>
                </a:solidFill>
                <a:latin typeface="Times New Roman" panose="02020603050405020304" pitchFamily="18" charset="0"/>
                <a:cs typeface="Times New Roman" panose="02020603050405020304" pitchFamily="18" charset="0"/>
              </a:rPr>
              <a:t>Практическая значимость проекта </a:t>
            </a:r>
          </a:p>
        </p:txBody>
      </p:sp>
    </p:spTree>
    <p:extLst>
      <p:ext uri="{BB962C8B-B14F-4D97-AF65-F5344CB8AC3E}">
        <p14:creationId xmlns:p14="http://schemas.microsoft.com/office/powerpoint/2010/main" val="731132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005A0-0527-4BE6-99AA-598374F3CBA4}"/>
              </a:ext>
            </a:extLst>
          </p:cNvPr>
          <p:cNvSpPr txBox="1"/>
          <p:nvPr/>
        </p:nvSpPr>
        <p:spPr>
          <a:xfrm>
            <a:off x="1187624" y="188640"/>
            <a:ext cx="6192688" cy="769441"/>
          </a:xfrm>
          <a:prstGeom prst="rect">
            <a:avLst/>
          </a:prstGeom>
          <a:noFill/>
        </p:spPr>
        <p:txBody>
          <a:bodyPr wrap="square" rtlCol="0">
            <a:spAutoFit/>
          </a:bodyPr>
          <a:lstStyle/>
          <a:p>
            <a:pPr algn="ctr"/>
            <a:r>
              <a:rPr lang="ru-RU" sz="4400" dirty="0">
                <a:solidFill>
                  <a:srgbClr val="002060"/>
                </a:solidFill>
                <a:latin typeface="Times New Roman" panose="02020603050405020304" pitchFamily="18" charset="0"/>
                <a:cs typeface="Times New Roman" panose="02020603050405020304" pitchFamily="18" charset="0"/>
              </a:rPr>
              <a:t>Заключение</a:t>
            </a:r>
          </a:p>
        </p:txBody>
      </p:sp>
      <p:sp>
        <p:nvSpPr>
          <p:cNvPr id="4" name="TextBox 3">
            <a:extLst>
              <a:ext uri="{FF2B5EF4-FFF2-40B4-BE49-F238E27FC236}">
                <a16:creationId xmlns:a16="http://schemas.microsoft.com/office/drawing/2014/main" id="{2680E0EA-D494-434A-BF6D-1FA8A1207B67}"/>
              </a:ext>
            </a:extLst>
          </p:cNvPr>
          <p:cNvSpPr txBox="1"/>
          <p:nvPr/>
        </p:nvSpPr>
        <p:spPr>
          <a:xfrm>
            <a:off x="683568" y="1772816"/>
            <a:ext cx="7200800" cy="3785652"/>
          </a:xfrm>
          <a:prstGeom prst="rect">
            <a:avLst/>
          </a:prstGeom>
          <a:noFill/>
        </p:spPr>
        <p:txBody>
          <a:bodyPr wrap="square" rtlCol="0">
            <a:spAutoFit/>
          </a:bodyPr>
          <a:lstStyle/>
          <a:p>
            <a:r>
              <a:rPr lang="ru-RU" sz="2400" b="0" i="0" dirty="0">
                <a:solidFill>
                  <a:srgbClr val="002060"/>
                </a:solidFill>
                <a:effectLst/>
                <a:latin typeface="Times New Roman" panose="02020603050405020304" pitchFamily="18" charset="0"/>
                <a:cs typeface="Times New Roman" panose="02020603050405020304" pitchFamily="18" charset="0"/>
              </a:rPr>
              <a:t>Таким образом, создание предметно-развивающей среды в кабинете позволяет успешно организовать </a:t>
            </a:r>
            <a:r>
              <a:rPr lang="ru-RU" sz="2400" b="0" i="0" dirty="0" err="1">
                <a:solidFill>
                  <a:srgbClr val="002060"/>
                </a:solidFill>
                <a:effectLst/>
                <a:latin typeface="Times New Roman" panose="02020603050405020304" pitchFamily="18" charset="0"/>
                <a:cs typeface="Times New Roman" panose="02020603050405020304" pitchFamily="18" charset="0"/>
              </a:rPr>
              <a:t>учебно</a:t>
            </a:r>
            <a:r>
              <a:rPr lang="ru-RU" sz="2400" b="0" i="0" dirty="0">
                <a:solidFill>
                  <a:srgbClr val="002060"/>
                </a:solidFill>
                <a:effectLst/>
                <a:latin typeface="Times New Roman" panose="02020603050405020304" pitchFamily="18" charset="0"/>
                <a:cs typeface="Times New Roman" panose="02020603050405020304" pitchFamily="18" charset="0"/>
              </a:rPr>
              <a:t> – воспитательный процесс. Такая среда демонстрирует уважение к ребенку, заботу о нем и его здоровье, воспитывает коллективизм, сочувствие, трудолюбие, развивает интересы, склонности, способности детей, формирует положительную самооценку каждого ребенка, воспитывает патриотизм учащихся, культуру и чувство прекрасного.</a:t>
            </a:r>
            <a:endParaRPr lang="ru-RU" sz="2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791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503" y="2132856"/>
            <a:ext cx="7776865" cy="2123658"/>
          </a:xfrm>
          <a:prstGeom prst="rect">
            <a:avLst/>
          </a:prstGeom>
          <a:noFill/>
        </p:spPr>
        <p:txBody>
          <a:bodyPr wrap="square" rtlCol="0">
            <a:spAutoFit/>
          </a:bodyPr>
          <a:lstStyle/>
          <a:p>
            <a:pPr algn="ctr"/>
            <a:r>
              <a:rPr lang="ru-RU" sz="6600" dirty="0">
                <a:solidFill>
                  <a:srgbClr val="002060"/>
                </a:solidFill>
                <a:latin typeface="Times New Roman" panose="02020603050405020304" pitchFamily="18" charset="0"/>
                <a:cs typeface="Times New Roman" panose="02020603050405020304" pitchFamily="18" charset="0"/>
              </a:rPr>
              <a:t>Спасибо за внимание !!!</a:t>
            </a:r>
          </a:p>
        </p:txBody>
      </p:sp>
    </p:spTree>
    <p:extLst>
      <p:ext uri="{BB962C8B-B14F-4D97-AF65-F5344CB8AC3E}">
        <p14:creationId xmlns:p14="http://schemas.microsoft.com/office/powerpoint/2010/main" val="575358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700BE7-1FCC-4560-8F3B-5F9DE11EEA4A}"/>
              </a:ext>
            </a:extLst>
          </p:cNvPr>
          <p:cNvSpPr txBox="1"/>
          <p:nvPr/>
        </p:nvSpPr>
        <p:spPr>
          <a:xfrm>
            <a:off x="971600" y="292016"/>
            <a:ext cx="6840760" cy="830997"/>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Актуальность проекта</a:t>
            </a:r>
          </a:p>
        </p:txBody>
      </p:sp>
      <p:sp>
        <p:nvSpPr>
          <p:cNvPr id="4" name="TextBox 3">
            <a:extLst>
              <a:ext uri="{FF2B5EF4-FFF2-40B4-BE49-F238E27FC236}">
                <a16:creationId xmlns:a16="http://schemas.microsoft.com/office/drawing/2014/main" id="{3C3F6166-8CF1-448F-8CD6-B81059BDC6D6}"/>
              </a:ext>
            </a:extLst>
          </p:cNvPr>
          <p:cNvSpPr txBox="1"/>
          <p:nvPr/>
        </p:nvSpPr>
        <p:spPr>
          <a:xfrm>
            <a:off x="179512" y="2132856"/>
            <a:ext cx="7848872" cy="3539430"/>
          </a:xfrm>
          <a:prstGeom prst="rect">
            <a:avLst/>
          </a:prstGeom>
          <a:noFill/>
        </p:spPr>
        <p:txBody>
          <a:bodyPr wrap="square" rtlCol="0">
            <a:spAutoFit/>
          </a:bodyPr>
          <a:lstStyle/>
          <a:p>
            <a:r>
              <a:rPr lang="ru-RU" sz="2800" dirty="0">
                <a:solidFill>
                  <a:srgbClr val="002060"/>
                </a:solidFill>
                <a:latin typeface="Times New Roman" panose="02020603050405020304" pitchFamily="18" charset="0"/>
                <a:cs typeface="Times New Roman" panose="02020603050405020304" pitchFamily="18" charset="0"/>
              </a:rPr>
              <a:t>Актуальность проекта заключается в том, что современная школа, работающая по новым стандартам, требует изменения подхода к оформлению учебного кабинета. Учебный кабинет должен соответствовать новым требованиям, предъявляемым к организации различных сфер деятельности. Из этого следует важность данной темы.</a:t>
            </a:r>
          </a:p>
        </p:txBody>
      </p:sp>
    </p:spTree>
    <p:extLst>
      <p:ext uri="{BB962C8B-B14F-4D97-AF65-F5344CB8AC3E}">
        <p14:creationId xmlns:p14="http://schemas.microsoft.com/office/powerpoint/2010/main" val="200430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5F147D-F1DD-4275-9EB4-F63C0AAF306E}"/>
              </a:ext>
            </a:extLst>
          </p:cNvPr>
          <p:cNvSpPr txBox="1"/>
          <p:nvPr/>
        </p:nvSpPr>
        <p:spPr>
          <a:xfrm>
            <a:off x="539552" y="476672"/>
            <a:ext cx="7560840" cy="3785652"/>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Цель</a:t>
            </a:r>
          </a:p>
          <a:p>
            <a:pPr algn="ctr"/>
            <a:endParaRPr lang="ru-RU" sz="3200" b="1" dirty="0">
              <a:solidFill>
                <a:srgbClr val="002060"/>
              </a:solidFill>
              <a:latin typeface="Times New Roman" panose="02020603050405020304" pitchFamily="18" charset="0"/>
              <a:cs typeface="Times New Roman" panose="02020603050405020304" pitchFamily="18" charset="0"/>
            </a:endParaRPr>
          </a:p>
          <a:p>
            <a:pPr algn="ctr"/>
            <a:endParaRPr lang="ru-RU" sz="3200" b="1" dirty="0">
              <a:solidFill>
                <a:srgbClr val="002060"/>
              </a:solidFill>
              <a:latin typeface="Times New Roman" panose="02020603050405020304" pitchFamily="18" charset="0"/>
              <a:cs typeface="Times New Roman" panose="02020603050405020304" pitchFamily="18" charset="0"/>
            </a:endParaRPr>
          </a:p>
          <a:p>
            <a:r>
              <a:rPr lang="ru-RU" sz="3200" b="1" dirty="0">
                <a:solidFill>
                  <a:srgbClr val="002060"/>
                </a:solidFill>
                <a:latin typeface="Times New Roman" panose="02020603050405020304" pitchFamily="18" charset="0"/>
                <a:cs typeface="Times New Roman" panose="02020603050405020304" pitchFamily="18" charset="0"/>
              </a:rPr>
              <a:t> </a:t>
            </a:r>
            <a:r>
              <a:rPr lang="ru-RU" sz="3200" dirty="0">
                <a:solidFill>
                  <a:srgbClr val="002060"/>
                </a:solidFill>
                <a:latin typeface="Times New Roman" panose="02020603050405020304" pitchFamily="18" charset="0"/>
                <a:cs typeface="Times New Roman" panose="02020603050405020304" pitchFamily="18" charset="0"/>
              </a:rPr>
              <a:t>разработка предметно-развивающей среды в начальной школе в условиях внедрения ФГОС нового поколения с учетом ресурсных возможностей школы.</a:t>
            </a:r>
          </a:p>
        </p:txBody>
      </p:sp>
    </p:spTree>
    <p:extLst>
      <p:ext uri="{BB962C8B-B14F-4D97-AF65-F5344CB8AC3E}">
        <p14:creationId xmlns:p14="http://schemas.microsoft.com/office/powerpoint/2010/main" val="3528282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E5846D-C35D-4D8E-973F-CB3C4B40FDC2}"/>
              </a:ext>
            </a:extLst>
          </p:cNvPr>
          <p:cNvSpPr txBox="1"/>
          <p:nvPr/>
        </p:nvSpPr>
        <p:spPr>
          <a:xfrm>
            <a:off x="971600" y="188640"/>
            <a:ext cx="6696744" cy="6801862"/>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Задачи</a:t>
            </a:r>
          </a:p>
          <a:p>
            <a:endParaRPr lang="ru-RU" sz="2800" b="1" dirty="0">
              <a:solidFill>
                <a:srgbClr val="002060"/>
              </a:solidFill>
              <a:latin typeface="Times New Roman" panose="02020603050405020304" pitchFamily="18" charset="0"/>
              <a:cs typeface="Times New Roman" panose="02020603050405020304" pitchFamily="18" charset="0"/>
            </a:endParaRPr>
          </a:p>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формировать у младших школьников начальные навыки самоопределения в учебе и отдыхе с учетом их задатков и способностей, потребностей современного мира;</a:t>
            </a:r>
          </a:p>
          <a:p>
            <a:pPr marL="457200" indent="-457200">
              <a:buFontTx/>
              <a:buChar char="-"/>
            </a:pPr>
            <a:endParaRPr lang="ru-RU" sz="2800" dirty="0">
              <a:solidFill>
                <a:srgbClr val="002060"/>
              </a:solidFill>
              <a:latin typeface="Times New Roman" panose="02020603050405020304" pitchFamily="18" charset="0"/>
              <a:cs typeface="Times New Roman" panose="02020603050405020304" pitchFamily="18" charset="0"/>
            </a:endParaRPr>
          </a:p>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создание благоприятных условий для разностороннего развития личности;</a:t>
            </a:r>
          </a:p>
          <a:p>
            <a:pPr marL="457200" indent="-457200">
              <a:buFontTx/>
              <a:buChar char="-"/>
            </a:pPr>
            <a:endParaRPr lang="ru-RU" sz="2800" dirty="0">
              <a:solidFill>
                <a:srgbClr val="002060"/>
              </a:solidFill>
              <a:latin typeface="Times New Roman" panose="02020603050405020304" pitchFamily="18" charset="0"/>
              <a:cs typeface="Times New Roman" panose="02020603050405020304" pitchFamily="18" charset="0"/>
            </a:endParaRPr>
          </a:p>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обеспечение охраны здоровья детей.</a:t>
            </a:r>
          </a:p>
          <a:p>
            <a:pPr marL="457200" indent="-457200">
              <a:buFontTx/>
              <a:buChar char="-"/>
            </a:pPr>
            <a:endParaRPr lang="ru-RU" sz="2800" dirty="0">
              <a:latin typeface="Times New Roman" panose="02020603050405020304" pitchFamily="18" charset="0"/>
              <a:cs typeface="Times New Roman" panose="02020603050405020304" pitchFamily="18" charset="0"/>
            </a:endParaRPr>
          </a:p>
          <a:p>
            <a:pPr marL="457200" indent="-457200">
              <a:buFontTx/>
              <a:buChar char="-"/>
            </a:pPr>
            <a:endParaRPr lang="ru-RU" sz="2800" dirty="0">
              <a:latin typeface="Times New Roman" panose="02020603050405020304" pitchFamily="18" charset="0"/>
              <a:cs typeface="Times New Roman" panose="02020603050405020304" pitchFamily="18" charset="0"/>
            </a:endParaRPr>
          </a:p>
          <a:p>
            <a:pPr marL="457200" indent="-457200">
              <a:buFontTx/>
              <a:buChar char="-"/>
            </a:pP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7142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563726-415A-413D-A39E-ABCBB9F01BB8}"/>
              </a:ext>
            </a:extLst>
          </p:cNvPr>
          <p:cNvSpPr txBox="1"/>
          <p:nvPr/>
        </p:nvSpPr>
        <p:spPr>
          <a:xfrm>
            <a:off x="611560" y="764704"/>
            <a:ext cx="5760640" cy="6401753"/>
          </a:xfrm>
          <a:prstGeom prst="rect">
            <a:avLst/>
          </a:prstGeom>
          <a:noFill/>
        </p:spPr>
        <p:txBody>
          <a:bodyPr wrap="square" rtlCol="0">
            <a:spAutoFit/>
          </a:bodyPr>
          <a:lstStyle/>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активно использовать информационные технологии в процессе обучения  с целью развития ключевых компетенций учащихся.</a:t>
            </a:r>
          </a:p>
          <a:p>
            <a:pPr marL="457200" indent="-457200">
              <a:buFontTx/>
              <a:buChar char="-"/>
            </a:pPr>
            <a:endParaRPr lang="ru-RU" sz="2800" dirty="0">
              <a:solidFill>
                <a:srgbClr val="002060"/>
              </a:solidFill>
              <a:latin typeface="Times New Roman" panose="02020603050405020304" pitchFamily="18" charset="0"/>
              <a:cs typeface="Times New Roman" panose="02020603050405020304" pitchFamily="18" charset="0"/>
            </a:endParaRPr>
          </a:p>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обеспечить комплексное становление навыков самоопределения младших школьников в процессе партнерского сотрудничества семьи и школы.</a:t>
            </a:r>
          </a:p>
          <a:p>
            <a:pPr marL="457200" indent="-457200">
              <a:buFontTx/>
              <a:buChar char="-"/>
            </a:pPr>
            <a:endParaRPr lang="ru-RU" sz="2800" dirty="0">
              <a:solidFill>
                <a:srgbClr val="002060"/>
              </a:solidFill>
              <a:latin typeface="Times New Roman" panose="02020603050405020304" pitchFamily="18" charset="0"/>
              <a:cs typeface="Times New Roman" panose="02020603050405020304" pitchFamily="18" charset="0"/>
            </a:endParaRPr>
          </a:p>
          <a:p>
            <a:pPr marL="457200" indent="-457200">
              <a:buFontTx/>
              <a:buChar char="-"/>
            </a:pPr>
            <a:endParaRPr lang="ru-RU" sz="2800" dirty="0">
              <a:solidFill>
                <a:srgbClr val="002060"/>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350381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99B93D-2AA0-4502-BCB1-7B01D02A5C6C}"/>
              </a:ext>
            </a:extLst>
          </p:cNvPr>
          <p:cNvSpPr txBox="1"/>
          <p:nvPr/>
        </p:nvSpPr>
        <p:spPr>
          <a:xfrm>
            <a:off x="251520" y="332656"/>
            <a:ext cx="8784976" cy="4093428"/>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Ожидаемые результаты</a:t>
            </a:r>
          </a:p>
          <a:p>
            <a:pPr algn="ctr"/>
            <a:endParaRPr lang="ru-RU" sz="4400" b="1" dirty="0">
              <a:solidFill>
                <a:srgbClr val="002060"/>
              </a:solidFill>
              <a:latin typeface="Times New Roman" panose="02020603050405020304" pitchFamily="18" charset="0"/>
              <a:cs typeface="Times New Roman" panose="02020603050405020304" pitchFamily="18" charset="0"/>
            </a:endParaRPr>
          </a:p>
          <a:p>
            <a:r>
              <a:rPr lang="ru-RU" sz="2800" b="1" dirty="0">
                <a:solidFill>
                  <a:srgbClr val="002060"/>
                </a:solidFill>
                <a:latin typeface="Times New Roman" panose="02020603050405020304" pitchFamily="18" charset="0"/>
                <a:cs typeface="Times New Roman" panose="02020603050405020304" pitchFamily="18" charset="0"/>
              </a:rPr>
              <a:t> </a:t>
            </a:r>
            <a:r>
              <a:rPr lang="ru-RU" sz="2800" b="1">
                <a:solidFill>
                  <a:srgbClr val="002060"/>
                </a:solidFill>
                <a:latin typeface="Times New Roman" panose="02020603050405020304" pitchFamily="18" charset="0"/>
                <a:cs typeface="Times New Roman" panose="02020603050405020304" pitchFamily="18" charset="0"/>
              </a:rPr>
              <a:t>-    </a:t>
            </a:r>
            <a:r>
              <a:rPr lang="ru-RU" sz="2800">
                <a:solidFill>
                  <a:srgbClr val="002060"/>
                </a:solidFill>
                <a:latin typeface="Times New Roman" panose="02020603050405020304" pitchFamily="18" charset="0"/>
                <a:cs typeface="Times New Roman" panose="02020603050405020304" pitchFamily="18" charset="0"/>
              </a:rPr>
              <a:t>создание </a:t>
            </a:r>
            <a:r>
              <a:rPr lang="ru-RU" sz="2800" dirty="0">
                <a:solidFill>
                  <a:srgbClr val="002060"/>
                </a:solidFill>
                <a:latin typeface="Times New Roman" panose="02020603050405020304" pitchFamily="18" charset="0"/>
                <a:cs typeface="Times New Roman" panose="02020603050405020304" pitchFamily="18" charset="0"/>
              </a:rPr>
              <a:t>развивающей среды будет способствовать повышению качества образования и компетенции учеников начальной </a:t>
            </a:r>
            <a:r>
              <a:rPr lang="ru-RU" sz="2800">
                <a:solidFill>
                  <a:srgbClr val="002060"/>
                </a:solidFill>
                <a:latin typeface="Times New Roman" panose="02020603050405020304" pitchFamily="18" charset="0"/>
                <a:cs typeface="Times New Roman" panose="02020603050405020304" pitchFamily="18" charset="0"/>
              </a:rPr>
              <a:t>школы; </a:t>
            </a:r>
            <a:endParaRPr lang="ru-RU" sz="2800" dirty="0">
              <a:solidFill>
                <a:srgbClr val="002060"/>
              </a:solidFill>
              <a:latin typeface="Times New Roman" panose="02020603050405020304" pitchFamily="18" charset="0"/>
              <a:cs typeface="Times New Roman" panose="02020603050405020304" pitchFamily="18" charset="0"/>
            </a:endParaRPr>
          </a:p>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поможет в решении проблем адаптации;</a:t>
            </a:r>
          </a:p>
          <a:p>
            <a:pPr marL="457200" indent="-457200">
              <a:buFontTx/>
              <a:buChar char="-"/>
            </a:pPr>
            <a:r>
              <a:rPr lang="ru-RU" sz="2800" dirty="0">
                <a:solidFill>
                  <a:srgbClr val="002060"/>
                </a:solidFill>
                <a:latin typeface="Times New Roman" panose="02020603050405020304" pitchFamily="18" charset="0"/>
                <a:cs typeface="Times New Roman" panose="02020603050405020304" pitchFamily="18" charset="0"/>
              </a:rPr>
              <a:t> побудит к самообразованию, качественно повысит рост творческих способностей детей.</a:t>
            </a:r>
          </a:p>
        </p:txBody>
      </p:sp>
    </p:spTree>
    <p:extLst>
      <p:ext uri="{BB962C8B-B14F-4D97-AF65-F5344CB8AC3E}">
        <p14:creationId xmlns:p14="http://schemas.microsoft.com/office/powerpoint/2010/main" val="3492893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48BF69-3032-4E26-8658-EB75ADF232E8}"/>
              </a:ext>
            </a:extLst>
          </p:cNvPr>
          <p:cNvSpPr/>
          <p:nvPr/>
        </p:nvSpPr>
        <p:spPr>
          <a:xfrm>
            <a:off x="0" y="0"/>
            <a:ext cx="9144000" cy="6858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 name="TextBox 2">
            <a:extLst>
              <a:ext uri="{FF2B5EF4-FFF2-40B4-BE49-F238E27FC236}">
                <a16:creationId xmlns:a16="http://schemas.microsoft.com/office/drawing/2014/main" id="{7BCB0772-D1D6-4BB2-93F4-E4894DDE5E1F}"/>
              </a:ext>
            </a:extLst>
          </p:cNvPr>
          <p:cNvSpPr txBox="1"/>
          <p:nvPr/>
        </p:nvSpPr>
        <p:spPr>
          <a:xfrm>
            <a:off x="2411760" y="0"/>
            <a:ext cx="4896544" cy="830997"/>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Макет кабинета</a:t>
            </a:r>
          </a:p>
        </p:txBody>
      </p:sp>
      <p:sp>
        <p:nvSpPr>
          <p:cNvPr id="4" name="Прямоугольник 3">
            <a:extLst>
              <a:ext uri="{FF2B5EF4-FFF2-40B4-BE49-F238E27FC236}">
                <a16:creationId xmlns:a16="http://schemas.microsoft.com/office/drawing/2014/main" id="{A6EC2FDF-B94D-4C00-8BCA-BB762CA2A89F}"/>
              </a:ext>
            </a:extLst>
          </p:cNvPr>
          <p:cNvSpPr/>
          <p:nvPr/>
        </p:nvSpPr>
        <p:spPr>
          <a:xfrm>
            <a:off x="-6440" y="758466"/>
            <a:ext cx="9144000" cy="438775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5" name="Прямоугольник 4">
            <a:extLst>
              <a:ext uri="{FF2B5EF4-FFF2-40B4-BE49-F238E27FC236}">
                <a16:creationId xmlns:a16="http://schemas.microsoft.com/office/drawing/2014/main" id="{54ADD567-DDEC-4891-98B8-B16D43C8C31C}"/>
              </a:ext>
            </a:extLst>
          </p:cNvPr>
          <p:cNvSpPr/>
          <p:nvPr/>
        </p:nvSpPr>
        <p:spPr>
          <a:xfrm>
            <a:off x="0" y="5157192"/>
            <a:ext cx="9144000" cy="170080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6" name="Прямоугольник 5">
            <a:extLst>
              <a:ext uri="{FF2B5EF4-FFF2-40B4-BE49-F238E27FC236}">
                <a16:creationId xmlns:a16="http://schemas.microsoft.com/office/drawing/2014/main" id="{B1C64BD3-31A6-4524-B258-85CFF68EE974}"/>
              </a:ext>
            </a:extLst>
          </p:cNvPr>
          <p:cNvSpPr/>
          <p:nvPr/>
        </p:nvSpPr>
        <p:spPr>
          <a:xfrm>
            <a:off x="9036496" y="1124744"/>
            <a:ext cx="107504" cy="3600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Овал 6">
            <a:extLst>
              <a:ext uri="{FF2B5EF4-FFF2-40B4-BE49-F238E27FC236}">
                <a16:creationId xmlns:a16="http://schemas.microsoft.com/office/drawing/2014/main" id="{5A8F0F18-AC6C-427A-8E47-5E2E38B220F5}"/>
              </a:ext>
            </a:extLst>
          </p:cNvPr>
          <p:cNvSpPr/>
          <p:nvPr/>
        </p:nvSpPr>
        <p:spPr>
          <a:xfrm>
            <a:off x="8892480" y="769441"/>
            <a:ext cx="144016" cy="13927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Прямоугольник 7">
            <a:extLst>
              <a:ext uri="{FF2B5EF4-FFF2-40B4-BE49-F238E27FC236}">
                <a16:creationId xmlns:a16="http://schemas.microsoft.com/office/drawing/2014/main" id="{6B82ECBD-17A1-47BD-934C-113D8A653CF1}"/>
              </a:ext>
            </a:extLst>
          </p:cNvPr>
          <p:cNvSpPr/>
          <p:nvPr/>
        </p:nvSpPr>
        <p:spPr>
          <a:xfrm>
            <a:off x="8388424" y="769441"/>
            <a:ext cx="360040" cy="2832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Прямоугольник 8">
            <a:extLst>
              <a:ext uri="{FF2B5EF4-FFF2-40B4-BE49-F238E27FC236}">
                <a16:creationId xmlns:a16="http://schemas.microsoft.com/office/drawing/2014/main" id="{5CEFE42E-323A-486D-A641-B0B93B35637E}"/>
              </a:ext>
            </a:extLst>
          </p:cNvPr>
          <p:cNvSpPr/>
          <p:nvPr/>
        </p:nvSpPr>
        <p:spPr>
          <a:xfrm>
            <a:off x="8532440" y="908720"/>
            <a:ext cx="72008" cy="1440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10" name="Прямоугольник 9">
            <a:extLst>
              <a:ext uri="{FF2B5EF4-FFF2-40B4-BE49-F238E27FC236}">
                <a16:creationId xmlns:a16="http://schemas.microsoft.com/office/drawing/2014/main" id="{91C78779-A16F-4F68-8CF9-6A6CAEDA29C0}"/>
              </a:ext>
            </a:extLst>
          </p:cNvPr>
          <p:cNvSpPr/>
          <p:nvPr/>
        </p:nvSpPr>
        <p:spPr>
          <a:xfrm>
            <a:off x="7956376" y="769441"/>
            <a:ext cx="360040" cy="13927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Прямоугольник 10">
            <a:extLst>
              <a:ext uri="{FF2B5EF4-FFF2-40B4-BE49-F238E27FC236}">
                <a16:creationId xmlns:a16="http://schemas.microsoft.com/office/drawing/2014/main" id="{E4DA973A-B957-403E-8FCC-64E74BFAB5F8}"/>
              </a:ext>
            </a:extLst>
          </p:cNvPr>
          <p:cNvSpPr/>
          <p:nvPr/>
        </p:nvSpPr>
        <p:spPr>
          <a:xfrm flipH="1">
            <a:off x="5841857" y="769441"/>
            <a:ext cx="1826488" cy="9356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12" name="Прямоугольник 11">
            <a:extLst>
              <a:ext uri="{FF2B5EF4-FFF2-40B4-BE49-F238E27FC236}">
                <a16:creationId xmlns:a16="http://schemas.microsoft.com/office/drawing/2014/main" id="{4693976F-C96B-4783-B034-19605C0F60DD}"/>
              </a:ext>
            </a:extLst>
          </p:cNvPr>
          <p:cNvSpPr/>
          <p:nvPr/>
        </p:nvSpPr>
        <p:spPr>
          <a:xfrm>
            <a:off x="2555776" y="769441"/>
            <a:ext cx="2952328" cy="13927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3" name="Прямоугольник 12">
            <a:extLst>
              <a:ext uri="{FF2B5EF4-FFF2-40B4-BE49-F238E27FC236}">
                <a16:creationId xmlns:a16="http://schemas.microsoft.com/office/drawing/2014/main" id="{79A20056-0725-43F0-BAA5-5238A32EF870}"/>
              </a:ext>
            </a:extLst>
          </p:cNvPr>
          <p:cNvSpPr/>
          <p:nvPr/>
        </p:nvSpPr>
        <p:spPr>
          <a:xfrm>
            <a:off x="3804176" y="1491889"/>
            <a:ext cx="576064" cy="139279"/>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ru-RU"/>
          </a:p>
        </p:txBody>
      </p:sp>
      <p:sp>
        <p:nvSpPr>
          <p:cNvPr id="15" name="Равнобедренный треугольник 14">
            <a:extLst>
              <a:ext uri="{FF2B5EF4-FFF2-40B4-BE49-F238E27FC236}">
                <a16:creationId xmlns:a16="http://schemas.microsoft.com/office/drawing/2014/main" id="{09B450FE-2D0E-4E1A-9F4B-77AFF89D0955}"/>
              </a:ext>
            </a:extLst>
          </p:cNvPr>
          <p:cNvSpPr/>
          <p:nvPr/>
        </p:nvSpPr>
        <p:spPr>
          <a:xfrm flipV="1">
            <a:off x="3948192" y="1204214"/>
            <a:ext cx="288032" cy="283295"/>
          </a:xfrm>
          <a:prstGeom prst="triangl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ru-RU"/>
          </a:p>
        </p:txBody>
      </p:sp>
      <p:sp>
        <p:nvSpPr>
          <p:cNvPr id="25" name="Прямоугольник 24">
            <a:extLst>
              <a:ext uri="{FF2B5EF4-FFF2-40B4-BE49-F238E27FC236}">
                <a16:creationId xmlns:a16="http://schemas.microsoft.com/office/drawing/2014/main" id="{625ED14C-F465-4E34-8CD9-AA86FC32E163}"/>
              </a:ext>
            </a:extLst>
          </p:cNvPr>
          <p:cNvSpPr/>
          <p:nvPr/>
        </p:nvSpPr>
        <p:spPr>
          <a:xfrm>
            <a:off x="0" y="769441"/>
            <a:ext cx="971600" cy="1435423"/>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
        <p:nvSpPr>
          <p:cNvPr id="26" name="Прямоугольник 25">
            <a:extLst>
              <a:ext uri="{FF2B5EF4-FFF2-40B4-BE49-F238E27FC236}">
                <a16:creationId xmlns:a16="http://schemas.microsoft.com/office/drawing/2014/main" id="{6F250C73-7595-415B-A9E2-68A6A76410E6}"/>
              </a:ext>
            </a:extLst>
          </p:cNvPr>
          <p:cNvSpPr/>
          <p:nvPr/>
        </p:nvSpPr>
        <p:spPr>
          <a:xfrm>
            <a:off x="971600" y="1700808"/>
            <a:ext cx="1584176" cy="50405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
        <p:nvSpPr>
          <p:cNvPr id="27" name="Овал 26">
            <a:extLst>
              <a:ext uri="{FF2B5EF4-FFF2-40B4-BE49-F238E27FC236}">
                <a16:creationId xmlns:a16="http://schemas.microsoft.com/office/drawing/2014/main" id="{301AC123-1DEC-40ED-909B-34FA76325D67}"/>
              </a:ext>
            </a:extLst>
          </p:cNvPr>
          <p:cNvSpPr/>
          <p:nvPr/>
        </p:nvSpPr>
        <p:spPr>
          <a:xfrm>
            <a:off x="1475656" y="1204214"/>
            <a:ext cx="720080" cy="426954"/>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28" name="Прямоугольник 27">
            <a:extLst>
              <a:ext uri="{FF2B5EF4-FFF2-40B4-BE49-F238E27FC236}">
                <a16:creationId xmlns:a16="http://schemas.microsoft.com/office/drawing/2014/main" id="{89E9E612-37FA-4008-8F09-2FB61D8B586E}"/>
              </a:ext>
            </a:extLst>
          </p:cNvPr>
          <p:cNvSpPr/>
          <p:nvPr/>
        </p:nvSpPr>
        <p:spPr>
          <a:xfrm>
            <a:off x="395536" y="1844824"/>
            <a:ext cx="648072" cy="3600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29" name="Прямоугольник 28">
            <a:extLst>
              <a:ext uri="{FF2B5EF4-FFF2-40B4-BE49-F238E27FC236}">
                <a16:creationId xmlns:a16="http://schemas.microsoft.com/office/drawing/2014/main" id="{3144E188-1BC0-4B2C-9451-6D460AE5CDBE}"/>
              </a:ext>
            </a:extLst>
          </p:cNvPr>
          <p:cNvSpPr/>
          <p:nvPr/>
        </p:nvSpPr>
        <p:spPr>
          <a:xfrm>
            <a:off x="0" y="980728"/>
            <a:ext cx="395536" cy="36004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30" name="Прямоугольник 29">
            <a:extLst>
              <a:ext uri="{FF2B5EF4-FFF2-40B4-BE49-F238E27FC236}">
                <a16:creationId xmlns:a16="http://schemas.microsoft.com/office/drawing/2014/main" id="{54BB151E-73A3-440C-B978-F89074F51094}"/>
              </a:ext>
            </a:extLst>
          </p:cNvPr>
          <p:cNvSpPr/>
          <p:nvPr/>
        </p:nvSpPr>
        <p:spPr>
          <a:xfrm flipH="1">
            <a:off x="202372" y="1750169"/>
            <a:ext cx="121156" cy="2281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1" name="Прямоугольник 30">
            <a:extLst>
              <a:ext uri="{FF2B5EF4-FFF2-40B4-BE49-F238E27FC236}">
                <a16:creationId xmlns:a16="http://schemas.microsoft.com/office/drawing/2014/main" id="{4336E64D-512A-4AFD-A2F4-4B3C48CB8A3C}"/>
              </a:ext>
            </a:extLst>
          </p:cNvPr>
          <p:cNvSpPr/>
          <p:nvPr/>
        </p:nvSpPr>
        <p:spPr>
          <a:xfrm>
            <a:off x="0" y="2420889"/>
            <a:ext cx="45719" cy="100811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2" name="Прямоугольник 31">
            <a:extLst>
              <a:ext uri="{FF2B5EF4-FFF2-40B4-BE49-F238E27FC236}">
                <a16:creationId xmlns:a16="http://schemas.microsoft.com/office/drawing/2014/main" id="{3E4F24D0-D13B-43D2-89A8-4CAFB4D52EB6}"/>
              </a:ext>
            </a:extLst>
          </p:cNvPr>
          <p:cNvSpPr/>
          <p:nvPr/>
        </p:nvSpPr>
        <p:spPr>
          <a:xfrm>
            <a:off x="0" y="3717032"/>
            <a:ext cx="45719" cy="129614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3" name="Прямоугольник 32">
            <a:extLst>
              <a:ext uri="{FF2B5EF4-FFF2-40B4-BE49-F238E27FC236}">
                <a16:creationId xmlns:a16="http://schemas.microsoft.com/office/drawing/2014/main" id="{42703C77-B7A9-4867-AD83-C3AC1D3660ED}"/>
              </a:ext>
            </a:extLst>
          </p:cNvPr>
          <p:cNvSpPr/>
          <p:nvPr/>
        </p:nvSpPr>
        <p:spPr>
          <a:xfrm>
            <a:off x="0" y="5301207"/>
            <a:ext cx="45719" cy="144016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5" name="Куб 34">
            <a:extLst>
              <a:ext uri="{FF2B5EF4-FFF2-40B4-BE49-F238E27FC236}">
                <a16:creationId xmlns:a16="http://schemas.microsoft.com/office/drawing/2014/main" id="{BA9303AC-B5D2-4FD2-ACFE-E5810F699372}"/>
              </a:ext>
            </a:extLst>
          </p:cNvPr>
          <p:cNvSpPr/>
          <p:nvPr/>
        </p:nvSpPr>
        <p:spPr>
          <a:xfrm>
            <a:off x="1043608" y="5413040"/>
            <a:ext cx="458337" cy="429681"/>
          </a:xfrm>
          <a:prstGeom prst="cub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Куб 36">
            <a:extLst>
              <a:ext uri="{FF2B5EF4-FFF2-40B4-BE49-F238E27FC236}">
                <a16:creationId xmlns:a16="http://schemas.microsoft.com/office/drawing/2014/main" id="{12A9E4E8-CA46-4656-8CF9-FD8E5942CF8C}"/>
              </a:ext>
            </a:extLst>
          </p:cNvPr>
          <p:cNvSpPr/>
          <p:nvPr/>
        </p:nvSpPr>
        <p:spPr>
          <a:xfrm>
            <a:off x="1833856" y="5292602"/>
            <a:ext cx="458337" cy="429681"/>
          </a:xfrm>
          <a:prstGeom prst="cub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Куб 38">
            <a:extLst>
              <a:ext uri="{FF2B5EF4-FFF2-40B4-BE49-F238E27FC236}">
                <a16:creationId xmlns:a16="http://schemas.microsoft.com/office/drawing/2014/main" id="{EB94AEDF-0EDA-44AF-B86E-1002D36A10F5}"/>
              </a:ext>
            </a:extLst>
          </p:cNvPr>
          <p:cNvSpPr/>
          <p:nvPr/>
        </p:nvSpPr>
        <p:spPr>
          <a:xfrm>
            <a:off x="2646096" y="5338395"/>
            <a:ext cx="458337" cy="429681"/>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a:extLst>
              <a:ext uri="{FF2B5EF4-FFF2-40B4-BE49-F238E27FC236}">
                <a16:creationId xmlns:a16="http://schemas.microsoft.com/office/drawing/2014/main" id="{CBB8ED6B-089C-4C4E-A73D-F8149494D33A}"/>
              </a:ext>
            </a:extLst>
          </p:cNvPr>
          <p:cNvSpPr/>
          <p:nvPr/>
        </p:nvSpPr>
        <p:spPr>
          <a:xfrm>
            <a:off x="-17494" y="6309320"/>
            <a:ext cx="439319" cy="54868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40">
            <a:extLst>
              <a:ext uri="{FF2B5EF4-FFF2-40B4-BE49-F238E27FC236}">
                <a16:creationId xmlns:a16="http://schemas.microsoft.com/office/drawing/2014/main" id="{C36299C8-DF09-40DA-9E03-45F61EF1064E}"/>
              </a:ext>
            </a:extLst>
          </p:cNvPr>
          <p:cNvSpPr/>
          <p:nvPr/>
        </p:nvSpPr>
        <p:spPr>
          <a:xfrm>
            <a:off x="395536" y="6669360"/>
            <a:ext cx="1682473" cy="18864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Овал 41">
            <a:extLst>
              <a:ext uri="{FF2B5EF4-FFF2-40B4-BE49-F238E27FC236}">
                <a16:creationId xmlns:a16="http://schemas.microsoft.com/office/drawing/2014/main" id="{4DC584B4-D12F-4F0E-8634-5FF5BC51BC96}"/>
              </a:ext>
            </a:extLst>
          </p:cNvPr>
          <p:cNvSpPr/>
          <p:nvPr/>
        </p:nvSpPr>
        <p:spPr>
          <a:xfrm>
            <a:off x="1202033" y="5884506"/>
            <a:ext cx="1944216" cy="580801"/>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Овал 43">
            <a:extLst>
              <a:ext uri="{FF2B5EF4-FFF2-40B4-BE49-F238E27FC236}">
                <a16:creationId xmlns:a16="http://schemas.microsoft.com/office/drawing/2014/main" id="{E4C7F70C-96BA-4804-B465-D1B3F9BBA248}"/>
              </a:ext>
            </a:extLst>
          </p:cNvPr>
          <p:cNvSpPr/>
          <p:nvPr/>
        </p:nvSpPr>
        <p:spPr>
          <a:xfrm>
            <a:off x="1541306" y="6050027"/>
            <a:ext cx="1265669" cy="236174"/>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ru-RU"/>
          </a:p>
        </p:txBody>
      </p:sp>
      <p:sp>
        <p:nvSpPr>
          <p:cNvPr id="46" name="Прямоугольник 45">
            <a:extLst>
              <a:ext uri="{FF2B5EF4-FFF2-40B4-BE49-F238E27FC236}">
                <a16:creationId xmlns:a16="http://schemas.microsoft.com/office/drawing/2014/main" id="{2BDA8251-C424-4E22-9F97-4A809BDA87FA}"/>
              </a:ext>
            </a:extLst>
          </p:cNvPr>
          <p:cNvSpPr/>
          <p:nvPr/>
        </p:nvSpPr>
        <p:spPr>
          <a:xfrm>
            <a:off x="6732240" y="5157192"/>
            <a:ext cx="2411760" cy="170080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a:extLst>
              <a:ext uri="{FF2B5EF4-FFF2-40B4-BE49-F238E27FC236}">
                <a16:creationId xmlns:a16="http://schemas.microsoft.com/office/drawing/2014/main" id="{B3F21239-4D59-463D-946A-553A8A880CC9}"/>
              </a:ext>
            </a:extLst>
          </p:cNvPr>
          <p:cNvSpPr/>
          <p:nvPr/>
        </p:nvSpPr>
        <p:spPr>
          <a:xfrm>
            <a:off x="3347864" y="6525344"/>
            <a:ext cx="2357952" cy="332656"/>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a:extLst>
              <a:ext uri="{FF2B5EF4-FFF2-40B4-BE49-F238E27FC236}">
                <a16:creationId xmlns:a16="http://schemas.microsoft.com/office/drawing/2014/main" id="{0F064A6A-0A87-4C9A-9C77-F4DF3A52C3AD}"/>
              </a:ext>
            </a:extLst>
          </p:cNvPr>
          <p:cNvSpPr/>
          <p:nvPr/>
        </p:nvSpPr>
        <p:spPr>
          <a:xfrm>
            <a:off x="6072288" y="5595604"/>
            <a:ext cx="646952" cy="1262396"/>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Прямоугольник 48">
            <a:extLst>
              <a:ext uri="{FF2B5EF4-FFF2-40B4-BE49-F238E27FC236}">
                <a16:creationId xmlns:a16="http://schemas.microsoft.com/office/drawing/2014/main" id="{0D615D26-3680-4D13-8573-6F47EDAF4B15}"/>
              </a:ext>
            </a:extLst>
          </p:cNvPr>
          <p:cNvSpPr/>
          <p:nvPr/>
        </p:nvSpPr>
        <p:spPr>
          <a:xfrm>
            <a:off x="8892480" y="1844824"/>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a:extLst>
              <a:ext uri="{FF2B5EF4-FFF2-40B4-BE49-F238E27FC236}">
                <a16:creationId xmlns:a16="http://schemas.microsoft.com/office/drawing/2014/main" id="{5908D718-C0C2-444B-890A-612994F17C1B}"/>
              </a:ext>
            </a:extLst>
          </p:cNvPr>
          <p:cNvSpPr/>
          <p:nvPr/>
        </p:nvSpPr>
        <p:spPr>
          <a:xfrm>
            <a:off x="8886040" y="2204864"/>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Прямоугольник 52">
            <a:extLst>
              <a:ext uri="{FF2B5EF4-FFF2-40B4-BE49-F238E27FC236}">
                <a16:creationId xmlns:a16="http://schemas.microsoft.com/office/drawing/2014/main" id="{B8DCC255-A94F-4896-83E1-0DF62E1101D2}"/>
              </a:ext>
            </a:extLst>
          </p:cNvPr>
          <p:cNvSpPr/>
          <p:nvPr/>
        </p:nvSpPr>
        <p:spPr>
          <a:xfrm>
            <a:off x="8892480" y="2575208"/>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a:extLst>
              <a:ext uri="{FF2B5EF4-FFF2-40B4-BE49-F238E27FC236}">
                <a16:creationId xmlns:a16="http://schemas.microsoft.com/office/drawing/2014/main" id="{8BDBB2DF-D57A-4B24-8355-D186F134BF0F}"/>
              </a:ext>
            </a:extLst>
          </p:cNvPr>
          <p:cNvSpPr/>
          <p:nvPr/>
        </p:nvSpPr>
        <p:spPr>
          <a:xfrm>
            <a:off x="8892480" y="2938865"/>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Прямоугольник 56">
            <a:extLst>
              <a:ext uri="{FF2B5EF4-FFF2-40B4-BE49-F238E27FC236}">
                <a16:creationId xmlns:a16="http://schemas.microsoft.com/office/drawing/2014/main" id="{8EE1329D-EC7B-4373-A454-ACCAB9CB649F}"/>
              </a:ext>
            </a:extLst>
          </p:cNvPr>
          <p:cNvSpPr/>
          <p:nvPr/>
        </p:nvSpPr>
        <p:spPr>
          <a:xfrm>
            <a:off x="8892360" y="3298905"/>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a:extLst>
              <a:ext uri="{FF2B5EF4-FFF2-40B4-BE49-F238E27FC236}">
                <a16:creationId xmlns:a16="http://schemas.microsoft.com/office/drawing/2014/main" id="{913FB0A9-E8DD-48FF-B3F2-956E3F4A6192}"/>
              </a:ext>
            </a:extLst>
          </p:cNvPr>
          <p:cNvSpPr/>
          <p:nvPr/>
        </p:nvSpPr>
        <p:spPr>
          <a:xfrm>
            <a:off x="8892480" y="3640255"/>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a:extLst>
              <a:ext uri="{FF2B5EF4-FFF2-40B4-BE49-F238E27FC236}">
                <a16:creationId xmlns:a16="http://schemas.microsoft.com/office/drawing/2014/main" id="{5220B273-C0C0-4688-B4F6-F1AF69D8969C}"/>
              </a:ext>
            </a:extLst>
          </p:cNvPr>
          <p:cNvSpPr/>
          <p:nvPr/>
        </p:nvSpPr>
        <p:spPr>
          <a:xfrm>
            <a:off x="8892480" y="4005064"/>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Прямоугольник 62">
            <a:extLst>
              <a:ext uri="{FF2B5EF4-FFF2-40B4-BE49-F238E27FC236}">
                <a16:creationId xmlns:a16="http://schemas.microsoft.com/office/drawing/2014/main" id="{4BFA1BEB-855E-48E7-A909-D1196A508C3F}"/>
              </a:ext>
            </a:extLst>
          </p:cNvPr>
          <p:cNvSpPr/>
          <p:nvPr/>
        </p:nvSpPr>
        <p:spPr>
          <a:xfrm>
            <a:off x="8892480" y="4389296"/>
            <a:ext cx="25152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Прямоугольник 77">
            <a:extLst>
              <a:ext uri="{FF2B5EF4-FFF2-40B4-BE49-F238E27FC236}">
                <a16:creationId xmlns:a16="http://schemas.microsoft.com/office/drawing/2014/main" id="{1C65BFF6-2AB0-4048-9E5A-FF55D160E2B6}"/>
              </a:ext>
            </a:extLst>
          </p:cNvPr>
          <p:cNvSpPr/>
          <p:nvPr/>
        </p:nvSpPr>
        <p:spPr>
          <a:xfrm>
            <a:off x="3491880" y="5301207"/>
            <a:ext cx="456312" cy="931367"/>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Овал 78">
            <a:extLst>
              <a:ext uri="{FF2B5EF4-FFF2-40B4-BE49-F238E27FC236}">
                <a16:creationId xmlns:a16="http://schemas.microsoft.com/office/drawing/2014/main" id="{C6CED905-2846-4600-9943-CC7A363B29D6}"/>
              </a:ext>
            </a:extLst>
          </p:cNvPr>
          <p:cNvSpPr/>
          <p:nvPr/>
        </p:nvSpPr>
        <p:spPr>
          <a:xfrm>
            <a:off x="4284060" y="5413040"/>
            <a:ext cx="934172" cy="873161"/>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Прямоугольник 79">
            <a:extLst>
              <a:ext uri="{FF2B5EF4-FFF2-40B4-BE49-F238E27FC236}">
                <a16:creationId xmlns:a16="http://schemas.microsoft.com/office/drawing/2014/main" id="{3C959178-ACE9-4A25-973A-00C0735703FB}"/>
              </a:ext>
            </a:extLst>
          </p:cNvPr>
          <p:cNvSpPr/>
          <p:nvPr/>
        </p:nvSpPr>
        <p:spPr>
          <a:xfrm>
            <a:off x="458388" y="2314137"/>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Прямоугольник 81">
            <a:extLst>
              <a:ext uri="{FF2B5EF4-FFF2-40B4-BE49-F238E27FC236}">
                <a16:creationId xmlns:a16="http://schemas.microsoft.com/office/drawing/2014/main" id="{7C9A3D68-B865-4E1E-8F26-B04CE828A25D}"/>
              </a:ext>
            </a:extLst>
          </p:cNvPr>
          <p:cNvSpPr/>
          <p:nvPr/>
        </p:nvSpPr>
        <p:spPr>
          <a:xfrm>
            <a:off x="458388" y="2939934"/>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4" name="Прямоугольник 83">
            <a:extLst>
              <a:ext uri="{FF2B5EF4-FFF2-40B4-BE49-F238E27FC236}">
                <a16:creationId xmlns:a16="http://schemas.microsoft.com/office/drawing/2014/main" id="{8785BA4D-770E-428D-9146-72F1746CFA22}"/>
              </a:ext>
            </a:extLst>
          </p:cNvPr>
          <p:cNvSpPr/>
          <p:nvPr/>
        </p:nvSpPr>
        <p:spPr>
          <a:xfrm>
            <a:off x="458388" y="3640255"/>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Прямоугольник 85">
            <a:extLst>
              <a:ext uri="{FF2B5EF4-FFF2-40B4-BE49-F238E27FC236}">
                <a16:creationId xmlns:a16="http://schemas.microsoft.com/office/drawing/2014/main" id="{91FB8431-9642-4FC8-8B5E-4A2FA8B42B41}"/>
              </a:ext>
            </a:extLst>
          </p:cNvPr>
          <p:cNvSpPr/>
          <p:nvPr/>
        </p:nvSpPr>
        <p:spPr>
          <a:xfrm>
            <a:off x="458388" y="4416767"/>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Прямоугольник 87">
            <a:extLst>
              <a:ext uri="{FF2B5EF4-FFF2-40B4-BE49-F238E27FC236}">
                <a16:creationId xmlns:a16="http://schemas.microsoft.com/office/drawing/2014/main" id="{F21BAE10-209B-471B-804C-FEEFEB443BA0}"/>
              </a:ext>
            </a:extLst>
          </p:cNvPr>
          <p:cNvSpPr/>
          <p:nvPr/>
        </p:nvSpPr>
        <p:spPr>
          <a:xfrm>
            <a:off x="3408096" y="4552969"/>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Прямоугольник 89">
            <a:extLst>
              <a:ext uri="{FF2B5EF4-FFF2-40B4-BE49-F238E27FC236}">
                <a16:creationId xmlns:a16="http://schemas.microsoft.com/office/drawing/2014/main" id="{C264F0FA-93BB-4FB1-8BCC-6EB99540901F}"/>
              </a:ext>
            </a:extLst>
          </p:cNvPr>
          <p:cNvSpPr/>
          <p:nvPr/>
        </p:nvSpPr>
        <p:spPr>
          <a:xfrm>
            <a:off x="3408096" y="3740341"/>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Прямоугольник 91">
            <a:extLst>
              <a:ext uri="{FF2B5EF4-FFF2-40B4-BE49-F238E27FC236}">
                <a16:creationId xmlns:a16="http://schemas.microsoft.com/office/drawing/2014/main" id="{98E2FA9D-2FEE-4121-915D-86745E78F0BD}"/>
              </a:ext>
            </a:extLst>
          </p:cNvPr>
          <p:cNvSpPr/>
          <p:nvPr/>
        </p:nvSpPr>
        <p:spPr>
          <a:xfrm>
            <a:off x="3408096" y="2870983"/>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Прямоугольник 93">
            <a:extLst>
              <a:ext uri="{FF2B5EF4-FFF2-40B4-BE49-F238E27FC236}">
                <a16:creationId xmlns:a16="http://schemas.microsoft.com/office/drawing/2014/main" id="{CC6E5CFE-D8A7-41A2-924C-0358F5711C89}"/>
              </a:ext>
            </a:extLst>
          </p:cNvPr>
          <p:cNvSpPr/>
          <p:nvPr/>
        </p:nvSpPr>
        <p:spPr>
          <a:xfrm>
            <a:off x="3408096" y="2053791"/>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Прямоугольник 95">
            <a:extLst>
              <a:ext uri="{FF2B5EF4-FFF2-40B4-BE49-F238E27FC236}">
                <a16:creationId xmlns:a16="http://schemas.microsoft.com/office/drawing/2014/main" id="{495D0742-54F5-4264-B7BE-424F2A26E334}"/>
              </a:ext>
            </a:extLst>
          </p:cNvPr>
          <p:cNvSpPr/>
          <p:nvPr/>
        </p:nvSpPr>
        <p:spPr>
          <a:xfrm>
            <a:off x="6327248" y="4370595"/>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Прямоугольник 97">
            <a:extLst>
              <a:ext uri="{FF2B5EF4-FFF2-40B4-BE49-F238E27FC236}">
                <a16:creationId xmlns:a16="http://schemas.microsoft.com/office/drawing/2014/main" id="{E335ECA4-BE05-438B-A21D-CED6477FFCE8}"/>
              </a:ext>
            </a:extLst>
          </p:cNvPr>
          <p:cNvSpPr/>
          <p:nvPr/>
        </p:nvSpPr>
        <p:spPr>
          <a:xfrm>
            <a:off x="6327016" y="3529469"/>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Прямоугольник 99">
            <a:extLst>
              <a:ext uri="{FF2B5EF4-FFF2-40B4-BE49-F238E27FC236}">
                <a16:creationId xmlns:a16="http://schemas.microsoft.com/office/drawing/2014/main" id="{48AED7CB-CDB1-4EA1-9E3B-F43EEC1B0DBB}"/>
              </a:ext>
            </a:extLst>
          </p:cNvPr>
          <p:cNvSpPr/>
          <p:nvPr/>
        </p:nvSpPr>
        <p:spPr>
          <a:xfrm>
            <a:off x="6338574" y="2669313"/>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 name="Прямоугольник 101">
            <a:extLst>
              <a:ext uri="{FF2B5EF4-FFF2-40B4-BE49-F238E27FC236}">
                <a16:creationId xmlns:a16="http://schemas.microsoft.com/office/drawing/2014/main" id="{4C4C1BE8-A712-4727-B57C-3283B53DD01C}"/>
              </a:ext>
            </a:extLst>
          </p:cNvPr>
          <p:cNvSpPr/>
          <p:nvPr/>
        </p:nvSpPr>
        <p:spPr>
          <a:xfrm>
            <a:off x="6327016" y="1741964"/>
            <a:ext cx="2034536" cy="4217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3" name="Овал 102">
            <a:extLst>
              <a:ext uri="{FF2B5EF4-FFF2-40B4-BE49-F238E27FC236}">
                <a16:creationId xmlns:a16="http://schemas.microsoft.com/office/drawing/2014/main" id="{8BBC3A8A-65DD-46A2-AF0A-C2113B546EB0}"/>
              </a:ext>
            </a:extLst>
          </p:cNvPr>
          <p:cNvSpPr/>
          <p:nvPr/>
        </p:nvSpPr>
        <p:spPr>
          <a:xfrm>
            <a:off x="611560" y="2731200"/>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Овал 112">
            <a:extLst>
              <a:ext uri="{FF2B5EF4-FFF2-40B4-BE49-F238E27FC236}">
                <a16:creationId xmlns:a16="http://schemas.microsoft.com/office/drawing/2014/main" id="{1ED197A1-0183-4754-A91E-7578612453DC}"/>
              </a:ext>
            </a:extLst>
          </p:cNvPr>
          <p:cNvSpPr/>
          <p:nvPr/>
        </p:nvSpPr>
        <p:spPr>
          <a:xfrm>
            <a:off x="1769700" y="2742195"/>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5" name="Овал 114">
            <a:extLst>
              <a:ext uri="{FF2B5EF4-FFF2-40B4-BE49-F238E27FC236}">
                <a16:creationId xmlns:a16="http://schemas.microsoft.com/office/drawing/2014/main" id="{8346979C-1E95-46BE-B87D-D131805925C3}"/>
              </a:ext>
            </a:extLst>
          </p:cNvPr>
          <p:cNvSpPr/>
          <p:nvPr/>
        </p:nvSpPr>
        <p:spPr>
          <a:xfrm>
            <a:off x="623750" y="3369216"/>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7" name="Овал 116">
            <a:extLst>
              <a:ext uri="{FF2B5EF4-FFF2-40B4-BE49-F238E27FC236}">
                <a16:creationId xmlns:a16="http://schemas.microsoft.com/office/drawing/2014/main" id="{879FAE17-13EA-4341-B7B5-F4A9203F153E}"/>
              </a:ext>
            </a:extLst>
          </p:cNvPr>
          <p:cNvSpPr/>
          <p:nvPr/>
        </p:nvSpPr>
        <p:spPr>
          <a:xfrm>
            <a:off x="1799191" y="3351023"/>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9" name="Овал 118">
            <a:extLst>
              <a:ext uri="{FF2B5EF4-FFF2-40B4-BE49-F238E27FC236}">
                <a16:creationId xmlns:a16="http://schemas.microsoft.com/office/drawing/2014/main" id="{8138C947-635E-40ED-A305-45E63E424E4E}"/>
              </a:ext>
            </a:extLst>
          </p:cNvPr>
          <p:cNvSpPr/>
          <p:nvPr/>
        </p:nvSpPr>
        <p:spPr>
          <a:xfrm>
            <a:off x="3599892" y="3300380"/>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1" name="Овал 120">
            <a:extLst>
              <a:ext uri="{FF2B5EF4-FFF2-40B4-BE49-F238E27FC236}">
                <a16:creationId xmlns:a16="http://schemas.microsoft.com/office/drawing/2014/main" id="{ED4215B9-4210-4AEE-9E0D-D3D39B1399C5}"/>
              </a:ext>
            </a:extLst>
          </p:cNvPr>
          <p:cNvSpPr/>
          <p:nvPr/>
        </p:nvSpPr>
        <p:spPr>
          <a:xfrm>
            <a:off x="658590" y="4052033"/>
            <a:ext cx="432048" cy="657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Овал 122">
            <a:extLst>
              <a:ext uri="{FF2B5EF4-FFF2-40B4-BE49-F238E27FC236}">
                <a16:creationId xmlns:a16="http://schemas.microsoft.com/office/drawing/2014/main" id="{52C7F1EC-F018-4096-8BE8-E313E5915392}"/>
              </a:ext>
            </a:extLst>
          </p:cNvPr>
          <p:cNvSpPr/>
          <p:nvPr/>
        </p:nvSpPr>
        <p:spPr>
          <a:xfrm>
            <a:off x="690204" y="4833917"/>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Овал 124">
            <a:extLst>
              <a:ext uri="{FF2B5EF4-FFF2-40B4-BE49-F238E27FC236}">
                <a16:creationId xmlns:a16="http://schemas.microsoft.com/office/drawing/2014/main" id="{80B8FBD1-473E-4180-97C3-B1B9C0A06D73}"/>
              </a:ext>
            </a:extLst>
          </p:cNvPr>
          <p:cNvSpPr/>
          <p:nvPr/>
        </p:nvSpPr>
        <p:spPr>
          <a:xfrm>
            <a:off x="3588152" y="2486510"/>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7" name="Овал 126">
            <a:extLst>
              <a:ext uri="{FF2B5EF4-FFF2-40B4-BE49-F238E27FC236}">
                <a16:creationId xmlns:a16="http://schemas.microsoft.com/office/drawing/2014/main" id="{02E8C1CB-D4B1-48F5-8109-877152E9584D}"/>
              </a:ext>
            </a:extLst>
          </p:cNvPr>
          <p:cNvSpPr/>
          <p:nvPr/>
        </p:nvSpPr>
        <p:spPr>
          <a:xfrm>
            <a:off x="4686963" y="2486510"/>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9" name="Овал 128">
            <a:extLst>
              <a:ext uri="{FF2B5EF4-FFF2-40B4-BE49-F238E27FC236}">
                <a16:creationId xmlns:a16="http://schemas.microsoft.com/office/drawing/2014/main" id="{4113DC98-DCD0-4011-94D1-A3747FF00153}"/>
              </a:ext>
            </a:extLst>
          </p:cNvPr>
          <p:cNvSpPr/>
          <p:nvPr/>
        </p:nvSpPr>
        <p:spPr>
          <a:xfrm>
            <a:off x="1817319" y="4072079"/>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1" name="Овал 130">
            <a:extLst>
              <a:ext uri="{FF2B5EF4-FFF2-40B4-BE49-F238E27FC236}">
                <a16:creationId xmlns:a16="http://schemas.microsoft.com/office/drawing/2014/main" id="{6580ED39-62C9-4B41-8CAE-F7E3055DD608}"/>
              </a:ext>
            </a:extLst>
          </p:cNvPr>
          <p:cNvSpPr/>
          <p:nvPr/>
        </p:nvSpPr>
        <p:spPr>
          <a:xfrm>
            <a:off x="1799191" y="4854705"/>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 name="Овал 132">
            <a:extLst>
              <a:ext uri="{FF2B5EF4-FFF2-40B4-BE49-F238E27FC236}">
                <a16:creationId xmlns:a16="http://schemas.microsoft.com/office/drawing/2014/main" id="{F5C28A46-9686-4794-B475-50E4B53EFE76}"/>
              </a:ext>
            </a:extLst>
          </p:cNvPr>
          <p:cNvSpPr/>
          <p:nvPr/>
        </p:nvSpPr>
        <p:spPr>
          <a:xfrm>
            <a:off x="4686963" y="4974801"/>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Овал 134">
            <a:extLst>
              <a:ext uri="{FF2B5EF4-FFF2-40B4-BE49-F238E27FC236}">
                <a16:creationId xmlns:a16="http://schemas.microsoft.com/office/drawing/2014/main" id="{D83389BC-4D12-42FA-838D-92AC44C98A60}"/>
              </a:ext>
            </a:extLst>
          </p:cNvPr>
          <p:cNvSpPr/>
          <p:nvPr/>
        </p:nvSpPr>
        <p:spPr>
          <a:xfrm>
            <a:off x="6570478" y="2161173"/>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7" name="Овал 136">
            <a:extLst>
              <a:ext uri="{FF2B5EF4-FFF2-40B4-BE49-F238E27FC236}">
                <a16:creationId xmlns:a16="http://schemas.microsoft.com/office/drawing/2014/main" id="{D1E74257-57EC-4B41-BC79-A070C262A9FF}"/>
              </a:ext>
            </a:extLst>
          </p:cNvPr>
          <p:cNvSpPr/>
          <p:nvPr/>
        </p:nvSpPr>
        <p:spPr>
          <a:xfrm>
            <a:off x="3647252" y="4986175"/>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9" name="Овал 138">
            <a:extLst>
              <a:ext uri="{FF2B5EF4-FFF2-40B4-BE49-F238E27FC236}">
                <a16:creationId xmlns:a16="http://schemas.microsoft.com/office/drawing/2014/main" id="{3C2349DF-C646-48E8-9B7A-8870DDBD1D6F}"/>
              </a:ext>
            </a:extLst>
          </p:cNvPr>
          <p:cNvSpPr/>
          <p:nvPr/>
        </p:nvSpPr>
        <p:spPr>
          <a:xfrm>
            <a:off x="4644008" y="4162224"/>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1" name="Овал 140">
            <a:extLst>
              <a:ext uri="{FF2B5EF4-FFF2-40B4-BE49-F238E27FC236}">
                <a16:creationId xmlns:a16="http://schemas.microsoft.com/office/drawing/2014/main" id="{3FAD3D18-873F-421E-BF6C-E828E9A0D999}"/>
              </a:ext>
            </a:extLst>
          </p:cNvPr>
          <p:cNvSpPr/>
          <p:nvPr/>
        </p:nvSpPr>
        <p:spPr>
          <a:xfrm>
            <a:off x="3599892" y="4173060"/>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3" name="Овал 142">
            <a:extLst>
              <a:ext uri="{FF2B5EF4-FFF2-40B4-BE49-F238E27FC236}">
                <a16:creationId xmlns:a16="http://schemas.microsoft.com/office/drawing/2014/main" id="{7714DA7B-3DBF-440A-B0F8-31E507D89B8C}"/>
              </a:ext>
            </a:extLst>
          </p:cNvPr>
          <p:cNvSpPr/>
          <p:nvPr/>
        </p:nvSpPr>
        <p:spPr>
          <a:xfrm>
            <a:off x="4644008" y="3300379"/>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5" name="Овал 144">
            <a:extLst>
              <a:ext uri="{FF2B5EF4-FFF2-40B4-BE49-F238E27FC236}">
                <a16:creationId xmlns:a16="http://schemas.microsoft.com/office/drawing/2014/main" id="{4D125893-5878-428F-BDA3-59110295C5BA}"/>
              </a:ext>
            </a:extLst>
          </p:cNvPr>
          <p:cNvSpPr/>
          <p:nvPr/>
        </p:nvSpPr>
        <p:spPr>
          <a:xfrm>
            <a:off x="7668345" y="4783653"/>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7" name="Овал 146">
            <a:extLst>
              <a:ext uri="{FF2B5EF4-FFF2-40B4-BE49-F238E27FC236}">
                <a16:creationId xmlns:a16="http://schemas.microsoft.com/office/drawing/2014/main" id="{FCC2A322-3B5C-487B-A6D0-13325C9D7CFD}"/>
              </a:ext>
            </a:extLst>
          </p:cNvPr>
          <p:cNvSpPr/>
          <p:nvPr/>
        </p:nvSpPr>
        <p:spPr>
          <a:xfrm>
            <a:off x="6503216" y="4774967"/>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9" name="Овал 148">
            <a:extLst>
              <a:ext uri="{FF2B5EF4-FFF2-40B4-BE49-F238E27FC236}">
                <a16:creationId xmlns:a16="http://schemas.microsoft.com/office/drawing/2014/main" id="{83B3B695-0784-4165-92C2-F1CB967117A8}"/>
              </a:ext>
            </a:extLst>
          </p:cNvPr>
          <p:cNvSpPr/>
          <p:nvPr/>
        </p:nvSpPr>
        <p:spPr>
          <a:xfrm>
            <a:off x="7778953" y="3970998"/>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3" name="Овал 152">
            <a:extLst>
              <a:ext uri="{FF2B5EF4-FFF2-40B4-BE49-F238E27FC236}">
                <a16:creationId xmlns:a16="http://schemas.microsoft.com/office/drawing/2014/main" id="{323D143E-7DF7-4CDC-8F14-22F8A14C92AE}"/>
              </a:ext>
            </a:extLst>
          </p:cNvPr>
          <p:cNvSpPr/>
          <p:nvPr/>
        </p:nvSpPr>
        <p:spPr>
          <a:xfrm>
            <a:off x="6665426" y="3962188"/>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5" name="Овал 154">
            <a:extLst>
              <a:ext uri="{FF2B5EF4-FFF2-40B4-BE49-F238E27FC236}">
                <a16:creationId xmlns:a16="http://schemas.microsoft.com/office/drawing/2014/main" id="{9D6FE1ED-0E45-4192-837F-F8F6322577EC}"/>
              </a:ext>
            </a:extLst>
          </p:cNvPr>
          <p:cNvSpPr/>
          <p:nvPr/>
        </p:nvSpPr>
        <p:spPr>
          <a:xfrm>
            <a:off x="7660836" y="3085239"/>
            <a:ext cx="432048" cy="555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7" name="Овал 156">
            <a:extLst>
              <a:ext uri="{FF2B5EF4-FFF2-40B4-BE49-F238E27FC236}">
                <a16:creationId xmlns:a16="http://schemas.microsoft.com/office/drawing/2014/main" id="{5D88B244-33CE-45DC-B7C6-67F2B5D2FF29}"/>
              </a:ext>
            </a:extLst>
          </p:cNvPr>
          <p:cNvSpPr/>
          <p:nvPr/>
        </p:nvSpPr>
        <p:spPr>
          <a:xfrm>
            <a:off x="6608246" y="3109542"/>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9" name="Овал 158">
            <a:extLst>
              <a:ext uri="{FF2B5EF4-FFF2-40B4-BE49-F238E27FC236}">
                <a16:creationId xmlns:a16="http://schemas.microsoft.com/office/drawing/2014/main" id="{7812DEC7-070E-4F74-8565-F82BFC2D6191}"/>
              </a:ext>
            </a:extLst>
          </p:cNvPr>
          <p:cNvSpPr/>
          <p:nvPr/>
        </p:nvSpPr>
        <p:spPr>
          <a:xfrm>
            <a:off x="7591096" y="2172329"/>
            <a:ext cx="432048"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82637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15208" y="188640"/>
            <a:ext cx="3600400" cy="769441"/>
          </a:xfrm>
          <a:prstGeom prst="rect">
            <a:avLst/>
          </a:prstGeom>
          <a:noFill/>
        </p:spPr>
        <p:txBody>
          <a:bodyPr wrap="square" rtlCol="0">
            <a:spAutoFit/>
          </a:bodyPr>
          <a:lstStyle/>
          <a:p>
            <a:pPr algn="ctr"/>
            <a:r>
              <a:rPr lang="ru-RU" sz="4400" dirty="0">
                <a:solidFill>
                  <a:srgbClr val="002060"/>
                </a:solidFill>
                <a:latin typeface="Times New Roman" panose="02020603050405020304" pitchFamily="18" charset="0"/>
                <a:cs typeface="Times New Roman" panose="02020603050405020304" pitchFamily="18" charset="0"/>
              </a:rPr>
              <a:t>Учебная зона </a:t>
            </a:r>
          </a:p>
        </p:txBody>
      </p:sp>
      <p:pic>
        <p:nvPicPr>
          <p:cNvPr id="3" name="Рисунок 2">
            <a:extLst>
              <a:ext uri="{FF2B5EF4-FFF2-40B4-BE49-F238E27FC236}">
                <a16:creationId xmlns:a16="http://schemas.microsoft.com/office/drawing/2014/main" id="{CD66EB93-7417-454A-B7CC-E45E6E2FA6EE}"/>
              </a:ext>
            </a:extLst>
          </p:cNvPr>
          <p:cNvPicPr>
            <a:picLocks noChangeAspect="1"/>
          </p:cNvPicPr>
          <p:nvPr/>
        </p:nvPicPr>
        <p:blipFill>
          <a:blip r:embed="rId2"/>
          <a:stretch>
            <a:fillRect/>
          </a:stretch>
        </p:blipFill>
        <p:spPr>
          <a:xfrm>
            <a:off x="4788023" y="1019637"/>
            <a:ext cx="3793543" cy="2419268"/>
          </a:xfrm>
          <a:prstGeom prst="rect">
            <a:avLst/>
          </a:prstGeom>
        </p:spPr>
      </p:pic>
      <p:pic>
        <p:nvPicPr>
          <p:cNvPr id="5" name="Рисунок 4">
            <a:extLst>
              <a:ext uri="{FF2B5EF4-FFF2-40B4-BE49-F238E27FC236}">
                <a16:creationId xmlns:a16="http://schemas.microsoft.com/office/drawing/2014/main" id="{1FA79C77-F5E9-4084-9554-9D84493298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465" y="1019637"/>
            <a:ext cx="4189199" cy="2794084"/>
          </a:xfrm>
          <a:prstGeom prst="rect">
            <a:avLst/>
          </a:prstGeom>
        </p:spPr>
      </p:pic>
      <p:pic>
        <p:nvPicPr>
          <p:cNvPr id="7" name="Рисунок 6">
            <a:extLst>
              <a:ext uri="{FF2B5EF4-FFF2-40B4-BE49-F238E27FC236}">
                <a16:creationId xmlns:a16="http://schemas.microsoft.com/office/drawing/2014/main" id="{44BDD612-D9D4-48FE-AD7D-7702195C20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063916"/>
            <a:ext cx="3254667" cy="2794084"/>
          </a:xfrm>
          <a:prstGeom prst="rect">
            <a:avLst/>
          </a:prstGeom>
        </p:spPr>
      </p:pic>
      <p:pic>
        <p:nvPicPr>
          <p:cNvPr id="11" name="Рисунок 10">
            <a:extLst>
              <a:ext uri="{FF2B5EF4-FFF2-40B4-BE49-F238E27FC236}">
                <a16:creationId xmlns:a16="http://schemas.microsoft.com/office/drawing/2014/main" id="{DDD0A8FD-6664-4F99-814F-9691356334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0578" y="3519838"/>
            <a:ext cx="3888432" cy="3338162"/>
          </a:xfrm>
          <a:prstGeom prst="rect">
            <a:avLst/>
          </a:prstGeom>
        </p:spPr>
      </p:pic>
    </p:spTree>
    <p:extLst>
      <p:ext uri="{BB962C8B-B14F-4D97-AF65-F5344CB8AC3E}">
        <p14:creationId xmlns:p14="http://schemas.microsoft.com/office/powerpoint/2010/main" val="3622278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636" y="66576"/>
            <a:ext cx="6552728" cy="830997"/>
          </a:xfrm>
          <a:prstGeom prst="rect">
            <a:avLst/>
          </a:prstGeom>
          <a:noFill/>
        </p:spPr>
        <p:txBody>
          <a:bodyPr wrap="square" rtlCol="0">
            <a:spAutoFit/>
          </a:bodyPr>
          <a:lstStyle/>
          <a:p>
            <a:pPr algn="ctr"/>
            <a:r>
              <a:rPr lang="ru-RU" sz="4800" dirty="0">
                <a:solidFill>
                  <a:srgbClr val="002060"/>
                </a:solidFill>
                <a:latin typeface="Times New Roman" panose="02020603050405020304" pitchFamily="18" charset="0"/>
                <a:cs typeface="Times New Roman" panose="02020603050405020304" pitchFamily="18" charset="0"/>
              </a:rPr>
              <a:t>Информационная зона </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956272"/>
            <a:ext cx="3168352" cy="2011215"/>
          </a:xfrm>
          <a:prstGeom prst="rect">
            <a:avLst/>
          </a:prstGeom>
        </p:spPr>
      </p:pic>
      <p:pic>
        <p:nvPicPr>
          <p:cNvPr id="2" name="Рисунок 1">
            <a:extLst>
              <a:ext uri="{FF2B5EF4-FFF2-40B4-BE49-F238E27FC236}">
                <a16:creationId xmlns:a16="http://schemas.microsoft.com/office/drawing/2014/main" id="{4E618E4E-3989-46DA-89F1-37C3FEB201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3888" y="935208"/>
            <a:ext cx="3497344" cy="2267809"/>
          </a:xfrm>
          <a:prstGeom prst="rect">
            <a:avLst/>
          </a:prstGeom>
        </p:spPr>
      </p:pic>
      <p:pic>
        <p:nvPicPr>
          <p:cNvPr id="7" name="Рисунок 6">
            <a:extLst>
              <a:ext uri="{FF2B5EF4-FFF2-40B4-BE49-F238E27FC236}">
                <a16:creationId xmlns:a16="http://schemas.microsoft.com/office/drawing/2014/main" id="{A6614ABF-A141-4EB7-8161-43223B6DD887}"/>
              </a:ext>
            </a:extLst>
          </p:cNvPr>
          <p:cNvPicPr>
            <a:picLocks noChangeAspect="1"/>
          </p:cNvPicPr>
          <p:nvPr/>
        </p:nvPicPr>
        <p:blipFill>
          <a:blip r:embed="rId4"/>
          <a:stretch>
            <a:fillRect/>
          </a:stretch>
        </p:blipFill>
        <p:spPr>
          <a:xfrm>
            <a:off x="101080" y="3026186"/>
            <a:ext cx="3310304" cy="805627"/>
          </a:xfrm>
          <a:prstGeom prst="rect">
            <a:avLst/>
          </a:prstGeom>
        </p:spPr>
      </p:pic>
      <p:pic>
        <p:nvPicPr>
          <p:cNvPr id="9" name="Рисунок 8">
            <a:extLst>
              <a:ext uri="{FF2B5EF4-FFF2-40B4-BE49-F238E27FC236}">
                <a16:creationId xmlns:a16="http://schemas.microsoft.com/office/drawing/2014/main" id="{6EDAAB59-C2F5-43DF-81BD-47B046604747}"/>
              </a:ext>
            </a:extLst>
          </p:cNvPr>
          <p:cNvPicPr>
            <a:picLocks noChangeAspect="1"/>
          </p:cNvPicPr>
          <p:nvPr/>
        </p:nvPicPr>
        <p:blipFill>
          <a:blip r:embed="rId5"/>
          <a:stretch>
            <a:fillRect/>
          </a:stretch>
        </p:blipFill>
        <p:spPr>
          <a:xfrm>
            <a:off x="7187014" y="956272"/>
            <a:ext cx="1956986" cy="2603218"/>
          </a:xfrm>
          <a:prstGeom prst="rect">
            <a:avLst/>
          </a:prstGeom>
        </p:spPr>
      </p:pic>
      <p:pic>
        <p:nvPicPr>
          <p:cNvPr id="11" name="Рисунок 10">
            <a:extLst>
              <a:ext uri="{FF2B5EF4-FFF2-40B4-BE49-F238E27FC236}">
                <a16:creationId xmlns:a16="http://schemas.microsoft.com/office/drawing/2014/main" id="{377CC0C7-C06F-46CC-BA80-3DEEF57CD6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6000" y="4129607"/>
            <a:ext cx="3905710" cy="2532609"/>
          </a:xfrm>
          <a:prstGeom prst="rect">
            <a:avLst/>
          </a:prstGeom>
        </p:spPr>
      </p:pic>
      <p:pic>
        <p:nvPicPr>
          <p:cNvPr id="13" name="Рисунок 12">
            <a:extLst>
              <a:ext uri="{FF2B5EF4-FFF2-40B4-BE49-F238E27FC236}">
                <a16:creationId xmlns:a16="http://schemas.microsoft.com/office/drawing/2014/main" id="{2C856C5F-179D-4CA7-9988-DBD826773B3C}"/>
              </a:ext>
            </a:extLst>
          </p:cNvPr>
          <p:cNvPicPr>
            <a:picLocks noChangeAspect="1"/>
          </p:cNvPicPr>
          <p:nvPr/>
        </p:nvPicPr>
        <p:blipFill>
          <a:blip r:embed="rId7"/>
          <a:stretch>
            <a:fillRect/>
          </a:stretch>
        </p:blipFill>
        <p:spPr>
          <a:xfrm>
            <a:off x="4716016" y="3949585"/>
            <a:ext cx="3907875" cy="2530059"/>
          </a:xfrm>
          <a:prstGeom prst="rect">
            <a:avLst/>
          </a:prstGeom>
        </p:spPr>
      </p:pic>
    </p:spTree>
    <p:extLst>
      <p:ext uri="{BB962C8B-B14F-4D97-AF65-F5344CB8AC3E}">
        <p14:creationId xmlns:p14="http://schemas.microsoft.com/office/powerpoint/2010/main" val="229735394"/>
      </p:ext>
    </p:extLst>
  </p:cSld>
  <p:clrMapOvr>
    <a:masterClrMapping/>
  </p:clrMapOvr>
</p:sld>
</file>

<file path=ppt/theme/theme1.xml><?xml version="1.0" encoding="utf-8"?>
<a:theme xmlns:a="http://schemas.openxmlformats.org/drawingml/2006/main" name="Аспект">
  <a:themeElements>
    <a:clrScheme name="Желтый">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423</TotalTime>
  <Words>368</Words>
  <Application>Microsoft Office PowerPoint</Application>
  <PresentationFormat>Экран (4:3)</PresentationFormat>
  <Paragraphs>42</Paragraphs>
  <Slides>16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16</vt:i4>
      </vt:variant>
    </vt:vector>
  </HeadingPairs>
  <TitlesOfParts>
    <vt:vector size="22" baseType="lpstr">
      <vt:lpstr>Arial</vt:lpstr>
      <vt:lpstr>Calibri</vt:lpstr>
      <vt:lpstr>Times New Roman</vt:lpstr>
      <vt:lpstr>Trebuchet MS</vt:lpstr>
      <vt:lpstr>Wingdings 3</vt:lpstr>
      <vt:lpstr>Аспект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Krokoz™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Анастасия Кузнецова</cp:lastModifiedBy>
  <cp:revision>44</cp:revision>
  <dcterms:created xsi:type="dcterms:W3CDTF">2020-10-02T17:08:07Z</dcterms:created>
  <dcterms:modified xsi:type="dcterms:W3CDTF">2020-11-02T08:55:26Z</dcterms:modified>
</cp:coreProperties>
</file>