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946" y="19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C971C1D-0963-4E76-811D-6F3BE7E165C8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605B1DB-B37D-45CF-8FE8-7A199C43C352}" type="slidenum">
              <a:rPr lang="ru-RU" smtClean="0"/>
              <a:t>‹#›</a:t>
            </a:fld>
            <a:endParaRPr lang="ru-RU"/>
          </a:p>
        </p:txBody>
      </p:sp>
      <p:grpSp>
        <p:nvGrpSpPr>
          <p:cNvPr id="9" name="Group 8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277646505"/>
      </p:ext>
    </p:extLst>
  </p:cSld>
  <p:clrMapOvr>
    <a:masterClrMapping/>
  </p:clrMapOvr>
  <p:transition spd="slow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71C1D-0963-4E76-811D-6F3BE7E165C8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5B1DB-B37D-45CF-8FE8-7A199C43C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6687145"/>
      </p:ext>
    </p:extLst>
  </p:cSld>
  <p:clrMapOvr>
    <a:masterClrMapping/>
  </p:clrMapOvr>
  <p:transition spd="slow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71C1D-0963-4E76-811D-6F3BE7E165C8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5B1DB-B37D-45CF-8FE8-7A199C43C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0563323"/>
      </p:ext>
    </p:extLst>
  </p:cSld>
  <p:clrMapOvr>
    <a:masterClrMapping/>
  </p:clrMapOvr>
  <p:transition spd="slow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71C1D-0963-4E76-811D-6F3BE7E165C8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5B1DB-B37D-45CF-8FE8-7A199C43C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787598"/>
      </p:ext>
    </p:extLst>
  </p:cSld>
  <p:clrMapOvr>
    <a:masterClrMapping/>
  </p:clrMapOvr>
  <p:transition spd="slow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C971C1D-0963-4E76-811D-6F3BE7E165C8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605B1DB-B37D-45CF-8FE8-7A199C43C352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40168085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71C1D-0963-4E76-811D-6F3BE7E165C8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5B1DB-B37D-45CF-8FE8-7A199C43C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460882"/>
      </p:ext>
    </p:extLst>
  </p:cSld>
  <p:clrMapOvr>
    <a:masterClrMapping/>
  </p:clrMapOvr>
  <p:transition spd="slow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71C1D-0963-4E76-811D-6F3BE7E165C8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5B1DB-B37D-45CF-8FE8-7A199C43C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1959559"/>
      </p:ext>
    </p:extLst>
  </p:cSld>
  <p:clrMapOvr>
    <a:masterClrMapping/>
  </p:clrMapOvr>
  <p:transition spd="slow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71C1D-0963-4E76-811D-6F3BE7E165C8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5B1DB-B37D-45CF-8FE8-7A199C43C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52710"/>
      </p:ext>
    </p:extLst>
  </p:cSld>
  <p:clrMapOvr>
    <a:masterClrMapping/>
  </p:clrMapOvr>
  <p:transition spd="slow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71C1D-0963-4E76-811D-6F3BE7E165C8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5B1DB-B37D-45CF-8FE8-7A199C43C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9140472"/>
      </p:ext>
    </p:extLst>
  </p:cSld>
  <p:clrMapOvr>
    <a:masterClrMapping/>
  </p:clrMapOvr>
  <p:transition spd="slow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C971C1D-0963-4E76-811D-6F3BE7E165C8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605B1DB-B37D-45CF-8FE8-7A199C43C35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642139354"/>
      </p:ext>
    </p:extLst>
  </p:cSld>
  <p:clrMapOvr>
    <a:masterClrMapping/>
  </p:clrMapOvr>
  <p:transition spd="slow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C971C1D-0963-4E76-811D-6F3BE7E165C8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605B1DB-B37D-45CF-8FE8-7A199C43C35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80290086"/>
      </p:ext>
    </p:extLst>
  </p:cSld>
  <p:clrMapOvr>
    <a:masterClrMapping/>
  </p:clrMapOvr>
  <p:transition spd="slow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7C971C1D-0963-4E76-811D-6F3BE7E165C8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8605B1DB-B37D-45CF-8FE8-7A199C43C35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742678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>
    <p:randomBar dir="vert"/>
  </p:transition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59B23C-0DA8-B6CC-E029-5FDB15A140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41921" y="1600200"/>
            <a:ext cx="8308157" cy="1268740"/>
          </a:xfrm>
        </p:spPr>
        <p:txBody>
          <a:bodyPr>
            <a:normAutofit/>
          </a:bodyPr>
          <a:lstStyle/>
          <a:p>
            <a:r>
              <a:rPr lang="en-US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Passive Voice</a:t>
            </a:r>
            <a:endParaRPr lang="ru-RU" sz="8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47AD88B-B72E-0025-7608-C5FA4CF105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80162" y="3277549"/>
            <a:ext cx="6831673" cy="1086237"/>
          </a:xfrm>
        </p:spPr>
        <p:txBody>
          <a:bodyPr>
            <a:noAutofit/>
          </a:bodyPr>
          <a:lstStyle/>
          <a:p>
            <a:r>
              <a:rPr lang="en-US" sz="4400" dirty="0">
                <a:latin typeface="Cambria" panose="02040503050406030204" pitchFamily="18" charset="0"/>
                <a:ea typeface="Cambria" panose="02040503050406030204" pitchFamily="18" charset="0"/>
              </a:rPr>
              <a:t>(Future Simple and Future Perfect Tense)</a:t>
            </a:r>
            <a:endParaRPr lang="ru-RU" sz="4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0727487"/>
      </p:ext>
    </p:extLst>
  </p:cSld>
  <p:clrMapOvr>
    <a:masterClrMapping/>
  </p:clrMapOvr>
  <p:transition spd="slow">
    <p:randomBa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1C521C3-7F3E-51D3-063B-C7229352485E}"/>
              </a:ext>
            </a:extLst>
          </p:cNvPr>
          <p:cNvSpPr txBox="1"/>
          <p:nvPr/>
        </p:nvSpPr>
        <p:spPr>
          <a:xfrm>
            <a:off x="1185578" y="502135"/>
            <a:ext cx="84464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u="sng" dirty="0">
                <a:latin typeface="Cambria" panose="02040503050406030204" pitchFamily="18" charset="0"/>
                <a:ea typeface="Cambria" panose="02040503050406030204" pitchFamily="18" charset="0"/>
              </a:rPr>
              <a:t>Study these examples</a:t>
            </a:r>
            <a:r>
              <a:rPr lang="en-US" sz="3600" dirty="0"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</a:p>
          <a:p>
            <a:r>
              <a:rPr lang="en-US" sz="3600" dirty="0">
                <a:latin typeface="Cambria" panose="02040503050406030204" pitchFamily="18" charset="0"/>
                <a:ea typeface="Cambria" panose="02040503050406030204" pitchFamily="18" charset="0"/>
              </a:rPr>
              <a:t>My granny </a:t>
            </a:r>
            <a:r>
              <a:rPr lang="en-US" sz="36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will cook </a:t>
            </a:r>
            <a:r>
              <a:rPr lang="en-US" sz="3600" dirty="0">
                <a:latin typeface="Cambria" panose="02040503050406030204" pitchFamily="18" charset="0"/>
                <a:ea typeface="Cambria" panose="02040503050406030204" pitchFamily="18" charset="0"/>
              </a:rPr>
              <a:t>dinner tomorrow evening. </a:t>
            </a:r>
            <a:r>
              <a:rPr lang="en-US" sz="3600" dirty="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(active)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D105C33-EEE8-A359-CA8B-9F97FAB62674}"/>
              </a:ext>
            </a:extLst>
          </p:cNvPr>
          <p:cNvSpPr txBox="1"/>
          <p:nvPr/>
        </p:nvSpPr>
        <p:spPr>
          <a:xfrm>
            <a:off x="5831840" y="5005477"/>
            <a:ext cx="586609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latin typeface="Cambria" panose="02040503050406030204" pitchFamily="18" charset="0"/>
                <a:ea typeface="Cambria" panose="02040503050406030204" pitchFamily="18" charset="0"/>
              </a:rPr>
              <a:t>Dinner </a:t>
            </a:r>
            <a:r>
              <a:rPr lang="en-US" sz="36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will be cooked </a:t>
            </a:r>
            <a:r>
              <a:rPr lang="en-US" sz="3600" dirty="0">
                <a:latin typeface="Cambria" panose="02040503050406030204" pitchFamily="18" charset="0"/>
                <a:ea typeface="Cambria" panose="02040503050406030204" pitchFamily="18" charset="0"/>
              </a:rPr>
              <a:t>by my </a:t>
            </a:r>
            <a:endParaRPr lang="ru-RU" sz="36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US" sz="3600" dirty="0">
                <a:latin typeface="Cambria" panose="02040503050406030204" pitchFamily="18" charset="0"/>
                <a:ea typeface="Cambria" panose="02040503050406030204" pitchFamily="18" charset="0"/>
              </a:rPr>
              <a:t>granny tomorrow. </a:t>
            </a:r>
            <a:r>
              <a:rPr lang="en-US" sz="3600" dirty="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(passive)</a:t>
            </a:r>
            <a:endParaRPr lang="ru-RU" sz="3600" dirty="0">
              <a:solidFill>
                <a:schemeClr val="accent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B5B90A4-7165-EBD8-4540-88050CD994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1040" y="2256461"/>
            <a:ext cx="2780439" cy="417065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E1C5532-EBAF-16D1-A090-186738C1D9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936" y="2256461"/>
            <a:ext cx="3756419" cy="274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451413"/>
      </p:ext>
    </p:extLst>
  </p:cSld>
  <p:clrMapOvr>
    <a:masterClrMapping/>
  </p:clrMapOvr>
  <p:transition spd="slow"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FD3057-8573-4291-9482-5734F911E64E}"/>
              </a:ext>
            </a:extLst>
          </p:cNvPr>
          <p:cNvSpPr txBox="1"/>
          <p:nvPr/>
        </p:nvSpPr>
        <p:spPr>
          <a:xfrm>
            <a:off x="754315" y="566864"/>
            <a:ext cx="8463792" cy="1661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u="sng" dirty="0">
                <a:latin typeface="Cambria" panose="02040503050406030204" pitchFamily="18" charset="0"/>
                <a:ea typeface="Cambria" panose="02040503050406030204" pitchFamily="18" charset="0"/>
              </a:rPr>
              <a:t>We use an </a:t>
            </a:r>
            <a:r>
              <a:rPr lang="en-US" sz="2800" b="1" u="sng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active verb </a:t>
            </a:r>
            <a:r>
              <a:rPr lang="en-US" sz="2800" b="1" u="sng" dirty="0">
                <a:latin typeface="Cambria" panose="02040503050406030204" pitchFamily="18" charset="0"/>
                <a:ea typeface="Cambria" panose="02040503050406030204" pitchFamily="18" charset="0"/>
              </a:rPr>
              <a:t>to say what the </a:t>
            </a:r>
            <a:r>
              <a:rPr lang="en-US" sz="2800" b="1" u="sng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subject does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I </a:t>
            </a:r>
            <a:r>
              <a:rPr lang="en-US" sz="28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will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(‘ll) </a:t>
            </a:r>
            <a:r>
              <a:rPr lang="en-US" sz="28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enter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technical school next year.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They </a:t>
            </a:r>
            <a:r>
              <a:rPr lang="en-US" sz="28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will have done 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the task by the time you come.</a:t>
            </a:r>
          </a:p>
          <a:p>
            <a:endParaRPr lang="ru-RU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B1427D0-4DB0-A5F0-ABE4-9B6DB6785315}"/>
              </a:ext>
            </a:extLst>
          </p:cNvPr>
          <p:cNvSpPr txBox="1"/>
          <p:nvPr/>
        </p:nvSpPr>
        <p:spPr>
          <a:xfrm>
            <a:off x="2573518" y="2583249"/>
            <a:ext cx="953607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u="sng" dirty="0">
                <a:latin typeface="Cambria" panose="02040503050406030204" pitchFamily="18" charset="0"/>
                <a:ea typeface="Cambria" panose="02040503050406030204" pitchFamily="18" charset="0"/>
              </a:rPr>
              <a:t>We use a </a:t>
            </a:r>
            <a:r>
              <a:rPr lang="en-US" sz="2800" b="1" u="sng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passive verb </a:t>
            </a:r>
            <a:r>
              <a:rPr lang="en-US" sz="2800" b="1" u="sng" dirty="0">
                <a:latin typeface="Cambria" panose="02040503050406030204" pitchFamily="18" charset="0"/>
                <a:ea typeface="Cambria" panose="02040503050406030204" pitchFamily="18" charset="0"/>
              </a:rPr>
              <a:t>to say what </a:t>
            </a:r>
            <a:r>
              <a:rPr lang="en-US" sz="2800" b="1" u="sng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happens</a:t>
            </a:r>
            <a:r>
              <a:rPr lang="en-US" sz="2800" b="1" u="sng" dirty="0">
                <a:latin typeface="Cambria" panose="02040503050406030204" pitchFamily="18" charset="0"/>
                <a:ea typeface="Cambria" panose="02040503050406030204" pitchFamily="18" charset="0"/>
              </a:rPr>
              <a:t> to the </a:t>
            </a:r>
            <a:r>
              <a:rPr lang="en-US" sz="2800" b="1" u="sng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subject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Exams </a:t>
            </a:r>
            <a:r>
              <a:rPr lang="en-US" sz="28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will be taken 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next year.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All the tests </a:t>
            </a:r>
            <a:r>
              <a:rPr lang="en-US" sz="28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will have been completed 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by 5 o’clock.</a:t>
            </a:r>
            <a:endParaRPr lang="ru-RU" sz="2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62DDB7-8D3A-4440-C784-E3313786930B}"/>
              </a:ext>
            </a:extLst>
          </p:cNvPr>
          <p:cNvSpPr txBox="1"/>
          <p:nvPr/>
        </p:nvSpPr>
        <p:spPr>
          <a:xfrm>
            <a:off x="754315" y="4507344"/>
            <a:ext cx="893725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u="sng" dirty="0">
                <a:latin typeface="Cambria" panose="02040503050406030204" pitchFamily="18" charset="0"/>
                <a:ea typeface="Cambria" panose="02040503050406030204" pitchFamily="18" charset="0"/>
              </a:rPr>
              <a:t>If you want to say who or what does the action use </a:t>
            </a:r>
            <a:r>
              <a:rPr lang="en-US" sz="2800" b="1" u="sng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by</a:t>
            </a:r>
            <a:r>
              <a:rPr lang="en-US" sz="2800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The floor will be washed </a:t>
            </a:r>
            <a:r>
              <a:rPr lang="en-US" sz="28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by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the cleaner.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Your room will have been tidied </a:t>
            </a:r>
            <a:r>
              <a:rPr lang="en-US" sz="28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by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the housemaid.</a:t>
            </a:r>
            <a:endParaRPr lang="ru-RU" sz="2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363875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1F50F2F-E833-9CCA-5027-EF13F634FD40}"/>
              </a:ext>
            </a:extLst>
          </p:cNvPr>
          <p:cNvSpPr txBox="1"/>
          <p:nvPr/>
        </p:nvSpPr>
        <p:spPr>
          <a:xfrm>
            <a:off x="797668" y="1391055"/>
            <a:ext cx="1089497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The construction is: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be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(in the proper tense form) + 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Participle II 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(Past Participle)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(be) completed     (be) written    (be) done 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(be) taken     (be) washed    etc. 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4671395"/>
      </p:ext>
    </p:extLst>
  </p:cSld>
  <p:clrMapOvr>
    <a:masterClrMapping/>
  </p:clrMapOvr>
  <p:transition spd="slow">
    <p:randomBar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6E7C325-10B0-89A7-3774-F4D03615F6F2}"/>
              </a:ext>
            </a:extLst>
          </p:cNvPr>
          <p:cNvSpPr txBox="1"/>
          <p:nvPr/>
        </p:nvSpPr>
        <p:spPr>
          <a:xfrm>
            <a:off x="813914" y="2131014"/>
            <a:ext cx="104102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The article </a:t>
            </a:r>
            <a:r>
              <a:rPr lang="en-US" sz="28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will be written 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the day after tomorrow.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I </a:t>
            </a:r>
            <a:r>
              <a:rPr lang="en-US" sz="28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will be sent 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on a business trip on Friday.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The room </a:t>
            </a:r>
            <a:r>
              <a:rPr lang="en-US" sz="28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will be cleaned 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after the party.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The road </a:t>
            </a:r>
            <a:r>
              <a:rPr lang="en-US" sz="28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will not 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(won’t) </a:t>
            </a:r>
            <a:r>
              <a:rPr lang="en-US" sz="28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 built 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yet in July.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 </a:t>
            </a:r>
            <a:r>
              <a:rPr lang="en-US" sz="28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Will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the text </a:t>
            </a:r>
            <a:r>
              <a:rPr lang="en-US" sz="28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 finished 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next week?</a:t>
            </a:r>
            <a:endParaRPr lang="ru-RU" sz="2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1C81F8-603B-3F4D-2C7A-3B348A8C0E18}"/>
              </a:ext>
            </a:extLst>
          </p:cNvPr>
          <p:cNvSpPr txBox="1"/>
          <p:nvPr/>
        </p:nvSpPr>
        <p:spPr>
          <a:xfrm>
            <a:off x="4289197" y="4805996"/>
            <a:ext cx="74848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There are </a:t>
            </a:r>
            <a:r>
              <a:rPr lang="en-US" sz="2800" u="sng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no Future Continuous Passive 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form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Instead you use </a:t>
            </a:r>
            <a:r>
              <a:rPr lang="en-US" sz="2800" u="sng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Future Simple Passive</a:t>
            </a:r>
            <a:endParaRPr lang="ru-RU" sz="2800" u="sng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F35AA0-3C1D-4311-9DAD-F10CABEC25E9}"/>
              </a:ext>
            </a:extLst>
          </p:cNvPr>
          <p:cNvSpPr txBox="1"/>
          <p:nvPr/>
        </p:nvSpPr>
        <p:spPr>
          <a:xfrm>
            <a:off x="1857080" y="492982"/>
            <a:ext cx="83238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Future Simple Passive: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(I/ we)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shall be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/ (I/we/you/they/he/she/it)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will be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+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Participle II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(Past Participle)</a:t>
            </a:r>
          </a:p>
        </p:txBody>
      </p:sp>
    </p:spTree>
    <p:extLst>
      <p:ext uri="{BB962C8B-B14F-4D97-AF65-F5344CB8AC3E}">
        <p14:creationId xmlns:p14="http://schemas.microsoft.com/office/powerpoint/2010/main" val="106129442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0BDC868-90A5-A3C5-CF65-5ECDCC103A0F}"/>
              </a:ext>
            </a:extLst>
          </p:cNvPr>
          <p:cNvSpPr txBox="1"/>
          <p:nvPr/>
        </p:nvSpPr>
        <p:spPr>
          <a:xfrm>
            <a:off x="632894" y="2220774"/>
            <a:ext cx="1155910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This article </a:t>
            </a:r>
            <a:r>
              <a:rPr lang="en-US" sz="28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will have been written 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by the time an editor comes.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By the time the letter arrives he </a:t>
            </a:r>
            <a:r>
              <a:rPr lang="en-US" sz="28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will have been fired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Exams </a:t>
            </a:r>
            <a:r>
              <a:rPr lang="en-US" sz="28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won’t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(will not) </a:t>
            </a:r>
            <a:r>
              <a:rPr lang="en-US" sz="28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have been passed 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by July.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The biscuits </a:t>
            </a:r>
            <a:r>
              <a:rPr lang="en-US" sz="28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won’t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(will not) </a:t>
            </a:r>
            <a:r>
              <a:rPr lang="en-US" sz="28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have been baked 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by the beginning of the party.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 </a:t>
            </a:r>
            <a:r>
              <a:rPr lang="en-US" sz="28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Will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the documents </a:t>
            </a:r>
            <a:r>
              <a:rPr lang="en-US" sz="28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have been finished 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by the end of the day?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 </a:t>
            </a:r>
            <a:r>
              <a:rPr lang="en-US" sz="28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Will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your car </a:t>
            </a:r>
            <a:r>
              <a:rPr lang="en-US" sz="28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have been washed 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by three o’clock?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84876F4-FC72-1376-3B0C-CB5B41DBF387}"/>
              </a:ext>
            </a:extLst>
          </p:cNvPr>
          <p:cNvSpPr txBox="1"/>
          <p:nvPr/>
        </p:nvSpPr>
        <p:spPr>
          <a:xfrm>
            <a:off x="1610295" y="707011"/>
            <a:ext cx="941802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u="sng" dirty="0">
                <a:latin typeface="Cambria" panose="02040503050406030204" pitchFamily="18" charset="0"/>
                <a:ea typeface="Cambria" panose="02040503050406030204" pitchFamily="18" charset="0"/>
              </a:rPr>
              <a:t>Future Perfect Passive:</a:t>
            </a:r>
          </a:p>
          <a:p>
            <a:pPr algn="ctr"/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(I/we) </a:t>
            </a:r>
            <a:r>
              <a:rPr lang="en-US" sz="28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shall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/ (I/we/you/they/he/she/it) </a:t>
            </a:r>
            <a:r>
              <a:rPr lang="en-US" sz="28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will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+ </a:t>
            </a:r>
            <a:r>
              <a:rPr lang="en-US" sz="28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have been 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+ </a:t>
            </a:r>
          </a:p>
          <a:p>
            <a:pPr algn="ctr"/>
            <a:r>
              <a:rPr lang="en-US" sz="28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Participle II 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(Past Participle)</a:t>
            </a:r>
          </a:p>
        </p:txBody>
      </p:sp>
    </p:spTree>
    <p:extLst>
      <p:ext uri="{BB962C8B-B14F-4D97-AF65-F5344CB8AC3E}">
        <p14:creationId xmlns:p14="http://schemas.microsoft.com/office/powerpoint/2010/main" val="45282261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9054952-62B9-F310-C8CB-7E353E2BCC41}"/>
              </a:ext>
            </a:extLst>
          </p:cNvPr>
          <p:cNvSpPr txBox="1"/>
          <p:nvPr/>
        </p:nvSpPr>
        <p:spPr>
          <a:xfrm>
            <a:off x="754143" y="1377572"/>
            <a:ext cx="8653716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Новая игровая площадка будет построена в июне.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Стол уже будет накрыт к тому времени, как вы придёте.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План не будет выполнен к четвергу.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Ремонт закончится к нашему приезду?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Сад уже будет приведён в порядок к прибытию королевы.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Здание вокзала закроют ночью?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C0E67B8-7F4C-D066-C8C6-6AEB278011D6}"/>
              </a:ext>
            </a:extLst>
          </p:cNvPr>
          <p:cNvSpPr txBox="1"/>
          <p:nvPr/>
        </p:nvSpPr>
        <p:spPr>
          <a:xfrm>
            <a:off x="3487917" y="3919766"/>
            <a:ext cx="8536889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The new playground will be built in June.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The table will have been set by the time you arrive.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The plan won’t (will not) have been completed by Thursday.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Will the decoration have been finished by the time we arrive?</a:t>
            </a:r>
            <a:endParaRPr lang="ru-RU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The garden will have been cultivated for the queen’s arrival.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Will the station building be closed at night?</a:t>
            </a:r>
            <a:endParaRPr lang="ru-RU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409927-BC5A-1C09-4E37-39E12BA42F0B}"/>
              </a:ext>
            </a:extLst>
          </p:cNvPr>
          <p:cNvSpPr txBox="1"/>
          <p:nvPr/>
        </p:nvSpPr>
        <p:spPr>
          <a:xfrm>
            <a:off x="2623184" y="620482"/>
            <a:ext cx="62044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u="sng" dirty="0">
                <a:latin typeface="Cambria" panose="02040503050406030204" pitchFamily="18" charset="0"/>
                <a:ea typeface="Cambria" panose="02040503050406030204" pitchFamily="18" charset="0"/>
              </a:rPr>
              <a:t>Translate the sentences into English:</a:t>
            </a:r>
          </a:p>
        </p:txBody>
      </p:sp>
    </p:spTree>
    <p:extLst>
      <p:ext uri="{BB962C8B-B14F-4D97-AF65-F5344CB8AC3E}">
        <p14:creationId xmlns:p14="http://schemas.microsoft.com/office/powerpoint/2010/main" val="244555349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6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6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1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1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60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60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110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10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660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60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A8D1955-A0A7-7C5C-21EC-79C90B577E81}"/>
              </a:ext>
            </a:extLst>
          </p:cNvPr>
          <p:cNvSpPr txBox="1"/>
          <p:nvPr/>
        </p:nvSpPr>
        <p:spPr>
          <a:xfrm>
            <a:off x="3657600" y="2582945"/>
            <a:ext cx="573862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Well Done!!!!</a:t>
            </a:r>
            <a:endParaRPr lang="ru-RU" sz="7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0627283"/>
      </p:ext>
    </p:extLst>
  </p:cSld>
  <p:clrMapOvr>
    <a:masterClrMapping/>
  </p:clrMapOvr>
  <p:transition spd="slow">
    <p:randomBar dir="vert"/>
  </p:transition>
</p:sld>
</file>

<file path=ppt/theme/theme1.xml><?xml version="1.0" encoding="utf-8"?>
<a:theme xmlns:a="http://schemas.openxmlformats.org/drawingml/2006/main" name="Уголки">
  <a:themeElements>
    <a:clrScheme name="Уголки">
      <a:dk1>
        <a:sysClr val="windowText" lastClr="000000"/>
      </a:dk1>
      <a:lt1>
        <a:sysClr val="window" lastClr="FFFFFF"/>
      </a:lt1>
      <a:dk2>
        <a:srgbClr val="1A2E40"/>
      </a:dk2>
      <a:lt2>
        <a:srgbClr val="EBE7DD"/>
      </a:lt2>
      <a:accent1>
        <a:srgbClr val="69A1AB"/>
      </a:accent1>
      <a:accent2>
        <a:srgbClr val="F2C418"/>
      </a:accent2>
      <a:accent3>
        <a:srgbClr val="87492C"/>
      </a:accent3>
      <a:accent4>
        <a:srgbClr val="4A845E"/>
      </a:accent4>
      <a:accent5>
        <a:srgbClr val="DC9528"/>
      </a:accent5>
      <a:accent6>
        <a:srgbClr val="9A5D78"/>
      </a:accent6>
      <a:hlink>
        <a:srgbClr val="66C8E3"/>
      </a:hlink>
      <a:folHlink>
        <a:srgbClr val="B162A1"/>
      </a:folHlink>
    </a:clrScheme>
    <a:fontScheme name="Уголки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Уголки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17F9D331-421E-442F-B033-AF5B21A4485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TM10001105[[fn=Уголки]]</Template>
  <TotalTime>367</TotalTime>
  <Words>517</Words>
  <Application>Microsoft Office PowerPoint</Application>
  <PresentationFormat>Широкоэкранный</PresentationFormat>
  <Paragraphs>51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Cambria</vt:lpstr>
      <vt:lpstr>Franklin Gothic Book</vt:lpstr>
      <vt:lpstr>Уголки</vt:lpstr>
      <vt:lpstr>Passive Voice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Passive Voice</dc:title>
  <dc:creator>Anastasia Mazolevskaya</dc:creator>
  <cp:lastModifiedBy>Anastasia Mazolevskaya</cp:lastModifiedBy>
  <cp:revision>18</cp:revision>
  <dcterms:created xsi:type="dcterms:W3CDTF">2024-07-17T03:04:13Z</dcterms:created>
  <dcterms:modified xsi:type="dcterms:W3CDTF">2024-08-26T15:25:15Z</dcterms:modified>
</cp:coreProperties>
</file>