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85" r:id="rId4"/>
    <p:sldId id="268" r:id="rId5"/>
    <p:sldId id="286" r:id="rId6"/>
    <p:sldId id="287" r:id="rId7"/>
    <p:sldId id="288" r:id="rId8"/>
    <p:sldId id="289" r:id="rId9"/>
    <p:sldId id="290" r:id="rId10"/>
    <p:sldId id="291" r:id="rId11"/>
    <p:sldId id="280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без заголовка" id="{4E91E5E9-2531-4D01-9A1F-BC0842D527BE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7"/>
            <p14:sldId id="268"/>
            <p14:sldId id="266"/>
            <p14:sldId id="269"/>
            <p14:sldId id="270"/>
            <p14:sldId id="271"/>
            <p14:sldId id="272"/>
            <p14:sldId id="273"/>
            <p14:sldId id="274"/>
            <p14:sldId id="279"/>
            <p14:sldId id="275"/>
            <p14:sldId id="278"/>
            <p14:sldId id="277"/>
            <p14:sldId id="280"/>
          </p14:sldIdLst>
        </p14:section>
        <p14:section name="Раздел без заголовка" id="{070A96A6-D691-4C41-93EF-53506DC65557}">
          <p14:sldIdLst/>
        </p14:section>
        <p14:section name="Раздел без заголовка" id="{20617B62-F113-4517-8AB8-B4736C7D04D5}">
          <p14:sldIdLst/>
        </p14:section>
        <p14:section name="Раздел без заголовка" id="{71B85652-A20C-4E5E-9111-50AB0AE6C22B}">
          <p14:sldIdLst>
            <p14:sldId id="2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257" autoAdjust="0"/>
    <p:restoredTop sz="94713" autoAdjust="0"/>
  </p:normalViewPr>
  <p:slideViewPr>
    <p:cSldViewPr>
      <p:cViewPr>
        <p:scale>
          <a:sx n="90" d="100"/>
          <a:sy n="90" d="100"/>
        </p:scale>
        <p:origin x="-582" y="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6" d="100"/>
        <a:sy n="146" d="100"/>
      </p:scale>
      <p:origin x="0" y="378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E72483-1745-4BB4-9EF9-048923D61BE4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263048-7F75-4A8B-859E-CA59A4105C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598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714379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МБОУ Глазуновская средняя общеобразовательная школа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285992"/>
            <a:ext cx="6400800" cy="335758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Формы и методы работы с обучающимися по гражданско-патриотическому воспитанию.</a:t>
            </a:r>
          </a:p>
          <a:p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Учитель начальных классов-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Тюрина Елена Михайловна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 eaLnBrk="1" hangingPunct="1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214686"/>
            <a:ext cx="7358114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sz="4900" b="1" i="1" dirty="0" smtClean="0"/>
              <a:t>«Ученик – это не сосуд, который нужно наполнить знаниями, а факел, который нужно зажечь!»</a:t>
            </a:r>
            <a:br>
              <a:rPr lang="ru-RU" sz="4900" b="1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Сократ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71604" y="1857365"/>
            <a:ext cx="642942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</a:t>
            </a:r>
          </a:p>
          <a:p>
            <a:pPr algn="ctr"/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</a:t>
            </a:r>
          </a:p>
          <a:p>
            <a:pPr algn="ctr"/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ВНИМАНИЕ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99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642910" y="1357298"/>
            <a:ext cx="792961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воспитания обучающихся в ОО: развитие личности, создание условий для самоопределения и социализации на основе социокультурных, духовно-нравственных ценностей и принятых в российском обществе правил и норм поведения в интересах человека, семьи, общества и государства, формирование у обучающихся чувства патриотизма, гражданственности, уважения к памяти защитников Отечества и подвигам Героев Отечества, закону и правопорядку, человеку труда и старшему поколению, взаимного уважения, бережного отношения к культурному наследию и традициям многонационального народа Российской Федерации, природе и окружающей среде.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1500174"/>
            <a:ext cx="7858180" cy="48320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Традиционные формы работы: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Классные часы, с использование презентаций, праздники, беседы, викторины, выставки рисунков, уроки мужества, внеклассные мероприятия на патриотическую тему, выпуск стенных газет.</a:t>
            </a: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Инновационные формы работы: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Экскурсионная деятельность с посещением музеев, выставок, встречи с интересными людьми, просмотр видеофильмов.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643050"/>
            <a:ext cx="7901014" cy="838192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Условия для реализации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патриотического воспитания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МБОУ Глазуновская      средняя общеобразовательная школа: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создана воспитательная система, основанная на взаимоуважении, взаимной ответственности, конструктивном взаимодействии и сотрудничестве всех участников образовательного процесса: педагогов, учащихся и родителей;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функционирует система дополнительного образования;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разработана система традиционных общешкольных мероприятий и творческих проектов;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развивается школьное ученическое самоуправление;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используются новые подходы к организации воспитательного процесса и внедряются современные технологии в процессе патриотического воспитания;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применяется проектная деятельность.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https://apf.mail.ru/cgi-bin/readmsg/DSCN9714.jpg?id=14895536760000000633%3B0%3B8&amp;x-email=lyudmila.gromilina%40mail.ru&amp;exif=1&amp;bs=4802&amp;bl=3124135&amp;ct=image%2Fjpeg&amp;cn=DSCN9714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apf.mail.ru/cgi-bin/readmsg/DSCN9714.jpg?id=14895536760000000633%3B0%3B8&amp;x-email=lyudmila.gromilina%40mail.ru&amp;exif=1&amp;bs=4802&amp;bl=3124135&amp;ct=image%2Fjpeg&amp;cn=DSCN9714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71612"/>
            <a:ext cx="8229600" cy="428628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Воспитание патриотических чувств через изучение материалов о семье.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Рисунок 3" descr="G:\Фото 4 класс\20240226_215738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000240"/>
            <a:ext cx="2357454" cy="200026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1643050"/>
            <a:ext cx="2428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День пожилого человека</a:t>
            </a:r>
            <a:endParaRPr lang="ru-RU" sz="1600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 t="4348" r="1780"/>
          <a:stretch>
            <a:fillRect/>
          </a:stretch>
        </p:blipFill>
        <p:spPr bwMode="auto">
          <a:xfrm>
            <a:off x="3214679" y="2000240"/>
            <a:ext cx="2571767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786182" y="164305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День отца</a:t>
            </a:r>
            <a:endParaRPr lang="ru-RU" sz="1600" dirty="0">
              <a:solidFill>
                <a:srgbClr val="C00000"/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2000240"/>
            <a:ext cx="2636844" cy="196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286512" y="1643050"/>
            <a:ext cx="13043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День матери</a:t>
            </a:r>
            <a:endParaRPr lang="ru-RU" sz="1600" dirty="0">
              <a:solidFill>
                <a:srgbClr val="C00000"/>
              </a:solidFill>
            </a:endParaRPr>
          </a:p>
        </p:txBody>
      </p:sp>
      <p:pic>
        <p:nvPicPr>
          <p:cNvPr id="12" name="Рисунок 11" descr="G:\Фото 4 класс\IMG-20230527-WA0001.jpg"/>
          <p:cNvPicPr/>
          <p:nvPr/>
        </p:nvPicPr>
        <p:blipFill>
          <a:blip r:embed="rId5"/>
          <a:srcRect t="35562" r="6484" b="28689"/>
          <a:stretch>
            <a:fillRect/>
          </a:stretch>
        </p:blipFill>
        <p:spPr bwMode="auto">
          <a:xfrm>
            <a:off x="714348" y="4357694"/>
            <a:ext cx="385765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G:\Фото 4 класс\IMG-20230527-WA0016.jpg"/>
          <p:cNvPicPr/>
          <p:nvPr/>
        </p:nvPicPr>
        <p:blipFill>
          <a:blip r:embed="rId6"/>
          <a:srcRect t="26995" r="6681" b="36054"/>
          <a:stretch>
            <a:fillRect/>
          </a:stretch>
        </p:blipFill>
        <p:spPr bwMode="auto">
          <a:xfrm>
            <a:off x="4714876" y="4357694"/>
            <a:ext cx="3786214" cy="1998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714744" y="4000504"/>
            <a:ext cx="1802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Вместе веселей!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928802"/>
            <a:ext cx="8001056" cy="500066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Воспитание патриотических чувств через углубленное изучение истории школы, осознание причастности к судьбе малой Родины, ее прошлого, настоящего и будущего.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G:\Фото 4 класс\IMG-20230722-WA0002.jpg"/>
          <p:cNvPicPr/>
          <p:nvPr/>
        </p:nvPicPr>
        <p:blipFill>
          <a:blip r:embed="rId2"/>
          <a:srcRect l="8116" r="16232" b="21087"/>
          <a:stretch>
            <a:fillRect/>
          </a:stretch>
        </p:blipFill>
        <p:spPr bwMode="auto">
          <a:xfrm>
            <a:off x="642910" y="2285992"/>
            <a:ext cx="1843083" cy="242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G:\Фото 4 класс\20220506_095217.jpg"/>
          <p:cNvPicPr/>
          <p:nvPr/>
        </p:nvPicPr>
        <p:blipFill>
          <a:blip r:embed="rId3" cstate="print"/>
          <a:srcRect t="14084" r="12495" b="15595"/>
          <a:stretch>
            <a:fillRect/>
          </a:stretch>
        </p:blipFill>
        <p:spPr bwMode="auto">
          <a:xfrm rot="5400000">
            <a:off x="2357420" y="2571745"/>
            <a:ext cx="2428892" cy="18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 l="1764" t="20726" r="2833" b="9615"/>
          <a:stretch>
            <a:fillRect/>
          </a:stretch>
        </p:blipFill>
        <p:spPr bwMode="auto">
          <a:xfrm>
            <a:off x="1071538" y="4786322"/>
            <a:ext cx="319087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Фото 4 класс\20201207_11333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285992"/>
            <a:ext cx="185439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Фото 4 класс\20230505_115956.jpg"/>
          <p:cNvPicPr/>
          <p:nvPr/>
        </p:nvPicPr>
        <p:blipFill>
          <a:blip r:embed="rId6" cstate="print"/>
          <a:srcRect l="2405" t="26300" r="6360" b="20459"/>
          <a:stretch>
            <a:fillRect/>
          </a:stretch>
        </p:blipFill>
        <p:spPr bwMode="auto">
          <a:xfrm>
            <a:off x="4643438" y="4786322"/>
            <a:ext cx="33528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2285992"/>
            <a:ext cx="1940716" cy="242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736"/>
            <a:ext cx="8001056" cy="714380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Воспитание патриотических чувств через осознание причастности к судьбе Отечества, его прошлого, настоящего и будущего</a:t>
            </a:r>
            <a:r>
              <a:rPr lang="ru-RU" sz="1800" b="1" dirty="0" smtClean="0"/>
              <a:t>.</a:t>
            </a:r>
            <a:endParaRPr lang="ru-RU" sz="3200" dirty="0"/>
          </a:p>
        </p:txBody>
      </p:sp>
      <p:pic>
        <p:nvPicPr>
          <p:cNvPr id="3" name="Рисунок 2" descr="G:\Фото 4 класс\20201201_13292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357430"/>
            <a:ext cx="2857520" cy="1800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G:\Фото 4 класс\20220311_092001.jpg"/>
          <p:cNvPicPr/>
          <p:nvPr/>
        </p:nvPicPr>
        <p:blipFill>
          <a:blip r:embed="rId3" cstate="print"/>
          <a:srcRect t="16667"/>
          <a:stretch>
            <a:fillRect/>
          </a:stretch>
        </p:blipFill>
        <p:spPr bwMode="auto">
          <a:xfrm rot="10800000">
            <a:off x="5715008" y="2428868"/>
            <a:ext cx="27860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786058"/>
            <a:ext cx="210026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/>
          <a:srcRect l="17143" t="25698" r="13359"/>
          <a:stretch>
            <a:fillRect/>
          </a:stretch>
        </p:blipFill>
        <p:spPr bwMode="auto">
          <a:xfrm>
            <a:off x="642910" y="4714884"/>
            <a:ext cx="285752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4643446"/>
            <a:ext cx="2857488" cy="16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14348" y="2000240"/>
            <a:ext cx="25712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День неизвестного солдата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4286256"/>
            <a:ext cx="21813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День героев Отечества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2214554"/>
            <a:ext cx="17623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День защитников 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Отечества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2198" y="2071678"/>
            <a:ext cx="21788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Герои нашего времени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57884" y="4286256"/>
            <a:ext cx="25637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Встреча с участниками СВО</a:t>
            </a:r>
            <a:endParaRPr lang="ru-RU" sz="1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357298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Акции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G:\Фото 4 класс\IMG-20230502-WA00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857364"/>
            <a:ext cx="221457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G:\Фото 4 класс\Akcija--Okna-Pobedy-2.jpg"/>
          <p:cNvPicPr/>
          <p:nvPr/>
        </p:nvPicPr>
        <p:blipFill>
          <a:blip r:embed="rId3" cstate="print"/>
          <a:srcRect t="4635" b="10296"/>
          <a:stretch>
            <a:fillRect/>
          </a:stretch>
        </p:blipFill>
        <p:spPr bwMode="auto">
          <a:xfrm>
            <a:off x="3286116" y="1928802"/>
            <a:ext cx="228601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 l="18187" t="10897" r="13114"/>
          <a:stretch>
            <a:fillRect/>
          </a:stretch>
        </p:blipFill>
        <p:spPr bwMode="auto">
          <a:xfrm>
            <a:off x="5786446" y="1928802"/>
            <a:ext cx="2250771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Фото 4 класс\cf3f55f7-c7ae-4b1b-af3e-537051a26e8f.jpg"/>
          <p:cNvPicPr/>
          <p:nvPr/>
        </p:nvPicPr>
        <p:blipFill>
          <a:blip r:embed="rId5"/>
          <a:srcRect t="7752" r="4757"/>
          <a:stretch>
            <a:fillRect/>
          </a:stretch>
        </p:blipFill>
        <p:spPr bwMode="auto">
          <a:xfrm>
            <a:off x="714348" y="4500570"/>
            <a:ext cx="35719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4572008"/>
            <a:ext cx="357190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357298"/>
            <a:ext cx="7858180" cy="500066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Мероприятия к памятным датам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Великой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Отечественной войны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G:\Фото 4 класс\3-v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143380"/>
            <a:ext cx="364333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G:\Фото 4 класс\3-v.png"/>
          <p:cNvPicPr/>
          <p:nvPr/>
        </p:nvPicPr>
        <p:blipFill>
          <a:blip r:embed="rId3" cstate="print"/>
          <a:srcRect t="11538" b="6624"/>
          <a:stretch>
            <a:fillRect/>
          </a:stretch>
        </p:blipFill>
        <p:spPr bwMode="auto">
          <a:xfrm>
            <a:off x="4786314" y="1928802"/>
            <a:ext cx="347384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:\Фото 4 класс\IMG-20230901-WA0023.jpg"/>
          <p:cNvPicPr/>
          <p:nvPr/>
        </p:nvPicPr>
        <p:blipFill>
          <a:blip r:embed="rId4"/>
          <a:srcRect l="5772" t="30128" r="10529"/>
          <a:stretch>
            <a:fillRect/>
          </a:stretch>
        </p:blipFill>
        <p:spPr bwMode="auto">
          <a:xfrm>
            <a:off x="1000100" y="1928802"/>
            <a:ext cx="357190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Фото 4 класс\20220506_090004.jpg"/>
          <p:cNvPicPr/>
          <p:nvPr/>
        </p:nvPicPr>
        <p:blipFill>
          <a:blip r:embed="rId5" cstate="print"/>
          <a:srcRect t="4006"/>
          <a:stretch>
            <a:fillRect/>
          </a:stretch>
        </p:blipFill>
        <p:spPr bwMode="auto">
          <a:xfrm rot="10800000">
            <a:off x="4786314" y="4143378"/>
            <a:ext cx="3571900" cy="2000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1247</TotalTime>
  <Words>220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МБОУ Глазуновская средняя общеобразовательная школа</vt:lpstr>
      <vt:lpstr>Слайд 2</vt:lpstr>
      <vt:lpstr>Слайд 3</vt:lpstr>
      <vt:lpstr>                                                                      Условия для реализации  патриотического воспитания  в МБОУ Глазуновская      средняя общеобразовательная школа:  - создана воспитательная система, основанная на взаимоуважении, взаимной ответственности, конструктивном взаимодействии и сотрудничестве всех участников образовательного процесса: педагогов, учащихся и родителей; - функционирует система дополнительного образования; - разработана система традиционных общешкольных мероприятий и творческих проектов; - развивается школьное ученическое самоуправление; -волонтерство; - используются новые подходы к организации воспитательного процесса и внедряются современные технологии в процессе патриотического воспитания; - применяется проектная деятельность.</vt:lpstr>
      <vt:lpstr>Воспитание патриотических чувств через изучение материалов о семье. </vt:lpstr>
      <vt:lpstr>Воспитание патриотических чувств через углубленное изучение истории школы, осознание причастности к судьбе малой Родины, ее прошлого, настоящего и будущего. </vt:lpstr>
      <vt:lpstr>Воспитание патриотических чувств через осознание причастности к судьбе Отечества, его прошлого, настоящего и будущего.</vt:lpstr>
      <vt:lpstr>Акции</vt:lpstr>
      <vt:lpstr>Мероприятия к памятным датам Великой Отечественной войны</vt:lpstr>
      <vt:lpstr>«Ученик – это не сосуд, который нужно наполнить знаниями, а факел, который нужно зажечь!»  Сократ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Admin</cp:lastModifiedBy>
  <cp:revision>167</cp:revision>
  <dcterms:created xsi:type="dcterms:W3CDTF">2013-10-28T09:12:00Z</dcterms:created>
  <dcterms:modified xsi:type="dcterms:W3CDTF">2024-02-27T18:46:00Z</dcterms:modified>
</cp:coreProperties>
</file>