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697" r:id="rId4"/>
    <p:sldMasterId id="2147483699" r:id="rId5"/>
    <p:sldMasterId id="2147483704" r:id="rId6"/>
    <p:sldMasterId id="2147483875" r:id="rId7"/>
    <p:sldMasterId id="2147483889" r:id="rId8"/>
    <p:sldMasterId id="2147483927" r:id="rId9"/>
  </p:sldMasterIdLst>
  <p:notesMasterIdLst>
    <p:notesMasterId r:id="rId19"/>
  </p:notesMasterIdLst>
  <p:sldIdLst>
    <p:sldId id="256" r:id="rId10"/>
    <p:sldId id="285" r:id="rId11"/>
    <p:sldId id="257" r:id="rId12"/>
    <p:sldId id="258" r:id="rId13"/>
    <p:sldId id="274" r:id="rId14"/>
    <p:sldId id="259" r:id="rId15"/>
    <p:sldId id="275" r:id="rId16"/>
    <p:sldId id="260" r:id="rId17"/>
    <p:sldId id="276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7" autoAdjust="0"/>
    <p:restoredTop sz="96046" autoAdjust="0"/>
  </p:normalViewPr>
  <p:slideViewPr>
    <p:cSldViewPr>
      <p:cViewPr>
        <p:scale>
          <a:sx n="80" d="100"/>
          <a:sy n="80" d="100"/>
        </p:scale>
        <p:origin x="-1301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A7B67-87FA-4E1D-B977-9F04BEEB0341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DE35E-5B69-442B-920A-DFB7CA052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7541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DE35E-5B69-442B-920A-DFB7CA052FB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1355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DE35E-5B69-442B-920A-DFB7CA052FB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3018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DE35E-5B69-442B-920A-DFB7CA052FB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4841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44104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291068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9088" y="228600"/>
            <a:ext cx="2093912" cy="34004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588" y="228600"/>
            <a:ext cx="6134100" cy="34004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71144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228600"/>
            <a:ext cx="8380412" cy="750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82588" y="1414463"/>
            <a:ext cx="8380412" cy="2214562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en-US" noProof="0" smtClean="0"/>
          </a:p>
        </p:txBody>
      </p:sp>
    </p:spTree>
    <p:extLst>
      <p:ext uri="{BB962C8B-B14F-4D97-AF65-F5344CB8AC3E}">
        <p14:creationId xmlns="" xmlns:p14="http://schemas.microsoft.com/office/powerpoint/2010/main" val="35481134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48668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06395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5482741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88" y="1414463"/>
            <a:ext cx="4113212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4800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4188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07566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91797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75435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12707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484819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6698160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56186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9088" y="228600"/>
            <a:ext cx="2093912" cy="34004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588" y="228600"/>
            <a:ext cx="6134100" cy="34004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06849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55063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2722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3900384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88" y="1414463"/>
            <a:ext cx="4113212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4800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07898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3154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71587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6412136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571243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2504714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5802832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08901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9088" y="228600"/>
            <a:ext cx="2093912" cy="34004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588" y="228600"/>
            <a:ext cx="6134100" cy="34004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4202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K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"/>
          <p:cNvCxnSpPr/>
          <p:nvPr userDrawn="1"/>
        </p:nvCxnSpPr>
        <p:spPr>
          <a:xfrm rot="5400000">
            <a:off x="-1638299" y="3162300"/>
            <a:ext cx="525780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4"/>
          <p:cNvCxnSpPr/>
          <p:nvPr userDrawn="1"/>
        </p:nvCxnSpPr>
        <p:spPr>
          <a:xfrm rot="10800000">
            <a:off x="989013" y="5791200"/>
            <a:ext cx="3962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5"/>
          <p:cNvCxnSpPr/>
          <p:nvPr userDrawn="1"/>
        </p:nvCxnSpPr>
        <p:spPr>
          <a:xfrm>
            <a:off x="4249738" y="6342063"/>
            <a:ext cx="3932237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"/>
          <p:cNvCxnSpPr/>
          <p:nvPr userDrawn="1"/>
        </p:nvCxnSpPr>
        <p:spPr>
          <a:xfrm rot="5400000">
            <a:off x="6251576" y="4413250"/>
            <a:ext cx="385921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7"/>
          <p:cNvCxnSpPr/>
          <p:nvPr userDrawn="1"/>
        </p:nvCxnSpPr>
        <p:spPr>
          <a:xfrm>
            <a:off x="6783388" y="3883025"/>
            <a:ext cx="139858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8"/>
          <p:cNvCxnSpPr/>
          <p:nvPr userDrawn="1"/>
        </p:nvCxnSpPr>
        <p:spPr>
          <a:xfrm>
            <a:off x="6783388" y="2484438"/>
            <a:ext cx="1398587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9"/>
          <p:cNvCxnSpPr/>
          <p:nvPr userDrawn="1"/>
        </p:nvCxnSpPr>
        <p:spPr>
          <a:xfrm rot="16200000">
            <a:off x="6084094" y="3183732"/>
            <a:ext cx="14001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0" descr="empowering_people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4525" y="5534025"/>
            <a:ext cx="31083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through_technology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5" y="6086475"/>
            <a:ext cx="31162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to_realize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0" y="5888038"/>
            <a:ext cx="66738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MS_logo01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00" y="327025"/>
            <a:ext cx="11334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273266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ttom_bar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26238"/>
            <a:ext cx="9144000" cy="13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eader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2355850"/>
            <a:ext cx="7681913" cy="1523495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25" dirty="0">
                <a:ln w="3175">
                  <a:noFill/>
                </a:ln>
                <a:gradFill>
                  <a:gsLst>
                    <a:gs pos="0">
                      <a:schemeClr val="bg2"/>
                    </a:gs>
                    <a:gs pos="25000">
                      <a:schemeClr val="bg2"/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Trebuchet MS" pitchFamily="34" charset="0"/>
                <a:ea typeface="+mn-ea"/>
                <a:cs typeface="Arial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2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62398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0709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58611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914130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88" y="1414463"/>
            <a:ext cx="4113212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4800" cy="221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50638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F4E29-CF0A-4104-8B92-13927AE23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59401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P Ukraine\CSR\RT w Kipiani april 2008\header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25" y="5737225"/>
            <a:ext cx="7000875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1E5C-B9BF-4066-9256-6AC3A0FDE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90202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7858484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="" xmlns:p14="http://schemas.microsoft.com/office/powerpoint/2010/main" val="10570987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8968393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4202865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7323923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9667724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5264981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081503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97991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068243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0356093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1522745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="" xmlns:p14="http://schemas.microsoft.com/office/powerpoint/2010/main" val="2509607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67A52-C25E-4E61-8921-71F7C0F86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4050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8091685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62554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37819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267A52-C25E-4E61-8921-71F7C0F868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15516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308903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35696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825634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843121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46586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332214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52893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301053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14545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461973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675265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62840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212899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967625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836469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112590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4235635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789228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7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049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228600"/>
            <a:ext cx="838041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027" name="Rectangle 2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414463"/>
            <a:ext cx="838041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pic>
        <p:nvPicPr>
          <p:cNvPr id="1028" name="Rectangle 205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130175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2pPr>
      <a:lvl3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3pPr>
      <a:lvl4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4pPr>
      <a:lvl5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5pPr>
      <a:lvl6pPr marL="8001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6pPr>
      <a:lvl7pPr marL="12573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7pPr>
      <a:lvl8pPr marL="17145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8pPr>
      <a:lvl9pPr marL="21717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</a:defRPr>
      </a:lvl9pPr>
    </p:titleStyle>
    <p:bodyStyle>
      <a:lvl1pPr marL="342900" indent="-3429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400">
          <a:solidFill>
            <a:schemeClr val="tx1"/>
          </a:solidFill>
          <a:latin typeface="+mn-lt"/>
        </a:defRPr>
      </a:lvl3pPr>
      <a:lvl4pPr marL="16002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4pPr>
      <a:lvl5pPr marL="20574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5pPr>
      <a:lvl6pPr marL="25146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6pPr>
      <a:lvl7pPr marL="29718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7pPr>
      <a:lvl8pPr marL="34290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8pPr>
      <a:lvl9pPr marL="38862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073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228600"/>
            <a:ext cx="838041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2051" name="Rectangle 307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414463"/>
            <a:ext cx="838041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pic>
        <p:nvPicPr>
          <p:cNvPr id="2052" name="Rectangle 307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01725"/>
            <a:ext cx="9144000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Rectangle 307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5419725"/>
            <a:ext cx="3200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2pPr>
      <a:lvl3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3pPr>
      <a:lvl4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4pPr>
      <a:lvl5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5pPr>
      <a:lvl6pPr marL="8001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6pPr>
      <a:lvl7pPr marL="12573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7pPr>
      <a:lvl8pPr marL="17145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8pPr>
      <a:lvl9pPr marL="21717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9pPr>
    </p:titleStyle>
    <p:bodyStyle>
      <a:lvl1pPr marL="342900" indent="-3429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097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228600"/>
            <a:ext cx="838041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3075" name="Rectangle 409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414463"/>
            <a:ext cx="838041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pic>
        <p:nvPicPr>
          <p:cNvPr id="3076" name="Rectangle 409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130175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2pPr>
      <a:lvl3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3pPr>
      <a:lvl4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4pPr>
      <a:lvl5pPr marL="342900" indent="-342900" algn="l" defTabSz="-138731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5pPr>
      <a:lvl6pPr marL="8001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6pPr>
      <a:lvl7pPr marL="12573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7pPr>
      <a:lvl8pPr marL="17145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8pPr>
      <a:lvl9pPr marL="2171700" indent="-342900" algn="l" defTabSz="-138731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Segoe Semibold" pitchFamily="34" charset="0"/>
          <a:cs typeface="Arial" charset="0"/>
        </a:defRPr>
      </a:lvl9pPr>
    </p:titleStyle>
    <p:bodyStyle>
      <a:lvl1pPr marL="342900" indent="-3429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defTabSz="-13873163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defTabSz="-13873163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itchFamily="18" charset="2"/>
        <a:buBlip>
          <a:blip r:embed="rId15"/>
        </a:buBlip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1" r:id="rId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chemeClr val="bg2"/>
              </a:gs>
              <a:gs pos="2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4"/>
        </a:buBlip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4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2" r:id="rId1"/>
    <p:sldLayoutId id="2147483857" r:id="rId2"/>
    <p:sldLayoutId id="2147483858" r:id="rId3"/>
    <p:sldLayoutId id="2147483859" r:id="rId4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chemeClr val="bg2"/>
              </a:gs>
              <a:gs pos="2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7"/>
        </a:buBlip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7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7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7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7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 bright="70000" contrast="-7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Arial" charset="0"/>
              </a:defRPr>
            </a:lvl1pPr>
          </a:lstStyle>
          <a:p>
            <a:pPr>
              <a:defRPr/>
            </a:pPr>
            <a:fld id="{FD06A7E9-9051-4919-84A6-9B44F10E1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3" r:id="rId2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 Unicod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 Unicod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 Unicod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 Unicode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0616774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61981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761461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  <p:sldLayoutId id="2147483944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5441">
            <a:off x="2742008" y="1796533"/>
            <a:ext cx="5491352" cy="2011772"/>
          </a:xfr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cap="none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Команда ЮИД</a:t>
            </a:r>
            <a:br>
              <a:rPr lang="ru-RU" sz="4000" b="1" i="1" cap="none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i="1" cap="none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000" b="1" i="1" cap="none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Светофория</a:t>
            </a:r>
            <a:r>
              <a:rPr lang="ru-RU" sz="4000" b="1" i="1" cap="none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br>
              <a:rPr lang="ru-RU" sz="4000" b="1" i="1" cap="none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8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МОУ «СОШ №8» г. Магнитогорска</a:t>
            </a:r>
            <a:r>
              <a:rPr lang="ru-RU" sz="1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1000" b="1" i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81420">
            <a:off x="2967390" y="4270465"/>
            <a:ext cx="5469084" cy="1066800"/>
          </a:xfrm>
          <a:ln>
            <a:miter lim="800000"/>
            <a:headEnd/>
            <a:tailEnd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Представляет 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презентацию 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«МОЙ ОТРЯД - 2024»</a:t>
            </a:r>
            <a:endParaRPr lang="ru-RU" sz="28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705600" y="4120432"/>
            <a:ext cx="2133600" cy="2133600"/>
            <a:chOff x="228600" y="304800"/>
            <a:chExt cx="2133600" cy="2133600"/>
          </a:xfrm>
        </p:grpSpPr>
        <p:sp>
          <p:nvSpPr>
            <p:cNvPr id="6" name="Овал 5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24200" y="4419600"/>
            <a:ext cx="5715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славной восьмой школе отряд ЮИД есть…</a:t>
            </a:r>
            <a:endParaRPr lang="ru-RU" sz="320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2770" name="Picture 2" descr="C:\Users\user\Downloads\IMG_3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066800"/>
            <a:ext cx="5562600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58109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95599" y="1135150"/>
            <a:ext cx="5734943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Всех славных дел ЮИД </a:t>
            </a:r>
          </a:p>
          <a:p>
            <a:pPr algn="r">
              <a:defRPr/>
            </a:pP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перечесть…</a:t>
            </a:r>
            <a:endParaRPr lang="ru-RU" sz="2400" b="1" i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endParaRPr lang="ru-RU" sz="2400" b="1" i="1" spc="50" dirty="0" smtClean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</a:t>
            </a:r>
            <a:r>
              <a:rPr lang="ru-RU" sz="2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свое призванье не </a:t>
            </a: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забудем,</a:t>
            </a:r>
            <a:endParaRPr lang="ru-RU" sz="2400" b="1" i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правилах </a:t>
            </a:r>
            <a:r>
              <a:rPr lang="ru-RU" sz="2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</a:t>
            </a: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всё </a:t>
            </a:r>
          </a:p>
          <a:p>
            <a:pPr algn="r">
              <a:defRPr/>
            </a:pP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расскажем людям!</a:t>
            </a:r>
            <a:endParaRPr lang="ru-RU" sz="2400" b="1" i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ПДД важней всего на </a:t>
            </a: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свете - </a:t>
            </a:r>
            <a:endParaRPr lang="ru-RU" sz="2400" b="1" i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Знают это взрослые и </a:t>
            </a:r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дети!</a:t>
            </a:r>
            <a:endParaRPr lang="ru-RU" sz="2400" b="1" i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0" y="409767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28600" y="304800"/>
            <a:ext cx="2133600" cy="2133600"/>
            <a:chOff x="228600" y="304800"/>
            <a:chExt cx="2133600" cy="2133600"/>
          </a:xfrm>
        </p:grpSpPr>
        <p:sp>
          <p:nvSpPr>
            <p:cNvPr id="5" name="Овал 4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pic>
        <p:nvPicPr>
          <p:cNvPr id="31746" name="Picture 2" descr="C:\Users\user\Downloads\IMG_20231116_085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419600"/>
            <a:ext cx="3657600" cy="2209800"/>
          </a:xfrm>
          <a:prstGeom prst="rect">
            <a:avLst/>
          </a:prstGeom>
          <a:noFill/>
        </p:spPr>
      </p:pic>
      <p:pic>
        <p:nvPicPr>
          <p:cNvPr id="31748" name="Picture 4" descr="C:\Users\user\Downloads\IMG_20231116_0905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343400"/>
            <a:ext cx="3886200" cy="2209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33600" y="4572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0800" y="1149647"/>
            <a:ext cx="5867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8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Что такое наш ЮИД?</a:t>
            </a:r>
          </a:p>
          <a:p>
            <a:pPr algn="r">
              <a:spcAft>
                <a:spcPts val="0"/>
              </a:spcAft>
            </a:pPr>
            <a:r>
              <a:rPr lang="ru-RU" sz="28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И о чем он говорит?</a:t>
            </a:r>
          </a:p>
          <a:p>
            <a:pPr algn="r">
              <a:spcAft>
                <a:spcPts val="0"/>
              </a:spcAft>
            </a:pPr>
            <a:r>
              <a:rPr lang="ru-RU" sz="28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Надо срочно показать!</a:t>
            </a:r>
          </a:p>
          <a:p>
            <a:pPr algn="r">
              <a:spcAft>
                <a:spcPts val="0"/>
              </a:spcAft>
            </a:pPr>
            <a:r>
              <a:rPr lang="ru-RU" sz="28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Надо срочно рассказать!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8600" y="304800"/>
            <a:ext cx="2133600" cy="2133600"/>
            <a:chOff x="228600" y="304800"/>
            <a:chExt cx="2133600" cy="2133600"/>
          </a:xfrm>
        </p:grpSpPr>
        <p:sp>
          <p:nvSpPr>
            <p:cNvPr id="8" name="Овал 7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pic>
        <p:nvPicPr>
          <p:cNvPr id="29698" name="Picture 2" descr="C:\Users\user\Downloads\IMG_20231116_0834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352800"/>
            <a:ext cx="3733800" cy="2895600"/>
          </a:xfrm>
          <a:prstGeom prst="rect">
            <a:avLst/>
          </a:prstGeom>
          <a:noFill/>
        </p:spPr>
      </p:pic>
      <p:pic>
        <p:nvPicPr>
          <p:cNvPr id="29700" name="Picture 4" descr="C:\Users\user\Downloads\PHOTO-2023-12-25-14-17-09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429000"/>
            <a:ext cx="3886200" cy="2819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52810" y="208456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4400" y="4114800"/>
            <a:ext cx="39770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Знаем Правила движения,</a:t>
            </a:r>
          </a:p>
          <a:p>
            <a:pPr algn="r">
              <a:spcAft>
                <a:spcPts val="0"/>
              </a:spcAft>
            </a:pP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Что достойны уважения!</a:t>
            </a:r>
          </a:p>
          <a:p>
            <a:pPr algn="r">
              <a:spcAft>
                <a:spcPts val="0"/>
              </a:spcAft>
            </a:pP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Их расскажет, объяснит</a:t>
            </a: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spcAft>
                <a:spcPts val="0"/>
              </a:spcAft>
            </a:pPr>
            <a:r>
              <a:rPr lang="ru-RU" sz="22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Член отряда из ЮИД</a:t>
            </a:r>
            <a:r>
              <a:rPr lang="ru-RU" sz="2200" b="1" i="1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endParaRPr lang="ru-RU" sz="2200" b="1" i="1" dirty="0">
              <a:solidFill>
                <a:srgbClr val="FF000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04800" y="589511"/>
            <a:ext cx="2133600" cy="2133600"/>
            <a:chOff x="228600" y="304800"/>
            <a:chExt cx="2133600" cy="2133600"/>
          </a:xfrm>
        </p:grpSpPr>
        <p:sp>
          <p:nvSpPr>
            <p:cNvPr id="10" name="Овал 9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pic>
        <p:nvPicPr>
          <p:cNvPr id="27650" name="Picture 2" descr="C:\Users\user\Downloads\IMG_3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43000"/>
            <a:ext cx="4114800" cy="3032125"/>
          </a:xfrm>
          <a:prstGeom prst="rect">
            <a:avLst/>
          </a:prstGeom>
          <a:noFill/>
        </p:spPr>
      </p:pic>
      <p:pic>
        <p:nvPicPr>
          <p:cNvPr id="27652" name="Picture 4" descr="C:\Users\user\Downloads\IMG_3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505200"/>
            <a:ext cx="3810000" cy="297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317384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95600" y="694678"/>
            <a:ext cx="442912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Мы активно пропагандируем </a:t>
            </a:r>
            <a:endParaRPr lang="ru-RU" sz="2000" b="1" i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правила </a:t>
            </a: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дорожного</a:t>
            </a:r>
          </a:p>
          <a:p>
            <a:pPr>
              <a:defRPr/>
            </a:pP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движения, делимся знаниями </a:t>
            </a:r>
            <a:endParaRPr lang="ru-RU" sz="2000" b="1" i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с </a:t>
            </a: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малышами,</a:t>
            </a:r>
          </a:p>
          <a:p>
            <a:pPr>
              <a:defRPr/>
            </a:pP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дноклассниками и друзьями </a:t>
            </a:r>
            <a:endParaRPr lang="ru-RU" sz="20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137877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28600" y="304800"/>
            <a:ext cx="2133600" cy="2133600"/>
            <a:chOff x="228600" y="304800"/>
            <a:chExt cx="2133600" cy="2133600"/>
          </a:xfrm>
        </p:grpSpPr>
        <p:sp>
          <p:nvSpPr>
            <p:cNvPr id="13" name="Овал 12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pic>
        <p:nvPicPr>
          <p:cNvPr id="11" name="Picture 6" descr="G:\ПДД_pn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3429000"/>
            <a:ext cx="1571455" cy="2509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user\Downloads\IMG_17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124200"/>
            <a:ext cx="3733800" cy="3352800"/>
          </a:xfrm>
          <a:prstGeom prst="rect">
            <a:avLst/>
          </a:prstGeom>
          <a:noFill/>
        </p:spPr>
      </p:pic>
      <p:pic>
        <p:nvPicPr>
          <p:cNvPr id="25604" name="Picture 4" descr="C:\Users\user\Downloads\PHOTO-2023-12-27-11-50-46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124200"/>
            <a:ext cx="3352800" cy="32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08769" y="362165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4600" y="1447860"/>
            <a:ext cx="62195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В беде мы друг друга не бросим, </a:t>
            </a:r>
          </a:p>
          <a:p>
            <a:pPr>
              <a:spcAft>
                <a:spcPts val="0"/>
              </a:spcAft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Д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остойная смена растет!</a:t>
            </a:r>
          </a:p>
          <a:p>
            <a:pPr>
              <a:spcAft>
                <a:spcPts val="0"/>
              </a:spcAft>
            </a:pP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Всегда на посту днем и ночью - </a:t>
            </a:r>
          </a:p>
          <a:p>
            <a:pPr>
              <a:spcAft>
                <a:spcPts val="0"/>
              </a:spcAft>
            </a:pP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ЮИД Ва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 не подведет!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304800"/>
            <a:ext cx="2133600" cy="2133600"/>
            <a:chOff x="228600" y="304800"/>
            <a:chExt cx="2133600" cy="2133600"/>
          </a:xfrm>
        </p:grpSpPr>
        <p:sp>
          <p:nvSpPr>
            <p:cNvPr id="10" name="Овал 9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sp>
        <p:nvSpPr>
          <p:cNvPr id="24578" name="AutoShape 2" descr="IMG_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C:\Users\user\Downloads\IMG_2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733800"/>
            <a:ext cx="3886200" cy="2514600"/>
          </a:xfrm>
          <a:prstGeom prst="rect">
            <a:avLst/>
          </a:prstGeom>
          <a:noFill/>
        </p:spPr>
      </p:pic>
      <p:pic>
        <p:nvPicPr>
          <p:cNvPr id="24582" name="Picture 6" descr="C:\Users\user\Downloads\IMG_2307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810000"/>
            <a:ext cx="3657600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098938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688080" y="1371600"/>
            <a:ext cx="52686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Легко шагать по цветным бульварам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, </a:t>
            </a:r>
          </a:p>
          <a:p>
            <a:pPr algn="just">
              <a:defRPr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резвиться </a:t>
            </a: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 парках, дворах и садах,</a:t>
            </a:r>
          </a:p>
          <a:p>
            <a:pPr algn="just">
              <a:defRPr/>
            </a:pPr>
            <a:r>
              <a:rPr lang="ru-RU" sz="2000" b="1" i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Но существует закон на 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дорогах</a:t>
            </a:r>
          </a:p>
          <a:p>
            <a:pPr algn="just">
              <a:defRPr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Его необходимо знать!</a:t>
            </a:r>
            <a:endParaRPr lang="ru-RU" sz="20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234434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«СОШ №8 г. Магнитогорска»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28600" y="304800"/>
            <a:ext cx="2133600" cy="2133600"/>
            <a:chOff x="228600" y="304800"/>
            <a:chExt cx="2133600" cy="2133600"/>
          </a:xfrm>
        </p:grpSpPr>
        <p:sp>
          <p:nvSpPr>
            <p:cNvPr id="14" name="Овал 13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  <p:pic>
        <p:nvPicPr>
          <p:cNvPr id="26630" name="Picture 3" descr="E:\Моя\ЮИД, ЮСП\ПДД\ligh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914400"/>
            <a:ext cx="12954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C:\Users\user\Downloads\IMG-20231116-WA0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657600"/>
            <a:ext cx="3657600" cy="2819400"/>
          </a:xfrm>
          <a:prstGeom prst="rect">
            <a:avLst/>
          </a:prstGeom>
          <a:noFill/>
        </p:spPr>
      </p:pic>
      <p:pic>
        <p:nvPicPr>
          <p:cNvPr id="23556" name="Picture 4" descr="C:\Users\user\Downloads\PHOTO-2023-11-24-14-27-01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733800"/>
            <a:ext cx="2971800" cy="2819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2667000" y="3124200"/>
            <a:ext cx="6477000" cy="1295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FB833"/>
              </a:buClr>
              <a:buSzPct val="6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E5AF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AABE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 презентации</a:t>
            </a: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ЮИД МОУ «СОШ №8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Попова Е.М.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6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i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2800" i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2800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324600" y="731520"/>
            <a:ext cx="2133600" cy="2133600"/>
            <a:chOff x="228600" y="304800"/>
            <a:chExt cx="2133600" cy="2133600"/>
          </a:xfrm>
        </p:grpSpPr>
        <p:sp>
          <p:nvSpPr>
            <p:cNvPr id="7" name="Овал 6"/>
            <p:cNvSpPr/>
            <p:nvPr/>
          </p:nvSpPr>
          <p:spPr>
            <a:xfrm>
              <a:off x="228600" y="304800"/>
              <a:ext cx="2133600" cy="2133600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409767"/>
              <a:ext cx="1536528" cy="1800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6663673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theme/theme1.xml><?xml version="1.0" encoding="utf-8"?>
<a:theme xmlns:a="http://schemas.openxmlformats.org/drawingml/2006/main" name="Тема5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MGX 2006 Breakout Template">
      <a:majorFont>
        <a:latin typeface="Segoe Semibold"/>
        <a:ea typeface=""/>
        <a:cs typeface=""/>
      </a:majorFont>
      <a:minorFont>
        <a:latin typeface="Segoe Semi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GX 2006 Breakout Template 1">
        <a:dk1>
          <a:srgbClr val="000000"/>
        </a:dk1>
        <a:lt1>
          <a:srgbClr val="FFFFFF"/>
        </a:lt1>
        <a:dk2>
          <a:srgbClr val="2C1D85"/>
        </a:dk2>
        <a:lt2>
          <a:srgbClr val="FCDE04"/>
        </a:lt2>
        <a:accent1>
          <a:srgbClr val="E7D5FF"/>
        </a:accent1>
        <a:accent2>
          <a:srgbClr val="66CC66"/>
        </a:accent2>
        <a:accent3>
          <a:srgbClr val="ACABC2"/>
        </a:accent3>
        <a:accent4>
          <a:srgbClr val="DADADA"/>
        </a:accent4>
        <a:accent5>
          <a:srgbClr val="F1E7FF"/>
        </a:accent5>
        <a:accent6>
          <a:srgbClr val="5CB95C"/>
        </a:accent6>
        <a:hlink>
          <a:srgbClr val="D46AFE"/>
        </a:hlink>
        <a:folHlink>
          <a:srgbClr val="E1952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GX 2006 Breakout Template">
  <a:themeElements>
    <a:clrScheme name="1_MGX 2006 Breakout Template 1">
      <a:dk1>
        <a:srgbClr val="000000"/>
      </a:dk1>
      <a:lt1>
        <a:srgbClr val="FFFFFF"/>
      </a:lt1>
      <a:dk2>
        <a:srgbClr val="2C1D85"/>
      </a:dk2>
      <a:lt2>
        <a:srgbClr val="FCDE04"/>
      </a:lt2>
      <a:accent1>
        <a:srgbClr val="E7D5FF"/>
      </a:accent1>
      <a:accent2>
        <a:srgbClr val="66CC66"/>
      </a:accent2>
      <a:accent3>
        <a:srgbClr val="ACABC2"/>
      </a:accent3>
      <a:accent4>
        <a:srgbClr val="DADADA"/>
      </a:accent4>
      <a:accent5>
        <a:srgbClr val="F1E7FF"/>
      </a:accent5>
      <a:accent6>
        <a:srgbClr val="5CB95C"/>
      </a:accent6>
      <a:hlink>
        <a:srgbClr val="D46AFE"/>
      </a:hlink>
      <a:folHlink>
        <a:srgbClr val="E1952F"/>
      </a:folHlink>
    </a:clrScheme>
    <a:fontScheme name="1_MGX 2006 Breakout Template">
      <a:majorFont>
        <a:latin typeface="Segoe Semibold"/>
        <a:ea typeface=""/>
        <a:cs typeface="Arial"/>
      </a:majorFont>
      <a:minorFont>
        <a:latin typeface="Segoe Semibol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GX 2006 Breakout Template 1">
        <a:dk1>
          <a:srgbClr val="000000"/>
        </a:dk1>
        <a:lt1>
          <a:srgbClr val="FFFFFF"/>
        </a:lt1>
        <a:dk2>
          <a:srgbClr val="2C1D85"/>
        </a:dk2>
        <a:lt2>
          <a:srgbClr val="FCDE04"/>
        </a:lt2>
        <a:accent1>
          <a:srgbClr val="E7D5FF"/>
        </a:accent1>
        <a:accent2>
          <a:srgbClr val="66CC66"/>
        </a:accent2>
        <a:accent3>
          <a:srgbClr val="ACABC2"/>
        </a:accent3>
        <a:accent4>
          <a:srgbClr val="DADADA"/>
        </a:accent4>
        <a:accent5>
          <a:srgbClr val="F1E7FF"/>
        </a:accent5>
        <a:accent6>
          <a:srgbClr val="5CB95C"/>
        </a:accent6>
        <a:hlink>
          <a:srgbClr val="D46AFE"/>
        </a:hlink>
        <a:folHlink>
          <a:srgbClr val="E1952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GX 2006 Breakout Template">
  <a:themeElements>
    <a:clrScheme name="2_MGX 2006 Breakout Template 1">
      <a:dk1>
        <a:srgbClr val="000000"/>
      </a:dk1>
      <a:lt1>
        <a:srgbClr val="FFFFFF"/>
      </a:lt1>
      <a:dk2>
        <a:srgbClr val="2C1D85"/>
      </a:dk2>
      <a:lt2>
        <a:srgbClr val="FCDE04"/>
      </a:lt2>
      <a:accent1>
        <a:srgbClr val="E7D5FF"/>
      </a:accent1>
      <a:accent2>
        <a:srgbClr val="66CC66"/>
      </a:accent2>
      <a:accent3>
        <a:srgbClr val="ACABC2"/>
      </a:accent3>
      <a:accent4>
        <a:srgbClr val="DADADA"/>
      </a:accent4>
      <a:accent5>
        <a:srgbClr val="F1E7FF"/>
      </a:accent5>
      <a:accent6>
        <a:srgbClr val="5CB95C"/>
      </a:accent6>
      <a:hlink>
        <a:srgbClr val="D46AFE"/>
      </a:hlink>
      <a:folHlink>
        <a:srgbClr val="E1952F"/>
      </a:folHlink>
    </a:clrScheme>
    <a:fontScheme name="2_MGX 2006 Breakout Template">
      <a:majorFont>
        <a:latin typeface="Segoe Semibold"/>
        <a:ea typeface=""/>
        <a:cs typeface="Arial"/>
      </a:majorFont>
      <a:minorFont>
        <a:latin typeface="Segoe Semibol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MGX 2006 Breakout Template 1">
        <a:dk1>
          <a:srgbClr val="000000"/>
        </a:dk1>
        <a:lt1>
          <a:srgbClr val="FFFFFF"/>
        </a:lt1>
        <a:dk2>
          <a:srgbClr val="2C1D85"/>
        </a:dk2>
        <a:lt2>
          <a:srgbClr val="FCDE04"/>
        </a:lt2>
        <a:accent1>
          <a:srgbClr val="E7D5FF"/>
        </a:accent1>
        <a:accent2>
          <a:srgbClr val="66CC66"/>
        </a:accent2>
        <a:accent3>
          <a:srgbClr val="ACABC2"/>
        </a:accent3>
        <a:accent4>
          <a:srgbClr val="DADADA"/>
        </a:accent4>
        <a:accent5>
          <a:srgbClr val="F1E7FF"/>
        </a:accent5>
        <a:accent6>
          <a:srgbClr val="5CB95C"/>
        </a:accent6>
        <a:hlink>
          <a:srgbClr val="D46AFE"/>
        </a:hlink>
        <a:folHlink>
          <a:srgbClr val="E1952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-01744_K-12_template">
  <a:themeElements>
    <a:clrScheme name="4-01744_light_scheme01">
      <a:dk1>
        <a:srgbClr val="000000"/>
      </a:dk1>
      <a:lt1>
        <a:srgbClr val="FFFFFF"/>
      </a:lt1>
      <a:dk2>
        <a:srgbClr val="329640"/>
      </a:dk2>
      <a:lt2>
        <a:srgbClr val="565656"/>
      </a:lt2>
      <a:accent1>
        <a:srgbClr val="808080"/>
      </a:accent1>
      <a:accent2>
        <a:srgbClr val="FF9929"/>
      </a:accent2>
      <a:accent3>
        <a:srgbClr val="FECB09"/>
      </a:accent3>
      <a:accent4>
        <a:srgbClr val="4295D1"/>
      </a:accent4>
      <a:accent5>
        <a:srgbClr val="007734"/>
      </a:accent5>
      <a:accent6>
        <a:srgbClr val="0A4981"/>
      </a:accent6>
      <a:hlink>
        <a:srgbClr val="4295D1"/>
      </a:hlink>
      <a:folHlink>
        <a:srgbClr val="0A4981"/>
      </a:folHlink>
    </a:clrScheme>
    <a:fontScheme name="Trebuchet - Trebuche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4-01744_HigherEd_template">
  <a:themeElements>
    <a:clrScheme name="4-01744_light_scheme01">
      <a:dk1>
        <a:srgbClr val="000000"/>
      </a:dk1>
      <a:lt1>
        <a:srgbClr val="FFFFFF"/>
      </a:lt1>
      <a:dk2>
        <a:srgbClr val="329640"/>
      </a:dk2>
      <a:lt2>
        <a:srgbClr val="565656"/>
      </a:lt2>
      <a:accent1>
        <a:srgbClr val="808080"/>
      </a:accent1>
      <a:accent2>
        <a:srgbClr val="FF9929"/>
      </a:accent2>
      <a:accent3>
        <a:srgbClr val="FECB09"/>
      </a:accent3>
      <a:accent4>
        <a:srgbClr val="4295D1"/>
      </a:accent4>
      <a:accent5>
        <a:srgbClr val="007734"/>
      </a:accent5>
      <a:accent6>
        <a:srgbClr val="0A4981"/>
      </a:accent6>
      <a:hlink>
        <a:srgbClr val="4295D1"/>
      </a:hlink>
      <a:folHlink>
        <a:srgbClr val="0A4981"/>
      </a:folHlink>
    </a:clrScheme>
    <a:fontScheme name="Trebuchet - Trebuche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rebuchet MS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1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Тема1" id="{BE01FFFC-104D-44A3-AA3A-C20996181D57}" vid="{BEA6F5ED-E903-466B-B0C3-AAAAB133E80B}"/>
    </a:ext>
  </a:extLst>
</a:theme>
</file>

<file path=ppt/theme/theme8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9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BACC050B-8757-4460-95D8-E37B46A6B421}"/>
    </a:ext>
  </a:extLst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930</TotalTime>
  <Words>217</Words>
  <Application>Microsoft Office PowerPoint</Application>
  <PresentationFormat>Экран (4:3)</PresentationFormat>
  <Paragraphs>47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Тема5</vt:lpstr>
      <vt:lpstr>1_MGX 2006 Breakout Template</vt:lpstr>
      <vt:lpstr>2_MGX 2006 Breakout Template</vt:lpstr>
      <vt:lpstr>4-01744_K-12_template</vt:lpstr>
      <vt:lpstr>4-01744_HigherEd_template</vt:lpstr>
      <vt:lpstr>Оформление по умолчанию</vt:lpstr>
      <vt:lpstr>Тема1</vt:lpstr>
      <vt:lpstr>Белый текст и шрифт Courier для слайдов с кодом</vt:lpstr>
      <vt:lpstr>Ион</vt:lpstr>
      <vt:lpstr>Команда ЮИД «Светофория» МОУ «СОШ №8» г. Магнитогорска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Попова</cp:lastModifiedBy>
  <cp:revision>111</cp:revision>
  <dcterms:modified xsi:type="dcterms:W3CDTF">2024-08-26T15:40:44Z</dcterms:modified>
</cp:coreProperties>
</file>