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0"/>
  </p:notesMasterIdLst>
  <p:sldIdLst>
    <p:sldId id="256" r:id="rId2"/>
    <p:sldId id="257" r:id="rId3"/>
    <p:sldId id="260" r:id="rId4"/>
    <p:sldId id="275" r:id="rId5"/>
    <p:sldId id="261" r:id="rId6"/>
    <p:sldId id="277" r:id="rId7"/>
    <p:sldId id="283" r:id="rId8"/>
    <p:sldId id="284" r:id="rId9"/>
    <p:sldId id="290" r:id="rId10"/>
    <p:sldId id="293" r:id="rId11"/>
    <p:sldId id="291" r:id="rId12"/>
    <p:sldId id="292" r:id="rId13"/>
    <p:sldId id="294" r:id="rId14"/>
    <p:sldId id="285" r:id="rId15"/>
    <p:sldId id="269" r:id="rId16"/>
    <p:sldId id="270" r:id="rId17"/>
    <p:sldId id="271" r:id="rId18"/>
    <p:sldId id="273" r:id="rId19"/>
    <p:sldId id="276" r:id="rId20"/>
    <p:sldId id="295" r:id="rId21"/>
    <p:sldId id="279" r:id="rId22"/>
    <p:sldId id="280" r:id="rId23"/>
    <p:sldId id="287" r:id="rId24"/>
    <p:sldId id="288" r:id="rId25"/>
    <p:sldId id="289" r:id="rId26"/>
    <p:sldId id="281" r:id="rId27"/>
    <p:sldId id="282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96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0B178-D082-4830-A96F-70EE63808479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1D7D4-637E-4110-8417-A7AA3EE1AB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9742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C46779D-D149-4CF4-BFFE-49079635A0EC}" type="slidenum">
              <a:rPr lang="ru-RU" altLang="ru-RU" smtClean="0">
                <a:latin typeface="Times New Roman" pitchFamily="18" charset="0"/>
              </a:rPr>
              <a:pPr/>
              <a:t>7</a:t>
            </a:fld>
            <a:endParaRPr lang="ru-RU" alt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A1D7D4-637E-4110-8417-A7AA3EE1ABC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0402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1D7D4-637E-4110-8417-A7AA3EE1ABCA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83771" marR="0" lvl="1" indent="-123371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19200" marR="0" lvl="2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360" marR="0" lvl="3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94560" marR="0" lvl="4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22817" y="6359419"/>
            <a:ext cx="263982" cy="358987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88888"/>
                </a:buClr>
                <a:buSzPct val="25000"/>
                <a:buFont typeface="Calibri"/>
                <a:buNone/>
              </a:p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F3EDA2C-BBB8-40D0-AE8E-B51127BEB0A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F120465-9657-4418-B51C-107F00BCFA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g.resh.edu.ru/" TargetMode="External"/><Relationship Id="rId2" Type="http://schemas.openxmlformats.org/officeDocument/2006/relationships/hyperlink" Target="http://skiv.instrao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ipi.ru/otkrytyy-bank-zadaniy-dlya-otsenki-yestestvennonauchnoy-gramotnosti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8280920" cy="244827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Формирование математической и финансовой грамотности в 5-6 классах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861048"/>
            <a:ext cx="7931224" cy="1752600"/>
          </a:xfrm>
        </p:spPr>
        <p:txBody>
          <a:bodyPr>
            <a:normAutofit/>
          </a:bodyPr>
          <a:lstStyle/>
          <a:p>
            <a:r>
              <a:rPr lang="ru-RU" sz="3200" dirty="0" err="1"/>
              <a:t>Русов</a:t>
            </a:r>
            <a:r>
              <a:rPr lang="ru-RU" sz="3200" dirty="0"/>
              <a:t> А.В., учитель математики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F16F26-99A8-46DD-A551-2FF98C5B4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2381286-8CF7-4FF7-9E33-DC89EA2169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76672"/>
            <a:ext cx="9074139" cy="5112568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C5FDAD39-6B25-4A33-84EB-28E1F0D5FA9E}"/>
              </a:ext>
            </a:extLst>
          </p:cNvPr>
          <p:cNvSpPr/>
          <p:nvPr/>
        </p:nvSpPr>
        <p:spPr>
          <a:xfrm>
            <a:off x="827584" y="3861048"/>
            <a:ext cx="1728192" cy="15121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46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848B3A-4E6B-4209-9D5A-23FC96C0D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EAF8427-4E43-4D6A-BBCF-E240CBD752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249" y="847581"/>
            <a:ext cx="8973502" cy="516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981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1FF7CC-6D76-436A-8B27-B110E0B02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AB7EBC4B-9848-4E67-B3C5-920AB916F7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760" y="1268760"/>
            <a:ext cx="9095179" cy="439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103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A06D51-560A-4128-93B5-060BEC70C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886616A9-B691-44C6-8F90-600F9E5710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20" y="1052736"/>
            <a:ext cx="906336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82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868362"/>
          </a:xfrm>
        </p:spPr>
        <p:txBody>
          <a:bodyPr/>
          <a:lstStyle/>
          <a:p>
            <a:pPr algn="ctr"/>
            <a:r>
              <a:rPr lang="ru-RU" altLang="ru-RU" sz="3200" b="1" dirty="0">
                <a:solidFill>
                  <a:srgbClr val="002060"/>
                </a:solidFill>
              </a:rPr>
              <a:t>Как и где развивать Ф.и М. Г.?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4793779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endParaRPr lang="ru-RU" altLang="ru-RU" sz="2200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ru-RU" altLang="ru-RU" dirty="0">
                <a:solidFill>
                  <a:srgbClr val="002060"/>
                </a:solidFill>
              </a:rPr>
              <a:t>Решение задач во время устного счёта </a:t>
            </a:r>
          </a:p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endParaRPr lang="ru-RU" altLang="ru-RU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ru-RU" altLang="ru-RU" dirty="0">
                <a:solidFill>
                  <a:srgbClr val="002060"/>
                </a:solidFill>
              </a:rPr>
              <a:t>Как проблемный элемент в начале урока;</a:t>
            </a:r>
          </a:p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endParaRPr lang="ru-RU" altLang="ru-RU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ru-RU" altLang="ru-RU" dirty="0">
                <a:solidFill>
                  <a:srgbClr val="002060"/>
                </a:solidFill>
              </a:rPr>
              <a:t>Как модель реальной жизненной ситуации, иллюстрирующей необходимость изучения какого либо понятия на уроке;</a:t>
            </a:r>
          </a:p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endParaRPr lang="ru-RU" altLang="ru-RU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ru-RU" altLang="ru-RU" dirty="0">
                <a:solidFill>
                  <a:srgbClr val="002060"/>
                </a:solidFill>
              </a:rPr>
              <a:t>Решение задач во время самостоятельной работы во второй половине урока.</a:t>
            </a:r>
          </a:p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endParaRPr lang="ru-RU" altLang="ru-RU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ru-RU" altLang="ru-RU" dirty="0">
                <a:solidFill>
                  <a:srgbClr val="002060"/>
                </a:solidFill>
              </a:rPr>
              <a:t>Как задание для смены деятельности на уроке;</a:t>
            </a:r>
          </a:p>
          <a:p>
            <a:endParaRPr lang="ru-RU" altLang="ru-RU" sz="2000" dirty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D85631-E7C4-4799-A2D4-3771A388A681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07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07893" cy="440740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№1.  Сколько семья заплатит за расход 3м</a:t>
            </a:r>
            <a:r>
              <a:rPr lang="ru-RU" baseline="30000" dirty="0"/>
              <a:t>3</a:t>
            </a:r>
            <a:r>
              <a:rPr lang="ru-RU" dirty="0"/>
              <a:t> воды, если 1м</a:t>
            </a:r>
            <a:r>
              <a:rPr lang="ru-RU" baseline="30000" dirty="0"/>
              <a:t>3</a:t>
            </a:r>
            <a:r>
              <a:rPr lang="ru-RU" dirty="0"/>
              <a:t> воды стоят </a:t>
            </a:r>
            <a:r>
              <a:rPr lang="ru-RU" u="sng" dirty="0"/>
              <a:t>60</a:t>
            </a:r>
            <a:r>
              <a:rPr lang="ru-RU" dirty="0"/>
              <a:t> рублей? </a:t>
            </a:r>
            <a:endParaRPr lang="ru-RU" dirty="0">
              <a:solidFill>
                <a:srgbClr val="00B050"/>
              </a:solidFill>
            </a:endParaRPr>
          </a:p>
          <a:p>
            <a:pPr marL="45720" indent="0">
              <a:buNone/>
            </a:pPr>
            <a:endParaRPr lang="ru-RU" dirty="0"/>
          </a:p>
          <a:p>
            <a:r>
              <a:rPr lang="ru-RU" dirty="0"/>
              <a:t> №2.  В октябре семья заплатила за телефон 500 рублей. Какую сумму она ещё заплатит до конца этого года? </a:t>
            </a:r>
            <a:endParaRPr lang="ru-RU" sz="2400" dirty="0">
              <a:solidFill>
                <a:srgbClr val="00B050"/>
              </a:solidFill>
            </a:endParaRPr>
          </a:p>
          <a:p>
            <a:endParaRPr lang="ru-RU" sz="2400" dirty="0">
              <a:solidFill>
                <a:srgbClr val="00B050"/>
              </a:solidFill>
            </a:endParaRP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  <a:p>
            <a:r>
              <a:rPr lang="ru-RU" dirty="0"/>
              <a:t>№3.  Расход бензина на трассе у автомобиля «Лада - Веста» 7 литров на 100 км. Сколько расходуется бензина при проезде 300 км? </a:t>
            </a:r>
            <a:endParaRPr lang="ru-RU" sz="2400" dirty="0">
              <a:solidFill>
                <a:srgbClr val="00B050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Решите задачи (Устный счёт)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2060848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180 р.)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805264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21 л.)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3429000"/>
            <a:ext cx="554461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(1000 р. за ноябрь и декабрь)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69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5" y="1719071"/>
            <a:ext cx="8928992" cy="440740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№4.  Школе необходимо 3600 рублей на переоснащение кабинета математики. Спонсоры оказали помощь в размере 2700 рублей. Какую сумму осталось оплатить школе?</a:t>
            </a:r>
            <a:endParaRPr lang="ru-RU" sz="2400" dirty="0">
              <a:solidFill>
                <a:srgbClr val="00B050"/>
              </a:solidFill>
            </a:endParaRPr>
          </a:p>
          <a:p>
            <a:pPr marL="45720" indent="0">
              <a:buNone/>
            </a:pPr>
            <a:r>
              <a:rPr lang="ru-RU" dirty="0"/>
              <a:t> </a:t>
            </a:r>
          </a:p>
          <a:p>
            <a:pPr marL="45720" indent="0">
              <a:buNone/>
            </a:pPr>
            <a:r>
              <a:rPr lang="ru-RU" dirty="0"/>
              <a:t> </a:t>
            </a:r>
          </a:p>
          <a:p>
            <a:r>
              <a:rPr lang="ru-RU" dirty="0"/>
              <a:t>№5.  Билет в театр стоит 500 рублей. В семье 4 человека. В какую сумму обойдется семье посещение театра? </a:t>
            </a:r>
            <a:endParaRPr lang="ru-RU" sz="2400" dirty="0">
              <a:solidFill>
                <a:srgbClr val="00B050"/>
              </a:solidFill>
            </a:endParaRPr>
          </a:p>
          <a:p>
            <a:endParaRPr lang="ru-RU" dirty="0"/>
          </a:p>
          <a:p>
            <a:pPr fontAlgn="base"/>
            <a:endParaRPr lang="ru-RU" dirty="0"/>
          </a:p>
          <a:p>
            <a:pPr fontAlgn="base"/>
            <a:r>
              <a:rPr lang="ru-RU" dirty="0"/>
              <a:t>№ 6. Для ремонта квартиры купили 42 рулона обоев. Сколько пачек обойного клея нужно купить, если одна пачка клея рассчитана на 7 рулонов. 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06680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Решите задачи(Устный счёт)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2708920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900 р.)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221088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2000 р.)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5517232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(6 пачек клея)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773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1772816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/>
              <a:t>Почтальон принес квитанцию по оплате электроэнергии. Используя данные, посчитайте сумму, которую надо заплатить за электричество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38377644"/>
              </p:ext>
            </p:extLst>
          </p:nvPr>
        </p:nvGraphicFramePr>
        <p:xfrm>
          <a:off x="-4067" y="3068960"/>
          <a:ext cx="9148067" cy="25225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71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76403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Показания счетчика</a:t>
                      </a:r>
                      <a:endParaRPr lang="ru-RU" sz="24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Расход </a:t>
                      </a:r>
                      <a:r>
                        <a:rPr lang="ru-RU" sz="2400" kern="5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электроэнергии(кВт/ч</a:t>
                      </a:r>
                      <a:r>
                        <a:rPr lang="ru-RU" sz="2400" kern="50" dirty="0">
                          <a:effectLst/>
                        </a:rPr>
                        <a:t>)</a:t>
                      </a:r>
                      <a:endParaRPr lang="ru-RU" sz="24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Тариф</a:t>
                      </a:r>
                      <a:r>
                        <a:rPr lang="ru-RU" sz="2400" kern="5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2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(р)</a:t>
                      </a:r>
                      <a:endParaRPr lang="ru-RU" sz="24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Сумма к оплате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(р)</a:t>
                      </a:r>
                      <a:endParaRPr lang="ru-RU" sz="24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45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Текущее</a:t>
                      </a:r>
                      <a:endParaRPr lang="ru-RU" sz="24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</a:rPr>
                        <a:t>Предыдущее</a:t>
                      </a:r>
                      <a:endParaRPr lang="ru-RU" sz="24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7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9646</a:t>
                      </a:r>
                      <a:endParaRPr lang="ru-RU" sz="2400" kern="5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</a:rPr>
                        <a:t>9428</a:t>
                      </a:r>
                      <a:endParaRPr lang="ru-RU" sz="24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</a:rPr>
                        <a:t>                     </a:t>
                      </a:r>
                      <a:endParaRPr lang="ru-RU" sz="2400" kern="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</a:rPr>
                        <a:t>3 р 50 коп.</a:t>
                      </a:r>
                      <a:endParaRPr lang="ru-RU" sz="24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</a:rPr>
                        <a:t>     </a:t>
                      </a:r>
                      <a:endParaRPr lang="ru-RU" sz="2400" kern="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707904" y="4941168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218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64288" y="4941168"/>
            <a:ext cx="25922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763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04664"/>
            <a:ext cx="889248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 Коммунальные услуги</a:t>
            </a:r>
          </a:p>
        </p:txBody>
      </p:sp>
    </p:spTree>
    <p:extLst>
      <p:ext uri="{BB962C8B-B14F-4D97-AF65-F5344CB8AC3E}">
        <p14:creationId xmlns:p14="http://schemas.microsoft.com/office/powerpoint/2010/main" xmlns="" val="59581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54882863"/>
              </p:ext>
            </p:extLst>
          </p:nvPr>
        </p:nvGraphicFramePr>
        <p:xfrm>
          <a:off x="251520" y="2132856"/>
          <a:ext cx="8568952" cy="304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33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5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effectLst/>
                        </a:rPr>
                        <a:t>Первые блюда</a:t>
                      </a:r>
                      <a:endParaRPr lang="ru-RU" sz="20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Борщ 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25 рублей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effectLst/>
                        </a:rPr>
                        <a:t>Суп куриный</a:t>
                      </a:r>
                      <a:endParaRPr lang="ru-RU" sz="20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32 рублей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Суп овощной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22 рубля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effectLst/>
                        </a:rPr>
                        <a:t>Вторые блюда</a:t>
                      </a:r>
                      <a:endParaRPr lang="ru-RU" sz="20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effectLst/>
                        </a:rPr>
                        <a:t>Котлета куриная с макаронами</a:t>
                      </a:r>
                      <a:endParaRPr lang="ru-RU" sz="20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50 рублей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Овощное рагу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40 рублей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Плов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58 рублей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Напитки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Компот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12 рублей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Морс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effectLst/>
                        </a:rPr>
                        <a:t>15 рублей</a:t>
                      </a:r>
                      <a:endParaRPr lang="ru-RU" sz="20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effectLst/>
                        </a:rPr>
                        <a:t>Сок</a:t>
                      </a:r>
                      <a:endParaRPr lang="ru-RU" sz="20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effectLst/>
                        </a:rPr>
                        <a:t>20 рублей</a:t>
                      </a:r>
                      <a:endParaRPr lang="ru-RU" sz="20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41462" y="1318121"/>
            <a:ext cx="83510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/>
              <a:t>Сегодня вы пойдёте в школьную столовую, с собой есть 90 рублей. </a:t>
            </a:r>
          </a:p>
          <a:p>
            <a:pPr lvl="0"/>
            <a:r>
              <a:rPr lang="ru-RU" sz="2000" dirty="0"/>
              <a:t>В столовой висит меню: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5589240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Выберите обед из трёх блюд (первое, второе и напиток), который можете оплатить.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33465" y="548680"/>
            <a:ext cx="54008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 Питание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E7800E8-C9EB-4806-B2E2-4BBF0C5E9107}"/>
              </a:ext>
            </a:extLst>
          </p:cNvPr>
          <p:cNvSpPr/>
          <p:nvPr/>
        </p:nvSpPr>
        <p:spPr>
          <a:xfrm>
            <a:off x="-36512" y="5236488"/>
            <a:ext cx="90730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ru-RU" sz="36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Борш,Котлета</a:t>
            </a:r>
            <a:r>
              <a:rPr lang="ru-RU" sz="36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с макаронами, морс</a:t>
            </a:r>
          </a:p>
          <a:p>
            <a:pPr algn="ctr"/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25руб+50руб+15руб=90руб</a:t>
            </a:r>
            <a:endParaRPr lang="ru-RU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131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676456" cy="4824536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ru-RU" sz="4200" dirty="0">
                <a:solidFill>
                  <a:srgbClr val="002060"/>
                </a:solidFill>
              </a:rPr>
              <a:t>Наташа хочет новый ноутбук, который стоит 37.000 рублей,  и родители предложили ей вести учет доходов и расходов семьи, чтобы рассчитать возможность данного приобретения. Записи за месяц таковы: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зарплата папы – 45 000 рублей;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зарплата мамы – 32 000 рублей;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продукты – 22000 рублей;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ЖКХ – 5158 рублей;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интернет – 399 рублей; 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проезд – 1570 рублей;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пенсия бабушки – 13800 рублей; 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репетитор по английскому языку – 8 400 рублей;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школьные обеды – 3398 рублей;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бензин – 7000 рублей; </a:t>
            </a:r>
          </a:p>
          <a:p>
            <a:r>
              <a:rPr lang="ru-RU" sz="4200" dirty="0">
                <a:solidFill>
                  <a:srgbClr val="002060"/>
                </a:solidFill>
              </a:rPr>
              <a:t> – корм собаке - 1300 рублей. </a:t>
            </a:r>
          </a:p>
          <a:p>
            <a:r>
              <a:rPr lang="ru-RU" sz="4200" b="1" dirty="0">
                <a:solidFill>
                  <a:srgbClr val="002060"/>
                </a:solidFill>
              </a:rPr>
              <a:t> Сможет ли семья Наташи в этом месяце купить новый ноутбук?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361056" y="548680"/>
            <a:ext cx="95050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 Семейный бюджет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183880" cy="41879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«Математическая грамотность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это способность индивидуума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формулировать, применять и интерпретировать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математику в разнообразных контекстах.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Она включает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математические рассуждения, использование математических понятий, процедур, фактов и инструментов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чтобы описать, объяснить и предсказать явления.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Она помогает людям понять роль математики в мире, высказывать хорошо обоснованные суждения и принимать решения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32656"/>
            <a:ext cx="78276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Что такое  - Математическая грамотность?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7B643A-B341-4353-B58F-A1E6B7C4D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2961"/>
            <a:ext cx="8229600" cy="1066800"/>
          </a:xfrm>
        </p:spPr>
        <p:txBody>
          <a:bodyPr>
            <a:noAutofit/>
          </a:bodyPr>
          <a:lstStyle/>
          <a:p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Задачи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Семейный бюджет </a:t>
            </a:r>
            <a:b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44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F41B5A1-0532-472B-BE48-D32B50B50DBD}"/>
              </a:ext>
            </a:extLst>
          </p:cNvPr>
          <p:cNvSpPr/>
          <p:nvPr/>
        </p:nvSpPr>
        <p:spPr>
          <a:xfrm>
            <a:off x="107504" y="1109534"/>
            <a:ext cx="868680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Доходы: 90800 руб.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зарплата папы – 45 000 рублей;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зарплата мамы – 32 000 рублей;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пенсия бабушки – 13800 рублей; </a:t>
            </a:r>
            <a:endParaRPr lang="ru-RU" sz="2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7A1F299-71A7-4144-9E10-91C6424048AA}"/>
              </a:ext>
            </a:extLst>
          </p:cNvPr>
          <p:cNvSpPr/>
          <p:nvPr/>
        </p:nvSpPr>
        <p:spPr>
          <a:xfrm>
            <a:off x="107504" y="2679194"/>
            <a:ext cx="8686800" cy="3416320"/>
          </a:xfrm>
          <a:prstGeom prst="rect">
            <a:avLst/>
          </a:prstGeom>
          <a:noFill/>
          <a:ln w="15875">
            <a:solidFill>
              <a:srgbClr val="FFC0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dirty="0">
                <a:ln/>
                <a:solidFill>
                  <a:schemeClr val="accent4"/>
                </a:solidFill>
              </a:rPr>
              <a:t>Расходы:49225 руб.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продукты – 22000 рублей;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ЖКХ – 5158 рублей;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интернет – 399 рублей;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проезд – 1570 рублей;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репетитор по английскому языку – 8 400 рублей;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школьные обеды – 3398 рублей;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бензин – 7000 рублей;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корм собаке - 1300 рублей. 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861D86A-0350-4541-85A8-F24BF3BDBE2E}"/>
              </a:ext>
            </a:extLst>
          </p:cNvPr>
          <p:cNvSpPr/>
          <p:nvPr/>
        </p:nvSpPr>
        <p:spPr>
          <a:xfrm>
            <a:off x="157008" y="5934670"/>
            <a:ext cx="84032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Остаток: 41575 </a:t>
            </a:r>
            <a:r>
              <a:rPr lang="ru-RU" sz="36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руб</a:t>
            </a:r>
            <a:r>
              <a:rPr lang="en-US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&gt;</a:t>
            </a:r>
            <a:r>
              <a:rPr lang="ru-RU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37000руб, сможет</a:t>
            </a:r>
            <a:endParaRPr lang="ru-RU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95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620688"/>
            <a:ext cx="9324528" cy="432511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r>
              <a:rPr lang="ru-RU" sz="2400" dirty="0"/>
              <a:t>В рамках реализации группового проекта ребятам 6 класса нужно было опросить учащихся начальных классов на выявление учебных предпочтений. Интервьюеры задавали вопрос: «Какой из учебных предметов тебе нравится больше других?», указать можно только один из предложенных вариантов. На вопросы ответили 35 респондентов.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04377" y="188640"/>
            <a:ext cx="5609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 Опрос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r="1408"/>
          <a:stretch>
            <a:fillRect/>
          </a:stretch>
        </p:blipFill>
        <p:spPr bwMode="auto">
          <a:xfrm>
            <a:off x="827584" y="3573016"/>
            <a:ext cx="590465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9252520" cy="2520280"/>
          </a:xfrm>
        </p:spPr>
        <p:txBody>
          <a:bodyPr>
            <a:normAutofit/>
          </a:bodyPr>
          <a:lstStyle/>
          <a:p>
            <a:pPr lvl="0"/>
            <a:r>
              <a:rPr lang="ru-RU" sz="2400" dirty="0">
                <a:solidFill>
                  <a:schemeClr val="tx1"/>
                </a:solidFill>
              </a:rPr>
              <a:t>На основе данных диаграммы определите, какие из следующих утверждений являются верными, а какие – неверными.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77039733"/>
              </p:ext>
            </p:extLst>
          </p:nvPr>
        </p:nvGraphicFramePr>
        <p:xfrm>
          <a:off x="395536" y="2833608"/>
          <a:ext cx="8229600" cy="174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88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85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49736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Верно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Неверно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Математику выбрали одинаковое количество девочек и мальчиков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Семь девочек выбрали литературу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Географию выбрали 9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4892967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Используя данные диаграммы 1 узнайте, сколько мальчиков и сколько девочек участвовало в опросе? </a:t>
            </a: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Ответ: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_________мальчиков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__________девочек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417438"/>
            <a:ext cx="6710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Задания к опросу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E35DFF5-7A2F-4008-8B18-FF944600E371}"/>
              </a:ext>
            </a:extLst>
          </p:cNvPr>
          <p:cNvSpPr/>
          <p:nvPr/>
        </p:nvSpPr>
        <p:spPr>
          <a:xfrm>
            <a:off x="7236296" y="2967335"/>
            <a:ext cx="671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+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B8891CA-5324-4BB8-B9C0-3DE16288B32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3501168"/>
            <a:ext cx="670618" cy="9205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6BDB66E-B974-4148-B02E-3206A379FC2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7658" y="3895022"/>
            <a:ext cx="670618" cy="92057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28D04503-2B36-4ACE-A6EC-FF1354EAE315}"/>
              </a:ext>
            </a:extLst>
          </p:cNvPr>
          <p:cNvSpPr/>
          <p:nvPr/>
        </p:nvSpPr>
        <p:spPr>
          <a:xfrm>
            <a:off x="1557830" y="5324048"/>
            <a:ext cx="939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15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5BD5BC53-C3DE-4685-8ABA-E771CC525DFD}"/>
              </a:ext>
            </a:extLst>
          </p:cNvPr>
          <p:cNvSpPr/>
          <p:nvPr/>
        </p:nvSpPr>
        <p:spPr>
          <a:xfrm>
            <a:off x="4793985" y="5291339"/>
            <a:ext cx="1104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686800" cy="4325112"/>
          </a:xfrm>
        </p:spPr>
        <p:txBody>
          <a:bodyPr>
            <a:normAutofit/>
          </a:bodyPr>
          <a:lstStyle/>
          <a:p>
            <a:r>
              <a:rPr lang="ru-RU" sz="2000" b="1" dirty="0"/>
              <a:t>Теория. </a:t>
            </a:r>
            <a:r>
              <a:rPr lang="ru-RU" sz="2000" dirty="0"/>
              <a:t>Проценты. 1 %=0,01. </a:t>
            </a:r>
          </a:p>
          <a:p>
            <a:pPr>
              <a:buNone/>
            </a:pPr>
            <a:r>
              <a:rPr lang="ru-RU" sz="2000" dirty="0"/>
              <a:t>Для роста и развития организма подростка большое значение</a:t>
            </a:r>
          </a:p>
          <a:p>
            <a:pPr>
              <a:buNone/>
            </a:pPr>
            <a:r>
              <a:rPr lang="ru-RU" sz="2000" dirty="0"/>
              <a:t>имеет энергетическая ценность продуктов питания </a:t>
            </a:r>
          </a:p>
          <a:p>
            <a:pPr>
              <a:buNone/>
            </a:pPr>
            <a:r>
              <a:rPr lang="ru-RU" sz="2000" dirty="0"/>
              <a:t>калорийность. На рисунке представлена круговая диаграмма</a:t>
            </a:r>
          </a:p>
          <a:p>
            <a:pPr>
              <a:buNone/>
            </a:pPr>
            <a:r>
              <a:rPr lang="ru-RU" sz="2000" dirty="0"/>
              <a:t>суточного рациона питания (распределение между приемами пищи).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4665"/>
            <a:ext cx="84969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 : Калорийность питания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780928"/>
            <a:ext cx="56864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217024" cy="4325112"/>
          </a:xfrm>
        </p:spPr>
        <p:txBody>
          <a:bodyPr>
            <a:normAutofit lnSpcReduction="10000"/>
          </a:bodyPr>
          <a:lstStyle/>
          <a:p>
            <a:endParaRPr lang="ru-RU" sz="2000" dirty="0"/>
          </a:p>
          <a:p>
            <a:r>
              <a:rPr lang="ru-RU" sz="2000" dirty="0"/>
              <a:t>В среднем норма для подростков составляет от 2500 килокалорий до 2800 килокалорий в день в зависимости от активности: чем подросток активнее, тем больше требуется калорий. Витя ведёт активный образ жизни, занимается футболом и плаванием, его суточная норма питания составляет 2800 килокалорий. Маша не посещает спортивные секции, увлекается вышиванием и чтением, её суточная норма – 2500 килокалорий.</a:t>
            </a:r>
          </a:p>
          <a:p>
            <a:endParaRPr lang="ru-RU" sz="2000" b="1" dirty="0"/>
          </a:p>
          <a:p>
            <a:r>
              <a:rPr lang="ru-RU" sz="2000" b="1" dirty="0"/>
              <a:t>Вопрос 1.</a:t>
            </a:r>
            <a:r>
              <a:rPr lang="ru-RU" sz="2000" dirty="0"/>
              <a:t> </a:t>
            </a:r>
            <a:r>
              <a:rPr lang="ru-RU" sz="2000" i="1" dirty="0"/>
              <a:t>Сколько килокалорий должна получить Маша на ужин?</a:t>
            </a:r>
          </a:p>
          <a:p>
            <a:endParaRPr lang="ru-RU" sz="2000" dirty="0"/>
          </a:p>
          <a:p>
            <a:endParaRPr lang="ru-RU" sz="2000" b="1" dirty="0"/>
          </a:p>
          <a:p>
            <a:r>
              <a:rPr lang="ru-RU" sz="2000" b="1" dirty="0"/>
              <a:t>Вопрос 2.</a:t>
            </a:r>
            <a:r>
              <a:rPr lang="ru-RU" sz="2000" dirty="0"/>
              <a:t> </a:t>
            </a:r>
            <a:r>
              <a:rPr lang="ru-RU" sz="2000" i="1" dirty="0"/>
              <a:t>Во сколько раз больше калорий за сутки требуется Вите, чем Маше?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9935" y="476672"/>
            <a:ext cx="35894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Задания: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00192" y="4077072"/>
            <a:ext cx="23358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625 ккал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5013176"/>
            <a:ext cx="22974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1,12 раза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4325112"/>
          </a:xfrm>
        </p:spPr>
        <p:txBody>
          <a:bodyPr>
            <a:normAutofit/>
          </a:bodyPr>
          <a:lstStyle/>
          <a:p>
            <a:r>
              <a:rPr lang="ru-RU" sz="2000" dirty="0"/>
              <a:t>Для роста и развития организма подростка большое значение имеет энергетическая ценность продуктов питания – калорийность. Ниже приведена таблица калорийности некоторых продуктов, употребляемых Витей.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772816"/>
          <a:ext cx="8208912" cy="309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2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r>
                        <a:rPr lang="ru-RU" dirty="0"/>
                        <a:t>Продукт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Ккал. в 100 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Продукт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Ккал. в 100 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Апельсиновый сок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Ржаной хлеб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Зефир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Кофе с молоком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Куриное яйцо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153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Яблоки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48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Хлеб пшеничный из муки I сорта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Сахар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Каша овсяная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93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Сыр российский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39552" y="5103674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Вопрос 3</a:t>
            </a:r>
            <a:r>
              <a:rPr lang="ru-RU" dirty="0"/>
              <a:t>. На полдник Витя съел яблоко (200 г) и бутерброд с российским сыром (кусок ржаного хлеба 20 г и сыра 30 г). </a:t>
            </a:r>
          </a:p>
          <a:p>
            <a:r>
              <a:rPr lang="ru-RU" dirty="0"/>
              <a:t>Сколько килокалорий получил Витя в полдник? </a:t>
            </a:r>
          </a:p>
          <a:p>
            <a:r>
              <a:rPr lang="ru-RU" b="1" dirty="0"/>
              <a:t>Вопрос 4. </a:t>
            </a:r>
            <a:r>
              <a:rPr lang="ru-RU" dirty="0"/>
              <a:t>Постройте столбчатую диаграмму, на которой изображены значения калорийности трёх самых калорийных продуктов из указанных в таблице.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4725144"/>
            <a:ext cx="25106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249 ккал.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280920" cy="1584176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На летних каникулах Миша решил помочь бабушке с ремонтом гостиной. Комната имеет прямоугольную форму размером 5*3м, высота потолка </a:t>
            </a:r>
            <a:r>
              <a:rPr lang="ru-RU" sz="2000" dirty="0" smtClean="0"/>
              <a:t>3м.В комнате одно окно. Было решено на пол постелить линолеум, стены </a:t>
            </a:r>
            <a:r>
              <a:rPr lang="ru-RU" sz="2000" dirty="0"/>
              <a:t>и потолок </a:t>
            </a:r>
            <a:r>
              <a:rPr lang="ru-RU" sz="2000" dirty="0" smtClean="0"/>
              <a:t>покрасить, вдоль стен установить напольный и потолочный плинтусы.</a:t>
            </a:r>
            <a:endParaRPr lang="ru-RU" sz="2000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468560" y="476672"/>
            <a:ext cx="90730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 Ремонт комнаты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4563582" cy="3044894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07504" y="5761801"/>
            <a:ext cx="88122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Условные обозначения: а=5м, </a:t>
            </a:r>
            <a:r>
              <a:rPr kumimoji="0" 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=3м, с=3м, </a:t>
            </a:r>
            <a:r>
              <a:rPr kumimoji="0" 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2,2м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90см, </a:t>
            </a:r>
            <a:r>
              <a:rPr kumimoji="0" 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=1,2м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1,5м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80920" cy="3456384"/>
          </a:xfrm>
        </p:spPr>
        <p:txBody>
          <a:bodyPr>
            <a:normAutofit/>
          </a:bodyPr>
          <a:lstStyle/>
          <a:p>
            <a:r>
              <a:rPr lang="ru-RU" sz="2000" dirty="0"/>
              <a:t>1.Определите, сколько квадратных метров линолеума потребуется постелить на пол? </a:t>
            </a:r>
          </a:p>
          <a:p>
            <a:pPr>
              <a:buNone/>
            </a:pPr>
            <a:r>
              <a:rPr lang="ru-RU" sz="2000" dirty="0"/>
              <a:t> </a:t>
            </a:r>
          </a:p>
          <a:p>
            <a:r>
              <a:rPr lang="ru-RU" sz="2000" dirty="0"/>
              <a:t>2. Миша выяснил, что 1 банки краски хватает на окрашивание 10 кв.м. Сколько банок краски ему потребуется для окраски стен и потолка?</a:t>
            </a:r>
          </a:p>
          <a:p>
            <a:pPr>
              <a:buNone/>
            </a:pPr>
            <a:r>
              <a:rPr lang="ru-RU" sz="2000" dirty="0"/>
              <a:t> </a:t>
            </a:r>
          </a:p>
          <a:p>
            <a:r>
              <a:rPr lang="ru-RU" sz="2000" dirty="0"/>
              <a:t>3.Используя данные таблицы, определите в каком магазине покупку необходимых материалов для ремонта (с учетом доставки) делать выгоднее.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99592" y="4365104"/>
          <a:ext cx="7272807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6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89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289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289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289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Магазин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Линолеум</a:t>
                      </a:r>
                    </a:p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 1 кв. 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Плинтус</a:t>
                      </a:r>
                    </a:p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 1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Краска </a:t>
                      </a:r>
                    </a:p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 1 банку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Доставка</a:t>
                      </a:r>
                    </a:p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 рублях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900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руб.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75 руб.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320 руб.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500 руб.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950 руб.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60 руб.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305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руб.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600 руб.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35363" y="188640"/>
            <a:ext cx="36872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Задания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89387" y="1340768"/>
            <a:ext cx="19078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 кв.м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2636912"/>
            <a:ext cx="69127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59,22 кв.м –площадь потолка и стен.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 банок краски потребуется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949280"/>
            <a:ext cx="842392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Магазин А-18320 р.  Магазин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 – 186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30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р.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6e903e2195d24bd4a9f0c0b33861dbaa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00" y="908721"/>
            <a:ext cx="9023961" cy="54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 l="29660" t="29317" r="8977" b="11914"/>
          <a:stretch>
            <a:fillRect/>
          </a:stretch>
        </p:blipFill>
        <p:spPr bwMode="auto">
          <a:xfrm>
            <a:off x="41275" y="0"/>
            <a:ext cx="9102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100833"/>
            <a:ext cx="8507288" cy="1684784"/>
          </a:xfrm>
        </p:spPr>
        <p:txBody>
          <a:bodyPr/>
          <a:lstStyle/>
          <a:p>
            <a:pPr marL="20320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знания, умения и навыки, необходимые, чтобы правильно распоряжаться деньгами. </a:t>
            </a:r>
          </a:p>
        </p:txBody>
      </p:sp>
      <p:sp>
        <p:nvSpPr>
          <p:cNvPr id="5" name="Shape 76"/>
          <p:cNvSpPr txBox="1">
            <a:spLocks/>
          </p:cNvSpPr>
          <p:nvPr/>
        </p:nvSpPr>
        <p:spPr>
          <a:xfrm>
            <a:off x="179512" y="4427016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vert="horz" lIns="91425" tIns="91425" rIns="91425" bIns="91425" anchor="t" anchorCtr="0">
            <a:normAutofit/>
          </a:bodyPr>
          <a:lstStyle/>
          <a:p>
            <a:pPr marL="20320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ru-RU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Финансовая грамотность помогает каждому человеку управлять своими средствами грамотно и выгодно.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rgbClr val="EEEEE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3312" y="3867894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vert="horz" lIns="91425" tIns="91425" rIns="91425" bIns="91425" anchor="ctr" anchorCtr="0">
            <a:noAutofit/>
          </a:bodyPr>
          <a:lstStyle/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Calibri"/>
              <a:buNone/>
              <a:tabLst/>
              <a:defRPr sz="1800" b="0" spc="0">
                <a:solidFill>
                  <a:srgbClr val="000000"/>
                </a:solidFill>
              </a:defRPr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Superclarendon"/>
              </a:rPr>
              <a:t>Для чего нужна финансовая грамотность?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Superclarendon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06522"/>
            <a:ext cx="77799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финансовая грамотность?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181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755576" y="1052736"/>
            <a:ext cx="7869891" cy="4711234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В 5-м и 6-м классах важно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научить детей гибкому чтению </a:t>
            </a: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 уроках математики. Задания к упражнениям по степени сложности могут быть разными: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1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определять главное и второстепенное в тексте задачи;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1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сопоставлять данные по тексту, соотнести их характеристики;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1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уметь формулировать вопросы по данным задачи (текста);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1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составлять задачи по схеме (рисунку), используя частичные данные;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1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вычленять новую информацию из текста и сформировать ее главную мысль по отношению к тексту;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1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развивать механизм формирования научной речи, умение грамотно выражать свои мысли;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1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формировать навыки работы с готовой информацией, работать по алгоритму (схеме) из одного источника информации.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332656"/>
            <a:ext cx="74899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математической грамотности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Грамотность в сфере финансов, так же как и любая другая, воспитывается: 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1)</a:t>
            </a:r>
            <a:r>
              <a:rPr lang="ru-RU" b="1" dirty="0">
                <a:solidFill>
                  <a:srgbClr val="002060"/>
                </a:solidFill>
              </a:rPr>
              <a:t>в течение продолжительного периода времени: 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2)</a:t>
            </a:r>
            <a:r>
              <a:rPr lang="ru-RU" b="1" dirty="0">
                <a:solidFill>
                  <a:srgbClr val="002060"/>
                </a:solidFill>
              </a:rPr>
              <a:t>на основе принципа </a:t>
            </a:r>
            <a:r>
              <a:rPr lang="ru-RU" b="1" i="1" dirty="0">
                <a:solidFill>
                  <a:srgbClr val="002060"/>
                </a:solidFill>
              </a:rPr>
              <a:t>«от простого к сложному»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3)</a:t>
            </a:r>
            <a:r>
              <a:rPr lang="ru-RU" b="1" dirty="0">
                <a:solidFill>
                  <a:srgbClr val="002060"/>
                </a:solidFill>
              </a:rPr>
              <a:t>в процессе многократного повторения и закрепления, направленного на практическое применение знаний и навыков. </a:t>
            </a:r>
          </a:p>
          <a:p>
            <a:r>
              <a:rPr lang="ru-RU" dirty="0"/>
              <a:t>Формирование полезных привычек в сфере финансов, начиная с раннего возраста поможет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1)избежать детям многих ошибок по мере взросления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2)приобрести финансовую самостоятельность.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3)заложит основу финансовой безопасности и благополучия на протяжении жизни.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0648"/>
            <a:ext cx="8208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финансовой грамотности у обучающихся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-243408"/>
            <a:ext cx="10248901" cy="1641475"/>
          </a:xfrm>
        </p:spPr>
        <p:txBody>
          <a:bodyPr/>
          <a:lstStyle/>
          <a:p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Противоречия и проблемы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95736" y="980728"/>
            <a:ext cx="4030662" cy="838200"/>
          </a:xfrm>
          <a:prstGeom prst="round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Математическая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финансовая грамотность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-338138" y="-236538"/>
            <a:ext cx="184150" cy="36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-338138" y="952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2132856"/>
            <a:ext cx="2232248" cy="2448272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Практико-ориентированные задачи отсутствует в учебниках математики</a:t>
            </a:r>
          </a:p>
          <a:p>
            <a:pPr algn="ctr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ru-RU" sz="110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16016" y="2060848"/>
            <a:ext cx="2520280" cy="259228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Практико-ориентированные задачи включены в  ВПР, ОГЭ и ЕГЭ по математике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4344" name="Rectangle 11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4345" name="Rectangle 14"/>
          <p:cNvSpPr>
            <a:spLocks noChangeArrowheads="1"/>
          </p:cNvSpPr>
          <p:nvPr/>
        </p:nvSpPr>
        <p:spPr bwMode="auto">
          <a:xfrm>
            <a:off x="0" y="2730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3923928" y="2996952"/>
            <a:ext cx="642392" cy="33337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359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217024" cy="1581547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b="1" dirty="0">
                <a:solidFill>
                  <a:srgbClr val="002060"/>
                </a:solidFill>
              </a:rPr>
              <a:t>Основные сайты  для формирования  математической и финансовой  грамотности </a:t>
            </a:r>
            <a:br>
              <a:rPr lang="ru-RU" altLang="ru-RU" sz="3200" b="1" dirty="0">
                <a:solidFill>
                  <a:srgbClr val="002060"/>
                </a:solidFill>
              </a:rPr>
            </a:br>
            <a:endParaRPr lang="ru-RU" altLang="ru-RU" sz="3200" b="1" dirty="0">
              <a:solidFill>
                <a:srgbClr val="002060"/>
              </a:solidFill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4536504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dirty="0">
                <a:solidFill>
                  <a:srgbClr val="002060"/>
                </a:solidFill>
                <a:latin typeface="+mj-lt"/>
              </a:rPr>
              <a:t>1</a:t>
            </a:r>
            <a:r>
              <a:rPr lang="ru-RU" altLang="ru-RU" b="1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US" sz="3000" b="1" u="sng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2"/>
              </a:rPr>
              <a:t>http</a:t>
            </a:r>
            <a:r>
              <a:rPr lang="ru-RU" sz="3000" b="1" u="sng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2"/>
              </a:rPr>
              <a:t>://</a:t>
            </a:r>
            <a:r>
              <a:rPr lang="en-US" sz="3000" b="1" u="sng" dirty="0" err="1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2"/>
              </a:rPr>
              <a:t>skiv</a:t>
            </a:r>
            <a:r>
              <a:rPr lang="ru-RU" sz="3000" b="1" u="sng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2"/>
              </a:rPr>
              <a:t>.</a:t>
            </a:r>
            <a:r>
              <a:rPr lang="en-US" sz="3000" b="1" u="sng" dirty="0" err="1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2"/>
              </a:rPr>
              <a:t>instrao</a:t>
            </a:r>
            <a:r>
              <a:rPr lang="ru-RU" sz="3000" b="1" u="sng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2"/>
              </a:rPr>
              <a:t>.</a:t>
            </a:r>
            <a:r>
              <a:rPr lang="en-US" sz="3000" b="1" u="sng" dirty="0" err="1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2"/>
              </a:rPr>
              <a:t>ru</a:t>
            </a:r>
            <a:r>
              <a:rPr lang="ru-RU" sz="3000" b="1" u="sng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2"/>
              </a:rPr>
              <a:t>/</a:t>
            </a:r>
            <a:r>
              <a:rPr lang="ru-RU" sz="3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ru-RU" sz="2600" dirty="0">
                <a:latin typeface="Calibri" pitchFamily="34" charset="0"/>
                <a:cs typeface="Calibri" pitchFamily="34" charset="0"/>
              </a:rPr>
              <a:t>-  </a:t>
            </a:r>
            <a:r>
              <a:rPr lang="ru-RU" sz="26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сайт Института стратегии  развития образования.</a:t>
            </a:r>
            <a:r>
              <a:rPr lang="ru-RU" sz="2600" dirty="0">
                <a:latin typeface="Calibri" pitchFamily="34" charset="0"/>
                <a:cs typeface="Calibri" pitchFamily="34" charset="0"/>
              </a:rPr>
              <a:t> Банк заданий для формирования и оценки функциональной грамотности обучающихся основной школы (5-9 классы) представлен по шести направлениям: </a:t>
            </a:r>
            <a:r>
              <a:rPr lang="ru-RU" sz="26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математическая грамотность</a:t>
            </a:r>
            <a:r>
              <a:rPr lang="ru-RU" sz="26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ru-RU" sz="26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естественнонаучная грамотность, читательская грамотность, финансовая грамотность, глобальные компетенции и </a:t>
            </a:r>
            <a:r>
              <a:rPr lang="ru-RU" sz="2600" b="1" dirty="0" err="1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креативное</a:t>
            </a:r>
            <a:r>
              <a:rPr lang="ru-RU" sz="26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мышление</a:t>
            </a:r>
            <a:endParaRPr lang="ru-RU" sz="2600" dirty="0">
              <a:latin typeface="Calibri" pitchFamily="34" charset="0"/>
              <a:cs typeface="Calibri" pitchFamily="34" charset="0"/>
            </a:endParaRPr>
          </a:p>
          <a:p>
            <a:r>
              <a:rPr lang="ru-RU" altLang="ru-RU" sz="26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ru-RU" altLang="ru-RU" sz="2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ru-RU" sz="3000" b="1" u="sng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hlinkClick r:id="rId3"/>
              </a:rPr>
              <a:t>https://fg.resh.edu.ru/</a:t>
            </a:r>
            <a:r>
              <a:rPr lang="ru-RU" sz="3000" b="1" u="sng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600" u="sng" dirty="0">
                <a:latin typeface="Calibri" pitchFamily="34" charset="0"/>
                <a:cs typeface="Calibri" pitchFamily="34" charset="0"/>
              </a:rPr>
              <a:t>-  </a:t>
            </a:r>
            <a:r>
              <a:rPr lang="ru-RU" sz="2600" dirty="0">
                <a:latin typeface="Calibri" pitchFamily="34" charset="0"/>
                <a:cs typeface="Calibri" pitchFamily="34" charset="0"/>
              </a:rPr>
              <a:t>Российская  </a:t>
            </a:r>
            <a:r>
              <a:rPr lang="ru-RU" altLang="ru-RU" sz="26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Электронная Школа. Функциональная грамотность. </a:t>
            </a:r>
          </a:p>
          <a:p>
            <a:r>
              <a:rPr lang="ru-RU" altLang="ru-RU" sz="26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3. </a:t>
            </a:r>
            <a:r>
              <a:rPr lang="ru-RU" sz="3000" u="sng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4"/>
              </a:rPr>
              <a:t>https://fipi.ru/otkrytyy-bank-zadaniy-dlya-otsenki-yestestvennonauchnoy-gramotnosti</a:t>
            </a:r>
            <a:r>
              <a:rPr lang="ru-RU" sz="2600" u="sng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-     </a:t>
            </a:r>
            <a:r>
              <a:rPr lang="ru-RU" sz="2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ФИПИ </a:t>
            </a:r>
            <a:r>
              <a:rPr lang="ru-RU" sz="2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естественнонаучная грамотность</a:t>
            </a:r>
          </a:p>
          <a:p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D5B19D8-C9E5-4E76-8E4E-76CF9F38773A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28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EEA4C7-EF1F-4815-9E27-1A150846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5C7B8CE5-601A-4C76-B5BC-90A4A7F011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3743" y="332656"/>
            <a:ext cx="9171485" cy="5809134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14BF240A-A65C-4B0D-AAAE-32C0EA859671}"/>
              </a:ext>
            </a:extLst>
          </p:cNvPr>
          <p:cNvSpPr/>
          <p:nvPr/>
        </p:nvSpPr>
        <p:spPr>
          <a:xfrm>
            <a:off x="539552" y="1143000"/>
            <a:ext cx="792088" cy="34178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94707532-3D83-482D-AE48-35BDAAC3EAF1}"/>
              </a:ext>
            </a:extLst>
          </p:cNvPr>
          <p:cNvSpPr/>
          <p:nvPr/>
        </p:nvSpPr>
        <p:spPr>
          <a:xfrm>
            <a:off x="35496" y="1988840"/>
            <a:ext cx="1080120" cy="34178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66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870</TotalTime>
  <Words>1498</Words>
  <Application>Microsoft Office PowerPoint</Application>
  <PresentationFormat>Экран (4:3)</PresentationFormat>
  <Paragraphs>240</Paragraphs>
  <Slides>28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Городская</vt:lpstr>
      <vt:lpstr>Формирование математической и финансовой грамотности в 5-6 классах</vt:lpstr>
      <vt:lpstr>Слайд 2</vt:lpstr>
      <vt:lpstr>Слайд 3</vt:lpstr>
      <vt:lpstr>Слайд 4</vt:lpstr>
      <vt:lpstr>Слайд 5</vt:lpstr>
      <vt:lpstr>Слайд 6</vt:lpstr>
      <vt:lpstr>Противоречия и проблемы</vt:lpstr>
      <vt:lpstr>Основные сайты  для формирования  математической и финансовой  грамотности  </vt:lpstr>
      <vt:lpstr>Слайд 9</vt:lpstr>
      <vt:lpstr>Слайд 10</vt:lpstr>
      <vt:lpstr>Слайд 11</vt:lpstr>
      <vt:lpstr>Слайд 12</vt:lpstr>
      <vt:lpstr>Слайд 13</vt:lpstr>
      <vt:lpstr>Как и где развивать Ф.и М. Г.?</vt:lpstr>
      <vt:lpstr>Решите задачи (Устный счёт)</vt:lpstr>
      <vt:lpstr>Решите задачи(Устный счёт)</vt:lpstr>
      <vt:lpstr>Слайд 17</vt:lpstr>
      <vt:lpstr>Слайд 18</vt:lpstr>
      <vt:lpstr>Слайд 19</vt:lpstr>
      <vt:lpstr>Задачи: Семейный бюджет  </vt:lpstr>
      <vt:lpstr>Слайд 21</vt:lpstr>
      <vt:lpstr>На основе данных диаграммы определите, какие из следующих утверждений являются верными, а какие – неверными. 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математической и финансовой грамотности в 5-6 классах</dc:title>
  <dc:creator>Александр Русов</dc:creator>
  <cp:lastModifiedBy>Александр Русов</cp:lastModifiedBy>
  <cp:revision>61</cp:revision>
  <dcterms:created xsi:type="dcterms:W3CDTF">2023-02-25T10:02:54Z</dcterms:created>
  <dcterms:modified xsi:type="dcterms:W3CDTF">2023-03-28T17:59:44Z</dcterms:modified>
</cp:coreProperties>
</file>