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0B9E2FE-3DDA-4FB2-84DE-A7D6001345EF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C548140-B3F2-41E6-AA9A-C697DDB85F5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9E2FE-3DDA-4FB2-84DE-A7D6001345EF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140-B3F2-41E6-AA9A-C697DDB85F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9E2FE-3DDA-4FB2-84DE-A7D6001345EF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548140-B3F2-41E6-AA9A-C697DDB85F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9E2FE-3DDA-4FB2-84DE-A7D6001345EF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140-B3F2-41E6-AA9A-C697DDB85F5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0B9E2FE-3DDA-4FB2-84DE-A7D6001345EF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548140-B3F2-41E6-AA9A-C697DDB85F5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9E2FE-3DDA-4FB2-84DE-A7D6001345EF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140-B3F2-41E6-AA9A-C697DDB85F5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9E2FE-3DDA-4FB2-84DE-A7D6001345EF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140-B3F2-41E6-AA9A-C697DDB85F5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9E2FE-3DDA-4FB2-84DE-A7D6001345EF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140-B3F2-41E6-AA9A-C697DDB85F5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9E2FE-3DDA-4FB2-84DE-A7D6001345EF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140-B3F2-41E6-AA9A-C697DDB85F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9E2FE-3DDA-4FB2-84DE-A7D6001345EF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C548140-B3F2-41E6-AA9A-C697DDB85F5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9E2FE-3DDA-4FB2-84DE-A7D6001345EF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8140-B3F2-41E6-AA9A-C697DDB85F5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50B9E2FE-3DDA-4FB2-84DE-A7D6001345EF}" type="datetimeFigureOut">
              <a:rPr lang="ru-RU" smtClean="0"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2C548140-B3F2-41E6-AA9A-C697DDB85F5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060848"/>
            <a:ext cx="6324600" cy="1828800"/>
          </a:xfrm>
        </p:spPr>
        <p:txBody>
          <a:bodyPr/>
          <a:lstStyle/>
          <a:p>
            <a:r>
              <a:rPr lang="ru-RU" dirty="0" smtClean="0"/>
              <a:t>Устный счёт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77063" y="3645024"/>
            <a:ext cx="53819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Решите Задачи.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701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Цвет настроения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6768752" cy="5074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489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урок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0" y="122068"/>
            <a:ext cx="9000999" cy="6643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999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407893" cy="4407408"/>
          </a:xfrm>
        </p:spPr>
        <p:txBody>
          <a:bodyPr/>
          <a:lstStyle/>
          <a:p>
            <a:r>
              <a:rPr lang="ru-RU" dirty="0"/>
              <a:t>№1.  Сколько семья заплатит за расход 3м</a:t>
            </a:r>
            <a:r>
              <a:rPr lang="ru-RU" baseline="30000" dirty="0"/>
              <a:t>3</a:t>
            </a:r>
            <a:r>
              <a:rPr lang="ru-RU" dirty="0"/>
              <a:t> воды, если 1м</a:t>
            </a:r>
            <a:r>
              <a:rPr lang="ru-RU" baseline="30000" dirty="0"/>
              <a:t>3</a:t>
            </a:r>
            <a:r>
              <a:rPr lang="ru-RU" dirty="0"/>
              <a:t> воды стоят </a:t>
            </a:r>
            <a:r>
              <a:rPr lang="ru-RU" u="sng" dirty="0"/>
              <a:t>60</a:t>
            </a:r>
            <a:r>
              <a:rPr lang="ru-RU" dirty="0"/>
              <a:t> рублей? </a:t>
            </a:r>
            <a:endParaRPr lang="ru-RU" dirty="0" smtClean="0">
              <a:solidFill>
                <a:srgbClr val="00B050"/>
              </a:solidFill>
            </a:endParaRPr>
          </a:p>
          <a:p>
            <a:pPr marL="45720" indent="0">
              <a:buNone/>
            </a:pPr>
            <a:endParaRPr lang="ru-RU" dirty="0" smtClean="0"/>
          </a:p>
          <a:p>
            <a:r>
              <a:rPr lang="ru-RU" dirty="0" smtClean="0"/>
              <a:t> №2.  В октябре семья заплатила за телефон 500 рублей. Какую сумму она ещё заплатит до конца этого года? </a:t>
            </a:r>
            <a:endParaRPr lang="ru-RU" sz="2400" dirty="0">
              <a:solidFill>
                <a:srgbClr val="00B050"/>
              </a:solidFill>
            </a:endParaRPr>
          </a:p>
          <a:p>
            <a:endParaRPr lang="ru-RU" sz="2400" dirty="0" smtClean="0">
              <a:solidFill>
                <a:srgbClr val="00B050"/>
              </a:solidFill>
            </a:endParaRPr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 smtClean="0"/>
          </a:p>
          <a:p>
            <a:r>
              <a:rPr lang="ru-RU" dirty="0" smtClean="0"/>
              <a:t>№</a:t>
            </a:r>
            <a:r>
              <a:rPr lang="ru-RU" dirty="0"/>
              <a:t>3.  Расход бензина на трассе у автомобиля «Лада - Веста» 7 литров на 100 км. Сколько расходуется бензина при проезде 300 км? </a:t>
            </a:r>
            <a:endParaRPr lang="ru-RU" sz="2400" dirty="0">
              <a:solidFill>
                <a:srgbClr val="00B050"/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задачи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1989082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(180р)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8064" y="3356992"/>
            <a:ext cx="345638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(</a:t>
            </a:r>
            <a:r>
              <a:rPr lang="ru-RU" sz="2800" u="sng" dirty="0" smtClean="0">
                <a:solidFill>
                  <a:srgbClr val="00B050"/>
                </a:solidFill>
              </a:rPr>
              <a:t>1000</a:t>
            </a:r>
            <a:r>
              <a:rPr lang="ru-RU" sz="2800" dirty="0" smtClean="0">
                <a:solidFill>
                  <a:srgbClr val="00B050"/>
                </a:solidFill>
              </a:rPr>
              <a:t> руб. за ноябрь и декабрь)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11760" y="5212202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(21л)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669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5" y="1719071"/>
            <a:ext cx="8928992" cy="4407408"/>
          </a:xfrm>
        </p:spPr>
        <p:txBody>
          <a:bodyPr/>
          <a:lstStyle/>
          <a:p>
            <a:r>
              <a:rPr lang="ru-RU" dirty="0"/>
              <a:t>№4.  Школе необходимо 3600 рублей на переоснащение кабинета математики. Спонсоры оказали помощь в размере 2700 рублей. Какую сумму осталось оплатить школе</a:t>
            </a:r>
            <a:r>
              <a:rPr lang="ru-RU" dirty="0" smtClean="0"/>
              <a:t>?</a:t>
            </a:r>
            <a:endParaRPr lang="ru-RU" sz="2400" dirty="0">
              <a:solidFill>
                <a:srgbClr val="00B050"/>
              </a:solidFill>
            </a:endParaRPr>
          </a:p>
          <a:p>
            <a:pPr marL="45720" indent="0">
              <a:buNone/>
            </a:pPr>
            <a:r>
              <a:rPr lang="ru-RU" dirty="0"/>
              <a:t> 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 </a:t>
            </a:r>
          </a:p>
          <a:p>
            <a:r>
              <a:rPr lang="ru-RU" dirty="0" smtClean="0"/>
              <a:t>№</a:t>
            </a:r>
            <a:r>
              <a:rPr lang="ru-RU" dirty="0"/>
              <a:t>5.  Билет в театр стоит 500 рублей. В семье 4 человека. В какую сумму обойдется семье посещение театра? </a:t>
            </a:r>
            <a:endParaRPr lang="ru-RU" sz="2400" dirty="0">
              <a:solidFill>
                <a:srgbClr val="00B050"/>
              </a:solidFill>
            </a:endParaRPr>
          </a:p>
          <a:p>
            <a:endParaRPr lang="ru-RU" dirty="0" smtClean="0"/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№ </a:t>
            </a:r>
            <a:r>
              <a:rPr lang="ru-RU" dirty="0"/>
              <a:t>6. Для ремонта квартиры купили </a:t>
            </a:r>
            <a:r>
              <a:rPr lang="ru-RU" dirty="0" smtClean="0"/>
              <a:t>42 </a:t>
            </a:r>
            <a:r>
              <a:rPr lang="ru-RU" dirty="0"/>
              <a:t>рулона обоев. Сколько пачек </a:t>
            </a:r>
            <a:r>
              <a:rPr lang="ru-RU" dirty="0" smtClean="0"/>
              <a:t>обойного </a:t>
            </a:r>
            <a:r>
              <a:rPr lang="ru-RU" dirty="0"/>
              <a:t>клея нужно купить, если одна пачка клея рассчитана на </a:t>
            </a:r>
            <a:r>
              <a:rPr lang="ru-RU" dirty="0" smtClean="0"/>
              <a:t>7 рулонов</a:t>
            </a:r>
            <a:r>
              <a:rPr lang="ru-RU" dirty="0"/>
              <a:t>. 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задачи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04248" y="2257708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(900р)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51712" y="3717032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(2000р)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5445224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(6 пачек клея)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773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Тема Урока</a:t>
            </a:r>
            <a:endParaRPr lang="ru-RU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060848"/>
            <a:ext cx="6324600" cy="1828800"/>
          </a:xfrm>
        </p:spPr>
        <p:txBody>
          <a:bodyPr/>
          <a:lstStyle/>
          <a:p>
            <a:r>
              <a:rPr lang="ru-RU" dirty="0" smtClean="0"/>
              <a:t>Решение задач практического содержания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609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урока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348880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Задача №1. Почтальон </a:t>
            </a:r>
            <a:r>
              <a:rPr lang="ru-RU" dirty="0"/>
              <a:t>принес квитанцию по оплате электроэнергии. Используя данные, посчитайте сумму, которую надо заплатить за электричество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1108506"/>
              </p:ext>
            </p:extLst>
          </p:nvPr>
        </p:nvGraphicFramePr>
        <p:xfrm>
          <a:off x="539552" y="3501008"/>
          <a:ext cx="8280919" cy="2448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2971"/>
                <a:gridCol w="1666689"/>
                <a:gridCol w="2640361"/>
                <a:gridCol w="1371921"/>
                <a:gridCol w="1378977"/>
              </a:tblGrid>
              <a:tr h="476403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Показания счетчика</a:t>
                      </a:r>
                      <a:endParaRPr lang="ru-RU" sz="1200" kern="5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Расход электроэнергии(</a:t>
                      </a:r>
                      <a:r>
                        <a:rPr lang="ru-RU" sz="1400" kern="5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квт.ч</a:t>
                      </a:r>
                      <a:r>
                        <a:rPr lang="ru-RU" sz="1400" kern="50" dirty="0">
                          <a:effectLst/>
                        </a:rPr>
                        <a:t>)</a:t>
                      </a:r>
                      <a:endParaRPr lang="ru-RU" sz="12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Тариф</a:t>
                      </a:r>
                      <a:r>
                        <a:rPr lang="ru-RU" sz="1200" kern="5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400" kern="5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(р</a:t>
                      </a:r>
                      <a:r>
                        <a:rPr lang="ru-RU" sz="1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)</a:t>
                      </a:r>
                      <a:endParaRPr lang="ru-RU" sz="1200" kern="5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Сумма к оплате</a:t>
                      </a:r>
                      <a:endParaRPr lang="ru-RU" sz="1200" kern="5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(р)</a:t>
                      </a:r>
                      <a:endParaRPr lang="ru-RU" sz="1200" kern="5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145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Текущее</a:t>
                      </a:r>
                      <a:endParaRPr lang="ru-RU" sz="1200" kern="5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</a:rPr>
                        <a:t>Предыдущее</a:t>
                      </a:r>
                      <a:endParaRPr lang="ru-RU" sz="12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72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9646</a:t>
                      </a:r>
                      <a:endParaRPr lang="ru-RU" sz="2000" kern="5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effectLst/>
                        </a:rPr>
                        <a:t>9428</a:t>
                      </a:r>
                      <a:endParaRPr lang="ru-RU" sz="20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</a:rPr>
                        <a:t> </a:t>
                      </a:r>
                      <a:r>
                        <a:rPr lang="ru-RU" sz="1400" kern="50" dirty="0" smtClean="0">
                          <a:effectLst/>
                        </a:rPr>
                        <a:t>                    </a:t>
                      </a:r>
                      <a:endParaRPr lang="ru-RU" sz="2000" kern="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effectLst/>
                        </a:rPr>
                        <a:t>3 р 50 коп.</a:t>
                      </a:r>
                      <a:endParaRPr lang="ru-RU" sz="20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</a:rPr>
                        <a:t> </a:t>
                      </a:r>
                      <a:r>
                        <a:rPr lang="ru-RU" sz="1400" kern="50" dirty="0" smtClean="0">
                          <a:effectLst/>
                        </a:rPr>
                        <a:t>    </a:t>
                      </a:r>
                      <a:endParaRPr lang="ru-RU" sz="2000" kern="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491880" y="5282044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218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5373216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763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581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Задача№2 </a:t>
            </a:r>
          </a:p>
          <a:p>
            <a:pPr marL="45720" lvl="0" indent="0">
              <a:buNone/>
            </a:pPr>
            <a:r>
              <a:rPr lang="ru-RU" dirty="0" smtClean="0"/>
              <a:t>Мама </a:t>
            </a:r>
            <a:r>
              <a:rPr lang="ru-RU" dirty="0"/>
              <a:t>хотела переклеить обои и поменять линолеум в комнате размерами 5 х 4 м. У неё на карточке 15 000 р.  Сколько ей необходимо денег на ремонт, если  потребуется 11 рулонов обоев по цене 520 р за 1 рулон, обойного клея 2 упаковки по цене 140 р за упаковку, 20 м</a:t>
            </a:r>
            <a:r>
              <a:rPr lang="ru-RU" baseline="30000" dirty="0"/>
              <a:t>2</a:t>
            </a:r>
            <a:r>
              <a:rPr lang="ru-RU" dirty="0"/>
              <a:t> линолеума по цене 225 р за 1 м</a:t>
            </a:r>
            <a:r>
              <a:rPr lang="ru-RU" baseline="30000" dirty="0"/>
              <a:t>2</a:t>
            </a:r>
            <a:r>
              <a:rPr lang="ru-RU" dirty="0"/>
              <a:t>. Если деньги останутся, сможет ли она купить ковер за 3500 р?</a:t>
            </a:r>
          </a:p>
          <a:p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урока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Прямоугольник 3"/>
              <p:cNvSpPr/>
              <p:nvPr/>
            </p:nvSpPr>
            <p:spPr>
              <a:xfrm>
                <a:off x="299167" y="4509120"/>
                <a:ext cx="8545673" cy="163121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ru-RU" sz="20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rgbClr val="00B050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Решение:</a:t>
                </a:r>
              </a:p>
              <a:p>
                <a:pPr algn="ctr"/>
                <a:r>
                  <a:rPr lang="ru-RU" sz="20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rgbClr val="00B050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11</a:t>
                </a:r>
                <a14:m>
                  <m:oMath xmlns:m="http://schemas.openxmlformats.org/officeDocument/2006/math"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𝟓𝟐𝟎</m:t>
                    </m:r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+</m:t>
                    </m:r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𝟐</m:t>
                    </m:r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𝟏𝟒𝟎</m:t>
                    </m:r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+</m:t>
                    </m:r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𝟐𝟎</m:t>
                    </m:r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𝟐𝟐𝟓</m:t>
                    </m:r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=</m:t>
                    </m:r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𝟏𝟎𝟓𝟎𝟎</m:t>
                    </m:r>
                    <m:d>
                      <m:dPr>
                        <m:ctrlPr>
                          <a:rPr lang="ru-RU" sz="2000" b="1" i="1" smtClean="0">
                            <a:ln w="12700">
                              <a:solidFill>
                                <a:schemeClr val="tx2">
                                  <a:satMod val="155000"/>
                                </a:schemeClr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ru-RU" sz="2000" b="1" i="1" smtClean="0">
                            <a:ln w="12700">
                              <a:solidFill>
                                <a:schemeClr val="tx2">
                                  <a:satMod val="155000"/>
                                </a:schemeClr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41275" dist="20320" dir="1800000" algn="tl" rotWithShape="0">
                                <a:srgbClr val="000000">
                                  <a:alpha val="40000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р</m:t>
                        </m:r>
                      </m:e>
                    </m:d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−потребуется маме на ремонт</m:t>
                    </m:r>
                  </m:oMath>
                </a14:m>
                <a:endParaRPr lang="ru-RU" sz="20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B05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Cambria Math"/>
                </a:endParaRPr>
              </a:p>
              <a:p>
                <a:pPr algn="ctr"/>
                <a:r>
                  <a:rPr lang="ru-RU" sz="2000" b="1" cap="none" spc="0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rgbClr val="00B050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15000-10500=4500(р) –осталось у мамы на карте</a:t>
                </a:r>
              </a:p>
              <a:p>
                <a:pPr algn="ctr"/>
                <a:r>
                  <a:rPr lang="ru-RU" sz="20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rgbClr val="00B050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4500</a:t>
                </a:r>
                <a14:m>
                  <m:oMath xmlns:m="http://schemas.openxmlformats.org/officeDocument/2006/math"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&gt;</m:t>
                    </m:r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𝟑𝟓𝟎𝟎</m:t>
                    </m:r>
                    <m:r>
                      <a:rPr lang="ru-RU" sz="2000" b="1" i="1" smtClean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, значит мама сможет купить ковёр</m:t>
                    </m:r>
                  </m:oMath>
                </a14:m>
                <a:endParaRPr lang="ru-RU" sz="20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B05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Cambria Math"/>
                </a:endParaRPr>
              </a:p>
              <a:p>
                <a:pPr algn="ctr"/>
                <a:r>
                  <a:rPr lang="ru-RU" sz="2000" b="1" cap="none" spc="0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rgbClr val="00B050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Ответ: 10500р., сможет.</a:t>
                </a:r>
                <a:endParaRPr lang="ru-RU" sz="2000" b="1" cap="none" spc="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B05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167" y="4509120"/>
                <a:ext cx="8545673" cy="1631216"/>
              </a:xfrm>
              <a:prstGeom prst="rect">
                <a:avLst/>
              </a:prstGeom>
              <a:blipFill rotWithShape="1">
                <a:blip r:embed="rId2"/>
                <a:stretch>
                  <a:fillRect l="-499" t="-2622" b="-71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655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3077648"/>
              </p:ext>
            </p:extLst>
          </p:nvPr>
        </p:nvGraphicFramePr>
        <p:xfrm>
          <a:off x="1046353" y="2564904"/>
          <a:ext cx="6979285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3335"/>
                <a:gridCol w="2553335"/>
                <a:gridCol w="1872615"/>
              </a:tblGrid>
              <a:tr h="0">
                <a:tc rowSpan="3"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</a:rPr>
                        <a:t>Первые блюда</a:t>
                      </a:r>
                      <a:endParaRPr lang="ru-RU" sz="12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b="0" kern="50" dirty="0">
                          <a:solidFill>
                            <a:schemeClr val="tx1"/>
                          </a:solidFill>
                          <a:effectLst/>
                        </a:rPr>
                        <a:t>Борщ </a:t>
                      </a:r>
                      <a:endParaRPr lang="ru-RU" sz="12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b="0" kern="50" dirty="0">
                          <a:solidFill>
                            <a:schemeClr val="tx1"/>
                          </a:solidFill>
                          <a:effectLst/>
                        </a:rPr>
                        <a:t>25 рублей</a:t>
                      </a:r>
                      <a:endParaRPr lang="ru-RU" sz="12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</a:rPr>
                        <a:t>Суп куриный</a:t>
                      </a:r>
                      <a:endParaRPr lang="ru-RU" sz="12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32 рублей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Суп овощной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22 рубля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</a:tr>
              <a:tr h="0">
                <a:tc rowSpan="3"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</a:rPr>
                        <a:t>Вторые блюда</a:t>
                      </a:r>
                      <a:endParaRPr lang="ru-RU" sz="12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Котлета куриная с макаронами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50 рублей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Овощное рагу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40 рублей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Плов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58 рублей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</a:tr>
              <a:tr h="0">
                <a:tc rowSpan="3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Напитки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Компот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12 рублей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Морс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15 рублей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>
                          <a:effectLst/>
                        </a:rPr>
                        <a:t>Сок</a:t>
                      </a:r>
                      <a:endParaRPr lang="ru-RU" sz="12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kern="50" dirty="0">
                          <a:effectLst/>
                        </a:rPr>
                        <a:t>20 рублей</a:t>
                      </a:r>
                      <a:endParaRPr lang="ru-RU" sz="12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772816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Задача№3. Сегодня </a:t>
            </a:r>
            <a:r>
              <a:rPr lang="ru-RU" dirty="0"/>
              <a:t>вы пойдёте в школьную столовую, с собой есть 90 рублей. В столовой висит меню: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4725144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Выберите обед из трёх блюд (первое, второе и напиток), который можете оплатить.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4779" y="5391424"/>
            <a:ext cx="763178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>
                <a:solidFill>
                  <a:srgbClr val="00B050"/>
                </a:solidFill>
              </a:rPr>
              <a:t>Борщ, котлета, морс, так как 25+50+15 = 90 (рублей)</a:t>
            </a:r>
          </a:p>
        </p:txBody>
      </p:sp>
    </p:spTree>
    <p:extLst>
      <p:ext uri="{BB962C8B-B14F-4D97-AF65-F5344CB8AC3E}">
        <p14:creationId xmlns:p14="http://schemas.microsoft.com/office/powerpoint/2010/main" val="55131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Развлечения. Парк Никольский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56792"/>
            <a:ext cx="4639110" cy="3168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628800"/>
            <a:ext cx="39900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Закладка нынешнего Никольского парка в  портовом городке Ейске состоялась в 1853 году. Парк круглой формы занимает небольшую площадь, всего 2,7 гектара. Первоначально саженцы для парка выписывались из Императорского Никитского сада. Понадобился тщательный уход, чтобы сохранить их от холодных северо-восточных ветров и нехватки пресной воды в первые годы существования Ейска. Впоследствии прижилось еще много всякой </a:t>
            </a:r>
            <a:r>
              <a:rPr lang="ru-RU" dirty="0" err="1" smtClean="0"/>
              <a:t>флоры.Основной</a:t>
            </a:r>
            <a:r>
              <a:rPr lang="ru-RU" dirty="0" smtClean="0"/>
              <a:t> же состав деревьев – вяз шершавый, ясень, туя, можжевельник и ель.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816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Развлечения. Парк Никольский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183" y="1628800"/>
            <a:ext cx="429536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628800"/>
            <a:ext cx="44644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По преданию в центре Никольского парка долгое время рос большой раскидистый дуб, посаженный самим князем Воронцовым в 1848 году.  </a:t>
            </a:r>
          </a:p>
          <a:p>
            <a:r>
              <a:rPr lang="ru-RU" dirty="0"/>
              <a:t> </a:t>
            </a:r>
            <a:r>
              <a:rPr lang="ru-RU" dirty="0" smtClean="0"/>
              <a:t>  Когда исчез этот дуб, сейчас уже никто не помнит. Но в 2003 году на месте, где рос дуб была установлена фигура Святого Николая Чудотворца (что не случайно - святой считается покровителем моряков).      А еще через два года парк получил современный вид и свое нынешнее наименование.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99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125</TotalTime>
  <Words>621</Words>
  <Application>Microsoft Office PowerPoint</Application>
  <PresentationFormat>Экран (4:3)</PresentationFormat>
  <Paragraphs>81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Сетка</vt:lpstr>
      <vt:lpstr>Устный счёт</vt:lpstr>
      <vt:lpstr>Решите задачи</vt:lpstr>
      <vt:lpstr>Решите задачи</vt:lpstr>
      <vt:lpstr>Решение задач практического содержания</vt:lpstr>
      <vt:lpstr>Задачи урока</vt:lpstr>
      <vt:lpstr>Задачи урока</vt:lpstr>
      <vt:lpstr>Презентация PowerPoint</vt:lpstr>
      <vt:lpstr>Развлечения. Парк Никольский</vt:lpstr>
      <vt:lpstr>Развлечения. Парк Никольский</vt:lpstr>
      <vt:lpstr>Цвет настроения</vt:lpstr>
      <vt:lpstr>Спасибо за урок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Устный счёт</dc:title>
  <dc:creator>79109668948</dc:creator>
  <cp:lastModifiedBy>79109668948</cp:lastModifiedBy>
  <cp:revision>9</cp:revision>
  <dcterms:created xsi:type="dcterms:W3CDTF">2022-12-04T07:35:32Z</dcterms:created>
  <dcterms:modified xsi:type="dcterms:W3CDTF">2022-12-04T09:41:22Z</dcterms:modified>
</cp:coreProperties>
</file>