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  <p:sldMasterId id="2147483708" r:id="rId5"/>
  </p:sldMasterIdLst>
  <p:sldIdLst>
    <p:sldId id="257" r:id="rId6"/>
    <p:sldId id="258" r:id="rId7"/>
    <p:sldId id="277" r:id="rId8"/>
    <p:sldId id="276" r:id="rId9"/>
    <p:sldId id="279" r:id="rId10"/>
    <p:sldId id="280" r:id="rId11"/>
    <p:sldId id="284" r:id="rId12"/>
    <p:sldId id="302" r:id="rId13"/>
    <p:sldId id="262" r:id="rId14"/>
    <p:sldId id="263" r:id="rId15"/>
    <p:sldId id="288" r:id="rId16"/>
    <p:sldId id="285" r:id="rId17"/>
    <p:sldId id="259" r:id="rId18"/>
    <p:sldId id="297" r:id="rId19"/>
    <p:sldId id="292" r:id="rId20"/>
    <p:sldId id="303" r:id="rId21"/>
    <p:sldId id="304" r:id="rId22"/>
    <p:sldId id="305" r:id="rId23"/>
    <p:sldId id="306" r:id="rId24"/>
    <p:sldId id="300" r:id="rId25"/>
    <p:sldId id="267" r:id="rId26"/>
    <p:sldId id="27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A50021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56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78454-D9F2-41BA-B3DD-923877D3ED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21B5D-460A-4793-9D58-3B0A64A4C9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9266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29B93-7C8A-4507-8324-5D71D075CAC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B715B-41FC-4DE4-AF10-BA7AF522828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585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A5A3D-D2AC-4B6E-97FC-C0368B8C66C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FADDA-6C25-4A23-A1CB-87CAA42AD6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3260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DC878-C557-4236-B019-AAE1E65B60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43E7E-8E27-45C6-A01F-91259DE0E3F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116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86D7B-FCB8-4AD3-B5C8-96F05BAFCC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FD207-3B8F-4464-A987-AF9D6D3829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3214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B74C1-9FB4-4BB2-8F1A-4DD7C2A33EB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735C0-8321-4D05-960F-5479EAD6EEA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1245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8C5D6-06D7-4858-9E4D-10D0AE23E6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25261-7D91-4AA3-85E8-DBAFA684ABF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2974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034C9-0B55-403F-9F20-697267C7A9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00349-D8CE-4838-82C5-6FE71E63BC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211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94E1D-6D39-4ED1-B5CD-98AADB99881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C7189-5B6D-4B44-875D-7E9D9B5CD5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4002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635EC-1539-45FE-9A9A-DCC804AD9F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93086-17A3-43EF-8709-D11EEF8A86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78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D7AF2-D675-4335-A67A-A3AD68A7EA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9D00B-ED6D-4C75-99B8-C99BDF64DB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7663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D:\клипарты\школа\27c29d07866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81"/>
          <a:stretch>
            <a:fillRect/>
          </a:stretch>
        </p:blipFill>
        <p:spPr bwMode="auto">
          <a:xfrm>
            <a:off x="285750" y="0"/>
            <a:ext cx="8429625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клипарты\школа\b756a7739ab6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214813"/>
            <a:ext cx="17145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клипарты\школа\Безимени-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5214938"/>
            <a:ext cx="157162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C:\Users\Helen\Desktop\схемы\шаблоны мои\русский язык\2012-02-07_165936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5429250"/>
            <a:ext cx="2876550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DE421-C49B-4B65-A86D-A640317E9D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2DD1448-D504-471F-A54D-615430C086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212151"/>
      </p:ext>
    </p:extLst>
  </p:cSld>
  <p:clrMapOvr>
    <a:masterClrMapping/>
  </p:clrMapOvr>
  <p:transition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D6CE6-DBFB-47A9-9CD9-B6E0402C007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89A07-7A04-4418-B370-C8DE03A16A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6034058"/>
      </p:ext>
    </p:extLst>
  </p:cSld>
  <p:clrMapOvr>
    <a:masterClrMapping/>
  </p:clrMapOvr>
  <p:transition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47F5A-F926-4C61-9854-969BFE4E697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C1423-E5B4-4F69-8786-A0AD2D646A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54212465"/>
      </p:ext>
    </p:extLst>
  </p:cSld>
  <p:clrMapOvr>
    <a:masterClrMapping/>
  </p:clrMapOvr>
  <p:transition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91A4-07AA-4461-997E-1BECA8F6A7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26B28-36C3-4B85-B653-648F6A7006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5075706"/>
      </p:ext>
    </p:extLst>
  </p:cSld>
  <p:clrMapOvr>
    <a:masterClrMapping/>
  </p:clrMapOvr>
  <p:transition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D995C-79F4-42B1-BD61-D5F8C105E5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60787-8CD3-47B3-ABB1-E770ADCAB5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1651730"/>
      </p:ext>
    </p:extLst>
  </p:cSld>
  <p:clrMapOvr>
    <a:masterClrMapping/>
  </p:clrMapOvr>
  <p:transition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8A3BF-4D1E-4000-9DC0-11BFA2F6154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627E9-E92F-492D-A79D-B6D8BE7B50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6936486"/>
      </p:ext>
    </p:extLst>
  </p:cSld>
  <p:clrMapOvr>
    <a:masterClrMapping/>
  </p:clrMapOvr>
  <p:transition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1AFC6-D15F-4735-BC95-6AA1EC56E5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A2FE4-326A-4CF2-A9E2-05867AB90C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1667113"/>
      </p:ext>
    </p:extLst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64200-C8E7-495D-BB85-F5AA185B9A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953A8-5AF7-41EA-B90B-1A41921E89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4131373"/>
      </p:ext>
    </p:extLst>
  </p:cSld>
  <p:clrMapOvr>
    <a:masterClrMapping/>
  </p:clrMapOvr>
  <p:transition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629DA-D1E4-45BE-A334-0C6C23C053E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CEA71-C6BA-4003-B44B-6E798B8B16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83043169"/>
      </p:ext>
    </p:extLst>
  </p:cSld>
  <p:clrMapOvr>
    <a:masterClrMapping/>
  </p:clrMapOvr>
  <p:transition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FDA3A-C175-43F7-AE53-8C35CEB127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422F3-91D8-460E-8210-D9DC9ED3A0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0836053"/>
      </p:ext>
    </p:extLst>
  </p:cSld>
  <p:clrMapOvr>
    <a:masterClrMapping/>
  </p:clrMapOvr>
  <p:transition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C5491-97A7-4AEA-A53F-1F784212D5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00433-3460-4830-9498-131833866E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3341520"/>
      </p:ext>
    </p:extLst>
  </p:cSld>
  <p:clrMapOvr>
    <a:masterClrMapping/>
  </p:clrMapOvr>
  <p:transition>
    <p:wipe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D:\клипарты\школа\27c29d07866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81"/>
          <a:stretch>
            <a:fillRect/>
          </a:stretch>
        </p:blipFill>
        <p:spPr bwMode="auto">
          <a:xfrm>
            <a:off x="285750" y="0"/>
            <a:ext cx="8429625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клипарты\школа\b756a7739ab6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214813"/>
            <a:ext cx="17145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клипарты\школа\Безимени-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5214938"/>
            <a:ext cx="157162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C:\Users\Helen\Desktop\схемы\шаблоны мои\русский язык\2012-02-07_165936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5429250"/>
            <a:ext cx="2876550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DE421-C49B-4B65-A86D-A640317E9D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2DD1448-D504-471F-A54D-615430C086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8519830"/>
      </p:ext>
    </p:extLst>
  </p:cSld>
  <p:clrMapOvr>
    <a:masterClrMapping/>
  </p:clrMapOvr>
  <p:transition>
    <p:wipe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D6CE6-DBFB-47A9-9CD9-B6E0402C007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89A07-7A04-4418-B370-C8DE03A16A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3134796"/>
      </p:ext>
    </p:extLst>
  </p:cSld>
  <p:clrMapOvr>
    <a:masterClrMapping/>
  </p:clrMapOvr>
  <p:transition>
    <p:wipe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47F5A-F926-4C61-9854-969BFE4E697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C1423-E5B4-4F69-8786-A0AD2D646A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235920"/>
      </p:ext>
    </p:extLst>
  </p:cSld>
  <p:clrMapOvr>
    <a:masterClrMapping/>
  </p:clrMapOvr>
  <p:transition>
    <p:wipe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91A4-07AA-4461-997E-1BECA8F6A7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26B28-36C3-4B85-B653-648F6A7006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1741259"/>
      </p:ext>
    </p:extLst>
  </p:cSld>
  <p:clrMapOvr>
    <a:masterClrMapping/>
  </p:clrMapOvr>
  <p:transition>
    <p:wipe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D995C-79F4-42B1-BD61-D5F8C105E5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60787-8CD3-47B3-ABB1-E770ADCAB5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8673570"/>
      </p:ext>
    </p:extLst>
  </p:cSld>
  <p:clrMapOvr>
    <a:masterClrMapping/>
  </p:clrMapOvr>
  <p:transition>
    <p:wipe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8A3BF-4D1E-4000-9DC0-11BFA2F6154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627E9-E92F-492D-A79D-B6D8BE7B50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07398456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1AFC6-D15F-4735-BC95-6AA1EC56E5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A2FE4-326A-4CF2-A9E2-05867AB90C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5040357"/>
      </p:ext>
    </p:extLst>
  </p:cSld>
  <p:clrMapOvr>
    <a:masterClrMapping/>
  </p:clrMapOvr>
  <p:transition>
    <p:wipe dir="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64200-C8E7-495D-BB85-F5AA185B9A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953A8-5AF7-41EA-B90B-1A41921E89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0396811"/>
      </p:ext>
    </p:extLst>
  </p:cSld>
  <p:clrMapOvr>
    <a:masterClrMapping/>
  </p:clrMapOvr>
  <p:transition>
    <p:wipe dir="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629DA-D1E4-45BE-A334-0C6C23C053E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CEA71-C6BA-4003-B44B-6E798B8B16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8806718"/>
      </p:ext>
    </p:extLst>
  </p:cSld>
  <p:clrMapOvr>
    <a:masterClrMapping/>
  </p:clrMapOvr>
  <p:transition>
    <p:wipe dir="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FDA3A-C175-43F7-AE53-8C35CEB127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422F3-91D8-460E-8210-D9DC9ED3A0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5848236"/>
      </p:ext>
    </p:extLst>
  </p:cSld>
  <p:clrMapOvr>
    <a:masterClrMapping/>
  </p:clrMapOvr>
  <p:transition>
    <p:wipe dir="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C5491-97A7-4AEA-A53F-1F784212D5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00433-3460-4830-9498-131833866E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87318062"/>
      </p:ext>
    </p:extLst>
  </p:cSld>
  <p:clrMapOvr>
    <a:masterClrMapping/>
  </p:clrMapOvr>
  <p:transition>
    <p:wipe dir="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1046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9653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24308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94005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883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8449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1144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25492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70125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55812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311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B65D-6415-4FB5-8558-4739EA3F083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553E-8314-460F-9670-C7FD66CF5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9B65D-6415-4FB5-8558-4739EA3F0830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2553E-8314-460F-9670-C7FD66CF5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0B2FF1-EFAB-4ED4-979E-6D868FC44E9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787AE97-AADB-44AF-B163-EB8E815479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496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F38472-C0D6-4655-862B-CD1FF84419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9068FF-1CBA-4623-85F3-8DEBFE101346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19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F38472-C0D6-4655-862B-CD1FF84419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9068FF-1CBA-4623-85F3-8DEBFE101346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770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9B65D-6415-4FB5-8558-4739EA3F08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2553E-8314-460F-9670-C7FD66CF55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398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2.mp4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2.mp4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0"/>
            <a:ext cx="9141971" cy="6858000"/>
            <a:chOff x="0" y="0"/>
            <a:chExt cx="9141971" cy="6858000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0" y="0"/>
              <a:ext cx="9141971" cy="6858000"/>
              <a:chOff x="0" y="0"/>
              <a:chExt cx="9141971" cy="6858000"/>
            </a:xfrm>
          </p:grpSpPr>
          <p:pic>
            <p:nvPicPr>
              <p:cNvPr id="4" name="Рисунок 3" descr="Узкая линейка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028" y="0"/>
                <a:ext cx="9139943" cy="6858000"/>
              </a:xfrm>
              <a:prstGeom prst="rect">
                <a:avLst/>
              </a:prstGeom>
            </p:spPr>
          </p:pic>
          <p:pic>
            <p:nvPicPr>
              <p:cNvPr id="3" name="Рисунок 2" descr="0_73580_48dcadbb_XXXL.pn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142852"/>
                <a:ext cx="9001156" cy="6286745"/>
              </a:xfrm>
              <a:prstGeom prst="rect">
                <a:avLst/>
              </a:prstGeom>
            </p:spPr>
          </p:pic>
        </p:grpSp>
        <p:sp>
          <p:nvSpPr>
            <p:cNvPr id="9" name="TextBox 8"/>
            <p:cNvSpPr txBox="1"/>
            <p:nvPr/>
          </p:nvSpPr>
          <p:spPr>
            <a:xfrm>
              <a:off x="1475656" y="3573016"/>
              <a:ext cx="685899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6000" b="1" spc="50" dirty="0" smtClean="0">
                  <a:ln w="11430"/>
                  <a:solidFill>
                    <a:srgbClr val="A50021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 Black" pitchFamily="34" charset="0"/>
                  <a:cs typeface="Times New Roman" pitchFamily="18" charset="0"/>
                </a:rPr>
                <a:t>Урок русского </a:t>
              </a:r>
              <a:r>
                <a:rPr lang="ru-RU" sz="6000" b="1" spc="50" dirty="0" smtClean="0">
                  <a:ln w="11430"/>
                  <a:solidFill>
                    <a:srgbClr val="A50021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 Black" pitchFamily="34" charset="0"/>
                  <a:cs typeface="Times New Roman" pitchFamily="18" charset="0"/>
                </a:rPr>
                <a:t>языка</a:t>
              </a:r>
              <a:endParaRPr lang="ru-RU" sz="6000" b="1" spc="50" dirty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61415" y="4448"/>
            <a:ext cx="9141971" cy="6858000"/>
            <a:chOff x="0" y="0"/>
            <a:chExt cx="9141971" cy="6858000"/>
          </a:xfrm>
        </p:grpSpPr>
        <p:pic>
          <p:nvPicPr>
            <p:cNvPr id="4" name="Рисунок 3" descr="Узкая линейка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28" y="0"/>
              <a:ext cx="9139943" cy="6858000"/>
            </a:xfrm>
            <a:prstGeom prst="rect">
              <a:avLst/>
            </a:prstGeom>
          </p:spPr>
        </p:pic>
        <p:pic>
          <p:nvPicPr>
            <p:cNvPr id="3" name="Рисунок 2" descr="0_73581_2fed6f50_XXXL.png"/>
            <p:cNvPicPr>
              <a:picLocks noChangeAspect="1"/>
            </p:cNvPicPr>
            <p:nvPr/>
          </p:nvPicPr>
          <p:blipFill>
            <a:blip r:embed="rId3"/>
            <a:srcRect l="16204"/>
            <a:stretch>
              <a:fillRect/>
            </a:stretch>
          </p:blipFill>
          <p:spPr>
            <a:xfrm>
              <a:off x="0" y="0"/>
              <a:ext cx="2945173" cy="6858000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3786182" y="285728"/>
            <a:ext cx="1452705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4800" b="1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488" y="1142984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 algn="just"/>
            <a:endParaRPr lang="ru-RU" sz="2800" b="1" spc="50" dirty="0" smtClean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714612" y="3143248"/>
            <a:ext cx="52864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Webdings" pitchFamily="18" charset="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4612" y="5214950"/>
            <a:ext cx="626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14612" y="309757"/>
            <a:ext cx="6249876" cy="45243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Названия   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стран, городов, рек 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(все географические названия),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имена, фамилии и отчества людей,  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клички животных, 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название книг, журналов, газет, телепередач</a:t>
            </a:r>
            <a:r>
              <a:rPr lang="ru-RU" sz="28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b="1" spc="50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имена собственные</a:t>
            </a:r>
            <a:endParaRPr lang="ru-RU" sz="3200" b="1" spc="50" dirty="0">
              <a:ln w="11430"/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4845618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Собственные имена существительные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названия отдельных лиц, единичных предметов.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0" y="40068"/>
            <a:ext cx="9141971" cy="6858000"/>
            <a:chOff x="0" y="0"/>
            <a:chExt cx="9141971" cy="6858000"/>
          </a:xfrm>
        </p:grpSpPr>
        <p:pic>
          <p:nvPicPr>
            <p:cNvPr id="4" name="Рисунок 3" descr="Узкая линейка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28" y="0"/>
              <a:ext cx="9139943" cy="6858000"/>
            </a:xfrm>
            <a:prstGeom prst="rect">
              <a:avLst/>
            </a:prstGeom>
          </p:spPr>
        </p:pic>
        <p:pic>
          <p:nvPicPr>
            <p:cNvPr id="3" name="Рисунок 2" descr="0_73581_2fed6f50_XXXL.png"/>
            <p:cNvPicPr>
              <a:picLocks noChangeAspect="1"/>
            </p:cNvPicPr>
            <p:nvPr/>
          </p:nvPicPr>
          <p:blipFill>
            <a:blip r:embed="rId3"/>
            <a:srcRect l="16204"/>
            <a:stretch>
              <a:fillRect/>
            </a:stretch>
          </p:blipFill>
          <p:spPr>
            <a:xfrm>
              <a:off x="0" y="0"/>
              <a:ext cx="2945173" cy="6858000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3786182" y="285728"/>
            <a:ext cx="1452705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4800" b="1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488" y="1142984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 algn="just"/>
            <a:endParaRPr lang="ru-RU" sz="2800" b="1" spc="50" dirty="0" smtClean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714612" y="3143248"/>
            <a:ext cx="52864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Webdings" pitchFamily="18" charset="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4612" y="5214950"/>
            <a:ext cx="626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55776" y="70282"/>
            <a:ext cx="6336704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остальные имена существительные</a:t>
            </a:r>
            <a:r>
              <a:rPr lang="ru-RU" sz="36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b="1" spc="50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</a:p>
          <a:p>
            <a:pPr algn="ctr"/>
            <a:r>
              <a:rPr lang="ru-RU" sz="3600" b="1" spc="50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имена нарицательные</a:t>
            </a:r>
            <a:endParaRPr lang="ru-RU" sz="3600" b="1" spc="50" dirty="0">
              <a:ln w="11430"/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3203848" y="1854822"/>
            <a:ext cx="49815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имена </a:t>
            </a:r>
            <a:r>
              <a:rPr lang="ru-RU" sz="3200" b="1" spc="50" dirty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общие для</a:t>
            </a:r>
          </a:p>
          <a:p>
            <a:pPr algn="just"/>
            <a:r>
              <a:rPr lang="ru-RU" sz="3200" b="1" spc="50" dirty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целой группы похожих предметов</a:t>
            </a:r>
            <a:endParaRPr lang="ru-RU" sz="3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63688" y="3645024"/>
            <a:ext cx="73803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Нарицательные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имена существительные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общее название для всех однородных предметов и явлений.</a:t>
            </a:r>
          </a:p>
        </p:txBody>
      </p:sp>
    </p:spTree>
    <p:extLst>
      <p:ext uri="{BB962C8B-B14F-4D97-AF65-F5344CB8AC3E}">
        <p14:creationId xmlns:p14="http://schemas.microsoft.com/office/powerpoint/2010/main" val="193283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0" y="0"/>
            <a:ext cx="9144000" cy="6858000"/>
            <a:chOff x="0" y="0"/>
            <a:chExt cx="9141971" cy="6858000"/>
          </a:xfrm>
        </p:grpSpPr>
        <p:pic>
          <p:nvPicPr>
            <p:cNvPr id="4" name="Рисунок 3" descr="Узкая линейка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28" y="0"/>
              <a:ext cx="9139943" cy="6858000"/>
            </a:xfrm>
            <a:prstGeom prst="rect">
              <a:avLst/>
            </a:prstGeom>
          </p:spPr>
        </p:pic>
        <p:pic>
          <p:nvPicPr>
            <p:cNvPr id="3" name="Рисунок 2" descr="0_73580_48dcadbb_XXXL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42852"/>
              <a:ext cx="9001156" cy="6286745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5429256" y="500042"/>
            <a:ext cx="2409186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Запомни!</a:t>
            </a:r>
            <a:endParaRPr lang="ru-RU" sz="4000" b="1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84059" y="3044279"/>
            <a:ext cx="583832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Заглавная буква пишется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9592" y="3637172"/>
            <a:ext cx="7884608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названиях   </a:t>
            </a:r>
            <a:endParaRPr lang="ru-RU" sz="2400" b="1" spc="50" dirty="0">
              <a:ln w="11430"/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spc="50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стран, городов, рек </a:t>
            </a:r>
          </a:p>
          <a:p>
            <a:pPr algn="ctr"/>
            <a:r>
              <a:rPr lang="ru-RU" sz="2400" b="1" spc="50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(все географические названия),</a:t>
            </a:r>
          </a:p>
          <a:p>
            <a:pPr algn="ctr"/>
            <a:r>
              <a:rPr lang="ru-RU" sz="2400" b="1" spc="50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имена, фамилии и отчества людей,  </a:t>
            </a:r>
          </a:p>
          <a:p>
            <a:pPr algn="ctr"/>
            <a:r>
              <a:rPr lang="ru-RU" sz="2400" b="1" spc="50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клички животных, </a:t>
            </a:r>
          </a:p>
          <a:p>
            <a:pPr algn="ctr"/>
            <a:r>
              <a:rPr lang="ru-RU" sz="2400" b="1" spc="50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название книг, журналов, газет, телепередач</a:t>
            </a:r>
            <a:r>
              <a:rPr lang="ru-RU" sz="2000" b="1" spc="50" dirty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7807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0" y="0"/>
            <a:ext cx="9141971" cy="6858000"/>
            <a:chOff x="0" y="0"/>
            <a:chExt cx="9141971" cy="6858000"/>
          </a:xfrm>
        </p:grpSpPr>
        <p:pic>
          <p:nvPicPr>
            <p:cNvPr id="4" name="Рисунок 3" descr="Узкая линейка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28" y="0"/>
              <a:ext cx="9139943" cy="6858000"/>
            </a:xfrm>
            <a:prstGeom prst="rect">
              <a:avLst/>
            </a:prstGeom>
          </p:spPr>
        </p:pic>
        <p:pic>
          <p:nvPicPr>
            <p:cNvPr id="3" name="Рисунок 2" descr="0_73581_2fed6f50_XXXL.png"/>
            <p:cNvPicPr>
              <a:picLocks noChangeAspect="1"/>
            </p:cNvPicPr>
            <p:nvPr/>
          </p:nvPicPr>
          <p:blipFill>
            <a:blip r:embed="rId3"/>
            <a:srcRect l="16204"/>
            <a:stretch>
              <a:fillRect/>
            </a:stretch>
          </p:blipFill>
          <p:spPr>
            <a:xfrm>
              <a:off x="0" y="0"/>
              <a:ext cx="2945173" cy="6858000"/>
            </a:xfrm>
            <a:prstGeom prst="rect">
              <a:avLst/>
            </a:prstGeom>
          </p:spPr>
        </p:pic>
      </p:grpSp>
      <p:sp>
        <p:nvSpPr>
          <p:cNvPr id="5" name="Прямоугольник 4"/>
          <p:cNvSpPr/>
          <p:nvPr/>
        </p:nvSpPr>
        <p:spPr>
          <a:xfrm>
            <a:off x="2643174" y="2857496"/>
            <a:ext cx="5000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ebdings"/>
              </a:rPr>
              <a:t>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417" y="857232"/>
            <a:ext cx="7092583" cy="138499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buAutoNum type="arabicPeriod"/>
            </a:pPr>
            <a:r>
              <a:rPr lang="ru-RU" sz="2800" b="1" spc="50" dirty="0" smtClean="0">
                <a:ln w="11430"/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Отметьте, в какой строчке все слова –</a:t>
            </a:r>
          </a:p>
          <a:p>
            <a:pPr marL="514350" indent="-514350"/>
            <a:r>
              <a:rPr lang="ru-RU" sz="2800" b="1" spc="50" dirty="0" smtClean="0">
                <a:ln w="11430"/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имена собственные.   </a:t>
            </a:r>
          </a:p>
          <a:p>
            <a:r>
              <a:rPr lang="ru-RU" sz="2800" b="1" spc="5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643174" y="1764889"/>
            <a:ext cx="571504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Webdings" pitchFamily="18" charset="2"/>
              </a:rPr>
              <a:t>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с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трана, город, река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sym typeface="Webdings" pitchFamily="18" charset="2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Webdings" pitchFamily="18" charset="2"/>
              </a:rPr>
              <a:t>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2) ученик, учитель,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Ульяна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sym typeface="Webdings" pitchFamily="18" charset="2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Webdings" pitchFamily="18" charset="2"/>
              </a:rPr>
              <a:t>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3)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Тверь, Юпитер, Волга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sym typeface="Webdings" pitchFamily="18" charset="2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Webdings" pitchFamily="18" charset="2"/>
              </a:rPr>
              <a:t>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4) озеро,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Альма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рыба 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Webdings" pitchFamily="18" charset="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71934" y="214290"/>
            <a:ext cx="104124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3200" b="1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686531" y="1720047"/>
            <a:ext cx="7780463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Дружок- дружок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Серёжка- серёжка.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2060"/>
                </a:solidFill>
              </a:rPr>
              <a:t>Роза-роза</a:t>
            </a: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1043608" y="332656"/>
            <a:ext cx="780353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660066"/>
                </a:solidFill>
              </a:rPr>
              <a:t>       Рассмотри пары слов. Почему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660066"/>
                </a:solidFill>
              </a:rPr>
              <a:t> одинаковые слова записаны по-разному?</a:t>
            </a:r>
          </a:p>
        </p:txBody>
      </p:sp>
    </p:spTree>
    <p:extLst>
      <p:ext uri="{BB962C8B-B14F-4D97-AF65-F5344CB8AC3E}">
        <p14:creationId xmlns:p14="http://schemas.microsoft.com/office/powerpoint/2010/main" val="356183738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85750" y="713035"/>
            <a:ext cx="8643938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3300"/>
                </a:solidFill>
                <a:latin typeface="Arial" charset="0"/>
                <a:cs typeface="Times New Roman" pitchFamily="18" charset="0"/>
              </a:rPr>
              <a:t>Спишите </a:t>
            </a:r>
            <a:r>
              <a:rPr lang="ru-RU" sz="2800" b="1" i="1" dirty="0">
                <a:solidFill>
                  <a:srgbClr val="003300"/>
                </a:solidFill>
                <a:latin typeface="Arial" charset="0"/>
                <a:cs typeface="Times New Roman" pitchFamily="18" charset="0"/>
              </a:rPr>
              <a:t>текст, раскрывая </a:t>
            </a:r>
            <a:r>
              <a:rPr lang="ru-RU" sz="2800" b="1" i="1" dirty="0" smtClean="0">
                <a:solidFill>
                  <a:srgbClr val="003300"/>
                </a:solidFill>
                <a:latin typeface="Arial" charset="0"/>
                <a:cs typeface="Times New Roman" pitchFamily="18" charset="0"/>
              </a:rPr>
              <a:t>скобки;</a:t>
            </a:r>
            <a:endParaRPr lang="ru-RU" sz="2800" b="1" i="1" dirty="0">
              <a:solidFill>
                <a:srgbClr val="003300"/>
              </a:solidFill>
              <a:latin typeface="Arial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>
                <a:solidFill>
                  <a:srgbClr val="003300"/>
                </a:solidFill>
                <a:latin typeface="Arial" charset="0"/>
                <a:cs typeface="Times New Roman" pitchFamily="18" charset="0"/>
              </a:rPr>
              <a:t>              </a:t>
            </a:r>
            <a:endParaRPr lang="ru-RU" sz="4400" b="1" i="1" dirty="0" smtClean="0">
              <a:solidFill>
                <a:srgbClr val="003300"/>
              </a:solidFill>
              <a:latin typeface="Arial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 smtClean="0">
                <a:solidFill>
                  <a:srgbClr val="003300"/>
                </a:solidFill>
                <a:latin typeface="Arial" charset="0"/>
                <a:cs typeface="Times New Roman" pitchFamily="18" charset="0"/>
              </a:rPr>
              <a:t>              </a:t>
            </a:r>
            <a:r>
              <a:rPr lang="ru-RU" sz="4400" b="1" i="1" dirty="0" smtClean="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Мою </a:t>
            </a:r>
            <a:r>
              <a:rPr lang="ru-RU" sz="4400" b="1" i="1" dirty="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собаку зовут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            </a:t>
            </a:r>
            <a:r>
              <a:rPr lang="ru-RU" sz="4400" b="1" i="1" dirty="0" err="1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арик</a:t>
            </a:r>
            <a:r>
              <a:rPr lang="ru-RU" sz="4400" b="1" i="1" dirty="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. Малыш несёт воздушный             </a:t>
            </a:r>
            <a:r>
              <a:rPr lang="ru-RU" sz="4400" b="1" i="1" dirty="0" err="1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арик</a:t>
            </a:r>
            <a:r>
              <a:rPr lang="ru-RU" sz="4400" b="1" i="1" dirty="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57158" y="2516683"/>
            <a:ext cx="208756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(Ш, </a:t>
            </a:r>
            <a:r>
              <a:rPr lang="ru-RU" sz="4400" b="1" i="1" dirty="0" err="1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ш</a:t>
            </a:r>
            <a:r>
              <a:rPr lang="ru-RU" sz="4400" b="1" i="1" dirty="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)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857620" y="3159625"/>
            <a:ext cx="207168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(Ш, </a:t>
            </a:r>
            <a:r>
              <a:rPr lang="ru-RU" sz="4400" b="1" i="1" dirty="0" err="1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ш</a:t>
            </a:r>
            <a:r>
              <a:rPr lang="ru-RU" sz="4400" b="1" i="1" dirty="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)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619720" y="2500306"/>
            <a:ext cx="73770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>
                <a:solidFill>
                  <a:srgbClr val="FF00FF"/>
                </a:solidFill>
                <a:latin typeface="Arial" charset="0"/>
                <a:cs typeface="Times New Roman" pitchFamily="18" charset="0"/>
              </a:rPr>
              <a:t>Ш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000628" y="3159625"/>
            <a:ext cx="68640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 err="1">
                <a:solidFill>
                  <a:srgbClr val="FF00FF"/>
                </a:solidFill>
                <a:latin typeface="Arial" charset="0"/>
                <a:cs typeface="Times New Roman" pitchFamily="18" charset="0"/>
              </a:rPr>
              <a:t>ш</a:t>
            </a:r>
            <a:endParaRPr lang="ru-RU" sz="4400" b="1" i="1" dirty="0">
              <a:solidFill>
                <a:srgbClr val="FF00FF"/>
              </a:solidFill>
              <a:latin typeface="Arial" charset="0"/>
              <a:cs typeface="Times New Roman" pitchFamily="18" charset="0"/>
            </a:endParaRPr>
          </a:p>
        </p:txBody>
      </p:sp>
      <p:pic>
        <p:nvPicPr>
          <p:cNvPr id="9" name="Рисунок 8" descr="6694fb66e61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14130">
            <a:off x="1443038" y="4364038"/>
            <a:ext cx="1949450" cy="2157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images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661110">
            <a:off x="6801710" y="4015636"/>
            <a:ext cx="2143125" cy="21431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олилиния 14"/>
          <p:cNvSpPr/>
          <p:nvPr/>
        </p:nvSpPr>
        <p:spPr>
          <a:xfrm>
            <a:off x="5072063" y="5357813"/>
            <a:ext cx="2184400" cy="733425"/>
          </a:xfrm>
          <a:custGeom>
            <a:avLst/>
            <a:gdLst>
              <a:gd name="connsiteX0" fmla="*/ 2183907 w 2183907"/>
              <a:gd name="connsiteY0" fmla="*/ 356587 h 733888"/>
              <a:gd name="connsiteX1" fmla="*/ 1340528 w 2183907"/>
              <a:gd name="connsiteY1" fmla="*/ 54746 h 733888"/>
              <a:gd name="connsiteX2" fmla="*/ 1038687 w 2183907"/>
              <a:gd name="connsiteY2" fmla="*/ 685061 h 733888"/>
              <a:gd name="connsiteX3" fmla="*/ 0 w 2183907"/>
              <a:gd name="connsiteY3" fmla="*/ 347709 h 733888"/>
              <a:gd name="connsiteX4" fmla="*/ 0 w 2183907"/>
              <a:gd name="connsiteY4" fmla="*/ 347709 h 73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3907" h="733888">
                <a:moveTo>
                  <a:pt x="2183907" y="356587"/>
                </a:moveTo>
                <a:cubicBezTo>
                  <a:pt x="1857652" y="178293"/>
                  <a:pt x="1531398" y="0"/>
                  <a:pt x="1340528" y="54746"/>
                </a:cubicBezTo>
                <a:cubicBezTo>
                  <a:pt x="1149658" y="109492"/>
                  <a:pt x="1262108" y="636234"/>
                  <a:pt x="1038687" y="685061"/>
                </a:cubicBezTo>
                <a:cubicBezTo>
                  <a:pt x="815266" y="733888"/>
                  <a:pt x="0" y="347709"/>
                  <a:pt x="0" y="347709"/>
                </a:cubicBezTo>
                <a:lnTo>
                  <a:pt x="0" y="347709"/>
                </a:lnTo>
              </a:path>
            </a:pathLst>
          </a:cu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87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682404" y="0"/>
            <a:ext cx="9826555" cy="6858000"/>
            <a:chOff x="0" y="0"/>
            <a:chExt cx="9141971" cy="6858000"/>
          </a:xfrm>
        </p:grpSpPr>
        <p:pic>
          <p:nvPicPr>
            <p:cNvPr id="4" name="Рисунок 3" descr="Узкая линейка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28" y="0"/>
              <a:ext cx="9139943" cy="6858000"/>
            </a:xfrm>
            <a:prstGeom prst="rect">
              <a:avLst/>
            </a:prstGeom>
          </p:spPr>
        </p:pic>
        <p:pic>
          <p:nvPicPr>
            <p:cNvPr id="3" name="Рисунок 2" descr="0_73581_2fed6f50_XXXL.png"/>
            <p:cNvPicPr>
              <a:picLocks noChangeAspect="1"/>
            </p:cNvPicPr>
            <p:nvPr/>
          </p:nvPicPr>
          <p:blipFill>
            <a:blip r:embed="rId3"/>
            <a:srcRect l="16204"/>
            <a:stretch>
              <a:fillRect/>
            </a:stretch>
          </p:blipFill>
          <p:spPr>
            <a:xfrm>
              <a:off x="0" y="0"/>
              <a:ext cx="2945173" cy="6858000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1691680" y="197771"/>
            <a:ext cx="6940746" cy="163121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 №102</a:t>
            </a:r>
          </a:p>
          <a:p>
            <a:r>
              <a:rPr lang="ru-RU" sz="32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Спишите</a:t>
            </a:r>
            <a:r>
              <a:rPr lang="ru-RU" sz="3200" b="1" spc="50" dirty="0">
                <a:ln w="11430"/>
                <a:latin typeface="Times New Roman" pitchFamily="18" charset="0"/>
                <a:cs typeface="Times New Roman" pitchFamily="18" charset="0"/>
              </a:rPr>
              <a:t>. Подчеркните заглавную </a:t>
            </a:r>
            <a:endParaRPr lang="ru-RU" sz="3200" b="1" spc="50" dirty="0" smtClean="0">
              <a:ln w="11430"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букву в именах </a:t>
            </a:r>
            <a:r>
              <a:rPr lang="ru-RU" sz="3200" b="1" spc="50" dirty="0">
                <a:ln w="11430"/>
                <a:latin typeface="Times New Roman" pitchFamily="18" charset="0"/>
                <a:cs typeface="Times New Roman" pitchFamily="18" charset="0"/>
              </a:rPr>
              <a:t>собственных.</a:t>
            </a:r>
            <a:endParaRPr lang="ru-RU" sz="3200" b="1" spc="50" dirty="0" smtClean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500562" y="428604"/>
            <a:ext cx="1847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3200" b="1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00298" y="3214686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99480" y="2348880"/>
            <a:ext cx="72336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/>
              <a:t>государство  Россия, город Мурманск, гора Эльбрус, озеро Байкал, река Волга, улица Победы, остров Кипр, проспект Мира.</a:t>
            </a:r>
          </a:p>
        </p:txBody>
      </p:sp>
    </p:spTree>
    <p:extLst>
      <p:ext uri="{BB962C8B-B14F-4D97-AF65-F5344CB8AC3E}">
        <p14:creationId xmlns:p14="http://schemas.microsoft.com/office/powerpoint/2010/main" val="28188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684584" y="0"/>
            <a:ext cx="9826555" cy="6858000"/>
            <a:chOff x="0" y="0"/>
            <a:chExt cx="9141971" cy="6858000"/>
          </a:xfrm>
        </p:grpSpPr>
        <p:pic>
          <p:nvPicPr>
            <p:cNvPr id="4" name="Рисунок 3" descr="Узкая линейка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28" y="0"/>
              <a:ext cx="9139943" cy="6858000"/>
            </a:xfrm>
            <a:prstGeom prst="rect">
              <a:avLst/>
            </a:prstGeom>
          </p:spPr>
        </p:pic>
        <p:pic>
          <p:nvPicPr>
            <p:cNvPr id="3" name="Рисунок 2" descr="0_73581_2fed6f50_XXXL.png"/>
            <p:cNvPicPr>
              <a:picLocks noChangeAspect="1"/>
            </p:cNvPicPr>
            <p:nvPr/>
          </p:nvPicPr>
          <p:blipFill>
            <a:blip r:embed="rId3"/>
            <a:srcRect l="16204"/>
            <a:stretch>
              <a:fillRect/>
            </a:stretch>
          </p:blipFill>
          <p:spPr>
            <a:xfrm>
              <a:off x="0" y="0"/>
              <a:ext cx="2945173" cy="6858000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3069913" y="442229"/>
            <a:ext cx="414946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 №102</a:t>
            </a:r>
            <a:endParaRPr lang="ru-RU" sz="3600" b="1" spc="50" dirty="0" smtClean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500562" y="428604"/>
            <a:ext cx="1847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3200" b="1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00298" y="3214686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1460359"/>
            <a:ext cx="7056784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/>
              <a:t> </a:t>
            </a:r>
            <a:r>
              <a:rPr lang="ru-RU" sz="4400" dirty="0" smtClean="0"/>
              <a:t>государство </a:t>
            </a:r>
            <a:r>
              <a:rPr lang="ru-RU" sz="4400" dirty="0"/>
              <a:t> </a:t>
            </a:r>
            <a:r>
              <a:rPr lang="ru-RU" sz="4400" b="1" u="sng" dirty="0"/>
              <a:t>Р</a:t>
            </a:r>
            <a:r>
              <a:rPr lang="ru-RU" sz="4400" b="1" dirty="0"/>
              <a:t>оссия</a:t>
            </a:r>
            <a:r>
              <a:rPr lang="ru-RU" sz="4400" dirty="0"/>
              <a:t>, </a:t>
            </a:r>
            <a:r>
              <a:rPr lang="ru-RU" sz="4400" dirty="0" smtClean="0"/>
              <a:t>город</a:t>
            </a:r>
            <a:r>
              <a:rPr lang="ru-RU" sz="4400" dirty="0"/>
              <a:t> </a:t>
            </a:r>
            <a:r>
              <a:rPr lang="ru-RU" sz="4400" b="1" u="sng" dirty="0"/>
              <a:t>М</a:t>
            </a:r>
            <a:r>
              <a:rPr lang="ru-RU" sz="4400" b="1" dirty="0"/>
              <a:t>урманск</a:t>
            </a:r>
            <a:r>
              <a:rPr lang="ru-RU" sz="4400" dirty="0"/>
              <a:t>, гора </a:t>
            </a:r>
            <a:r>
              <a:rPr lang="ru-RU" sz="4400" b="1" u="sng" dirty="0"/>
              <a:t>Э</a:t>
            </a:r>
            <a:r>
              <a:rPr lang="ru-RU" sz="4400" b="1" dirty="0"/>
              <a:t>льбрус</a:t>
            </a:r>
            <a:r>
              <a:rPr lang="ru-RU" sz="4400" dirty="0"/>
              <a:t>, озеро </a:t>
            </a:r>
            <a:r>
              <a:rPr lang="ru-RU" sz="4400" b="1" u="sng" dirty="0"/>
              <a:t>Б</a:t>
            </a:r>
            <a:r>
              <a:rPr lang="ru-RU" sz="4400" b="1" dirty="0"/>
              <a:t>айкал</a:t>
            </a:r>
            <a:r>
              <a:rPr lang="ru-RU" sz="4400" dirty="0"/>
              <a:t>, река </a:t>
            </a:r>
            <a:r>
              <a:rPr lang="ru-RU" sz="4400" b="1" u="sng" dirty="0"/>
              <a:t>В</a:t>
            </a:r>
            <a:r>
              <a:rPr lang="ru-RU" sz="4400" b="1" dirty="0"/>
              <a:t>олга</a:t>
            </a:r>
            <a:r>
              <a:rPr lang="ru-RU" sz="4400" dirty="0"/>
              <a:t>, улица </a:t>
            </a:r>
            <a:r>
              <a:rPr lang="ru-RU" sz="4400" b="1" u="sng" dirty="0"/>
              <a:t>П</a:t>
            </a:r>
            <a:r>
              <a:rPr lang="ru-RU" sz="4400" b="1" dirty="0"/>
              <a:t>обеды</a:t>
            </a:r>
            <a:r>
              <a:rPr lang="ru-RU" sz="4400" dirty="0"/>
              <a:t>, остров </a:t>
            </a:r>
            <a:r>
              <a:rPr lang="ru-RU" sz="4400" b="1" u="sng" dirty="0"/>
              <a:t>К</a:t>
            </a:r>
            <a:r>
              <a:rPr lang="ru-RU" sz="4400" b="1" dirty="0"/>
              <a:t>ипр</a:t>
            </a:r>
            <a:r>
              <a:rPr lang="ru-RU" sz="4400" dirty="0"/>
              <a:t>, проспект </a:t>
            </a:r>
            <a:r>
              <a:rPr lang="ru-RU" sz="4400" b="1" u="sng" dirty="0"/>
              <a:t>М</a:t>
            </a:r>
            <a:r>
              <a:rPr lang="ru-RU" sz="4400" b="1" dirty="0"/>
              <a:t>ира</a:t>
            </a:r>
            <a:r>
              <a:rPr lang="ru-RU" sz="4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32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4717032" y="0"/>
            <a:ext cx="13861183" cy="6858000"/>
            <a:chOff x="0" y="0"/>
            <a:chExt cx="9141971" cy="6858000"/>
          </a:xfrm>
        </p:grpSpPr>
        <p:pic>
          <p:nvPicPr>
            <p:cNvPr id="4" name="Рисунок 3" descr="Узкая линейка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28" y="0"/>
              <a:ext cx="9139943" cy="6858000"/>
            </a:xfrm>
            <a:prstGeom prst="rect">
              <a:avLst/>
            </a:prstGeom>
          </p:spPr>
        </p:pic>
        <p:pic>
          <p:nvPicPr>
            <p:cNvPr id="3" name="Рисунок 2" descr="0_73581_2fed6f50_XXXL.png"/>
            <p:cNvPicPr>
              <a:picLocks noChangeAspect="1"/>
            </p:cNvPicPr>
            <p:nvPr/>
          </p:nvPicPr>
          <p:blipFill>
            <a:blip r:embed="rId3"/>
            <a:srcRect l="16204"/>
            <a:stretch>
              <a:fillRect/>
            </a:stretch>
          </p:blipFill>
          <p:spPr>
            <a:xfrm>
              <a:off x="0" y="0"/>
              <a:ext cx="2945173" cy="6858000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-15585" y="0"/>
            <a:ext cx="9217024" cy="15081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 №103</a:t>
            </a:r>
          </a:p>
          <a:p>
            <a:r>
              <a:rPr lang="ru-RU" sz="28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Спишите</a:t>
            </a:r>
            <a:r>
              <a:rPr lang="ru-RU" sz="2800" b="1" spc="50" dirty="0">
                <a:ln w="11430"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Спишите </a:t>
            </a:r>
            <a:r>
              <a:rPr lang="ru-RU" sz="2800" b="1" spc="50" dirty="0">
                <a:ln w="11430"/>
                <a:latin typeface="Times New Roman" pitchFamily="18" charset="0"/>
                <a:cs typeface="Times New Roman" pitchFamily="18" charset="0"/>
              </a:rPr>
              <a:t>любое предложение. </a:t>
            </a:r>
            <a:r>
              <a:rPr lang="ru-RU" sz="28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Подчеркните </a:t>
            </a:r>
            <a:r>
              <a:rPr lang="ru-RU" sz="2800" b="1" spc="50" dirty="0">
                <a:ln w="11430"/>
                <a:latin typeface="Times New Roman" pitchFamily="18" charset="0"/>
                <a:cs typeface="Times New Roman" pitchFamily="18" charset="0"/>
              </a:rPr>
              <a:t>заглавную </a:t>
            </a:r>
            <a:r>
              <a:rPr lang="ru-RU" sz="28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букву </a:t>
            </a:r>
            <a:r>
              <a:rPr lang="ru-RU" sz="2800" b="1" spc="50" dirty="0">
                <a:ln w="11430"/>
                <a:latin typeface="Times New Roman" pitchFamily="18" charset="0"/>
                <a:cs typeface="Times New Roman" pitchFamily="18" charset="0"/>
              </a:rPr>
              <a:t>в именах собственных.</a:t>
            </a:r>
            <a:endParaRPr lang="ru-RU" sz="2800" b="1" spc="50" dirty="0" smtClean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500562" y="428604"/>
            <a:ext cx="1847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3200" b="1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00298" y="3214686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430" y="1937413"/>
            <a:ext cx="892899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cs typeface="Arial" pitchFamily="34" charset="0"/>
              </a:rPr>
              <a:t>Как получил своё имя город? Река Томь дала имя городу Томску. Город Владимир назван по имени основателя города — князя Владимира Красное Солнышко. Город Гороховец во Владимирской области получил такое название потому, что в этой местности были огромные посевы гороха.</a:t>
            </a:r>
          </a:p>
        </p:txBody>
      </p:sp>
    </p:spTree>
    <p:extLst>
      <p:ext uri="{BB962C8B-B14F-4D97-AF65-F5344CB8AC3E}">
        <p14:creationId xmlns:p14="http://schemas.microsoft.com/office/powerpoint/2010/main" val="89590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4717032" y="0"/>
            <a:ext cx="13861183" cy="6858000"/>
            <a:chOff x="0" y="0"/>
            <a:chExt cx="9141971" cy="6858000"/>
          </a:xfrm>
        </p:grpSpPr>
        <p:pic>
          <p:nvPicPr>
            <p:cNvPr id="4" name="Рисунок 3" descr="Узкая линейка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28" y="0"/>
              <a:ext cx="9139943" cy="6858000"/>
            </a:xfrm>
            <a:prstGeom prst="rect">
              <a:avLst/>
            </a:prstGeom>
          </p:spPr>
        </p:pic>
        <p:pic>
          <p:nvPicPr>
            <p:cNvPr id="3" name="Рисунок 2" descr="0_73581_2fed6f50_XXXL.png"/>
            <p:cNvPicPr>
              <a:picLocks noChangeAspect="1"/>
            </p:cNvPicPr>
            <p:nvPr/>
          </p:nvPicPr>
          <p:blipFill>
            <a:blip r:embed="rId3"/>
            <a:srcRect l="16204"/>
            <a:stretch>
              <a:fillRect/>
            </a:stretch>
          </p:blipFill>
          <p:spPr>
            <a:xfrm>
              <a:off x="0" y="0"/>
              <a:ext cx="2945173" cy="6858000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-180528" y="437230"/>
            <a:ext cx="921702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 №103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500562" y="428604"/>
            <a:ext cx="1847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3200" b="1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00298" y="3214686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0" y="1614185"/>
            <a:ext cx="8928993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800" dirty="0"/>
              <a:t>Как получил своё имя город? Река </a:t>
            </a:r>
            <a:r>
              <a:rPr lang="ru-RU" sz="3800" b="1" u="sng" dirty="0"/>
              <a:t>Т</a:t>
            </a:r>
            <a:r>
              <a:rPr lang="ru-RU" sz="3800" b="1" dirty="0"/>
              <a:t>омь</a:t>
            </a:r>
            <a:r>
              <a:rPr lang="ru-RU" sz="3800" dirty="0"/>
              <a:t> дала имя городу </a:t>
            </a:r>
            <a:r>
              <a:rPr lang="ru-RU" sz="3800" b="1" u="sng" dirty="0"/>
              <a:t>Т</a:t>
            </a:r>
            <a:r>
              <a:rPr lang="ru-RU" sz="3800" b="1" dirty="0"/>
              <a:t>омску</a:t>
            </a:r>
            <a:r>
              <a:rPr lang="ru-RU" sz="3800" dirty="0"/>
              <a:t>. Город </a:t>
            </a:r>
            <a:r>
              <a:rPr lang="ru-RU" sz="3800" b="1" u="sng" dirty="0"/>
              <a:t>В</a:t>
            </a:r>
            <a:r>
              <a:rPr lang="ru-RU" sz="3800" b="1" dirty="0"/>
              <a:t>ладимир</a:t>
            </a:r>
            <a:r>
              <a:rPr lang="ru-RU" sz="3800" dirty="0"/>
              <a:t> назван по имени основателя города — князя </a:t>
            </a:r>
            <a:r>
              <a:rPr lang="ru-RU" sz="3800" b="1" u="sng" dirty="0"/>
              <a:t>В</a:t>
            </a:r>
            <a:r>
              <a:rPr lang="ru-RU" sz="3800" b="1" dirty="0"/>
              <a:t>ладимира</a:t>
            </a:r>
            <a:r>
              <a:rPr lang="ru-RU" sz="3800" dirty="0"/>
              <a:t> </a:t>
            </a:r>
            <a:r>
              <a:rPr lang="ru-RU" sz="3800" b="1" u="sng" dirty="0"/>
              <a:t>К</a:t>
            </a:r>
            <a:r>
              <a:rPr lang="ru-RU" sz="3800" b="1" dirty="0"/>
              <a:t>расное </a:t>
            </a:r>
            <a:r>
              <a:rPr lang="ru-RU" sz="3800" b="1" u="sng" dirty="0"/>
              <a:t>С</a:t>
            </a:r>
            <a:r>
              <a:rPr lang="ru-RU" sz="3800" b="1" dirty="0"/>
              <a:t>олнышко</a:t>
            </a:r>
            <a:r>
              <a:rPr lang="ru-RU" sz="3800" dirty="0"/>
              <a:t>. Город </a:t>
            </a:r>
            <a:r>
              <a:rPr lang="ru-RU" sz="3800" b="1" u="sng" dirty="0"/>
              <a:t>Г</a:t>
            </a:r>
            <a:r>
              <a:rPr lang="ru-RU" sz="3800" b="1" dirty="0"/>
              <a:t>ороховец</a:t>
            </a:r>
            <a:r>
              <a:rPr lang="ru-RU" sz="3800" dirty="0"/>
              <a:t> во </a:t>
            </a:r>
            <a:r>
              <a:rPr lang="ru-RU" sz="3800" b="1" u="sng" dirty="0"/>
              <a:t>В</a:t>
            </a:r>
            <a:r>
              <a:rPr lang="ru-RU" sz="3800" b="1" dirty="0"/>
              <a:t>ладимирской</a:t>
            </a:r>
            <a:r>
              <a:rPr lang="ru-RU" sz="3800" dirty="0"/>
              <a:t> области получил такое название потому, что в этой местности были огромные посевы гороха.</a:t>
            </a:r>
          </a:p>
        </p:txBody>
      </p:sp>
    </p:spTree>
    <p:extLst>
      <p:ext uri="{BB962C8B-B14F-4D97-AF65-F5344CB8AC3E}">
        <p14:creationId xmlns:p14="http://schemas.microsoft.com/office/powerpoint/2010/main" val="412219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Узкая линей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70456" y="666096"/>
            <a:ext cx="495174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60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24 февраля</a:t>
            </a:r>
            <a:r>
              <a:rPr lang="ru-RU" sz="60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6000" b="1" i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6040" y="2300107"/>
            <a:ext cx="747191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60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Кла</a:t>
            </a:r>
            <a:r>
              <a:rPr lang="ru-RU" sz="60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сс</a:t>
            </a:r>
            <a:r>
              <a:rPr lang="ru-RU" sz="60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ная  работа.</a:t>
            </a:r>
            <a:endParaRPr lang="ru-RU" sz="6000" b="1" i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547141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0" y="0"/>
            <a:ext cx="9141971" cy="6858000"/>
            <a:chOff x="0" y="0"/>
            <a:chExt cx="9141971" cy="6858000"/>
          </a:xfrm>
        </p:grpSpPr>
        <p:pic>
          <p:nvPicPr>
            <p:cNvPr id="4" name="Рисунок 3" descr="Узкая линейка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28" y="0"/>
              <a:ext cx="9139943" cy="6858000"/>
            </a:xfrm>
            <a:prstGeom prst="rect">
              <a:avLst/>
            </a:prstGeom>
          </p:spPr>
        </p:pic>
        <p:pic>
          <p:nvPicPr>
            <p:cNvPr id="3" name="Рисунок 2" descr="0_73581_2fed6f50_XXXL.png"/>
            <p:cNvPicPr>
              <a:picLocks noChangeAspect="1"/>
            </p:cNvPicPr>
            <p:nvPr/>
          </p:nvPicPr>
          <p:blipFill>
            <a:blip r:embed="rId3"/>
            <a:srcRect l="16204"/>
            <a:stretch>
              <a:fillRect/>
            </a:stretch>
          </p:blipFill>
          <p:spPr>
            <a:xfrm>
              <a:off x="0" y="0"/>
              <a:ext cx="2945173" cy="6858000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2143108" y="357166"/>
            <a:ext cx="6812955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Распределите слова в две группы</a:t>
            </a:r>
            <a:r>
              <a:rPr lang="ru-RU" sz="3200" b="1" spc="5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3200" b="1" spc="5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записав их в 2 столбика.</a:t>
            </a:r>
            <a:endParaRPr lang="ru-RU" sz="3200" b="1" spc="50" dirty="0" smtClean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500562" y="428604"/>
            <a:ext cx="18473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3200" b="1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00298" y="3214686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285984" y="4714884"/>
            <a:ext cx="10312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река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7422" y="2357430"/>
            <a:ext cx="5954835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С(</a:t>
            </a:r>
            <a:r>
              <a:rPr lang="ru-RU" sz="3200" b="1" spc="50" dirty="0" err="1" smtClean="0">
                <a:ln w="11430"/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200" b="1" spc="50" dirty="0" err="1" smtClean="0">
                <a:ln w="11430"/>
                <a:latin typeface="Times New Roman" pitchFamily="18" charset="0"/>
                <a:cs typeface="Times New Roman" pitchFamily="18" charset="0"/>
              </a:rPr>
              <a:t>трана</a:t>
            </a:r>
            <a:r>
              <a:rPr lang="ru-RU" sz="32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, Б(</a:t>
            </a:r>
            <a:r>
              <a:rPr lang="ru-RU" sz="3200" b="1" spc="50" dirty="0" err="1" smtClean="0">
                <a:ln w="11430"/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)айкал, Р(</a:t>
            </a:r>
            <a:r>
              <a:rPr lang="ru-RU" sz="3200" b="1" spc="50" dirty="0" err="1" smtClean="0">
                <a:ln w="11430"/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2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200" b="1" spc="50" dirty="0" err="1" smtClean="0">
                <a:ln w="11430"/>
                <a:latin typeface="Times New Roman" pitchFamily="18" charset="0"/>
                <a:cs typeface="Times New Roman" pitchFamily="18" charset="0"/>
              </a:rPr>
              <a:t>ека</a:t>
            </a:r>
            <a:r>
              <a:rPr lang="ru-RU" sz="32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endParaRPr lang="ru-RU" sz="3200" b="1" spc="50" dirty="0" smtClean="0">
              <a:ln w="11430"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О(</a:t>
            </a:r>
            <a:r>
              <a:rPr lang="ru-RU" sz="3200" b="1" spc="50" dirty="0" err="1" smtClean="0">
                <a:ln w="11430"/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2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)зеро, Т(</a:t>
            </a:r>
            <a:r>
              <a:rPr lang="ru-RU" sz="3200" b="1" spc="50" dirty="0" err="1" smtClean="0">
                <a:ln w="11430"/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2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200" b="1" spc="50" dirty="0" err="1" smtClean="0">
                <a:ln w="11430"/>
                <a:latin typeface="Times New Roman" pitchFamily="18" charset="0"/>
                <a:cs typeface="Times New Roman" pitchFamily="18" charset="0"/>
              </a:rPr>
              <a:t>урция</a:t>
            </a:r>
            <a:r>
              <a:rPr lang="ru-RU" sz="32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, Д(</a:t>
            </a:r>
            <a:r>
              <a:rPr lang="ru-RU" sz="3200" b="1" spc="50" dirty="0" err="1" smtClean="0">
                <a:ln w="11430"/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2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)он.</a:t>
            </a:r>
            <a:endParaRPr lang="ru-RU" sz="3200" b="1" spc="50" dirty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5984" y="4143380"/>
            <a:ext cx="14496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страна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5984" y="5357826"/>
            <a:ext cx="11705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озеро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72132" y="4143380"/>
            <a:ext cx="1568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Турция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43570" y="4714884"/>
            <a:ext cx="909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Дон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00694" y="5357826"/>
            <a:ext cx="15686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Байкал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1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0" y="0"/>
            <a:ext cx="9141971" cy="6858000"/>
            <a:chOff x="0" y="0"/>
            <a:chExt cx="9141971" cy="6858000"/>
          </a:xfrm>
        </p:grpSpPr>
        <p:pic>
          <p:nvPicPr>
            <p:cNvPr id="4" name="Рисунок 3" descr="Узкая линейка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28" y="0"/>
              <a:ext cx="9139943" cy="6858000"/>
            </a:xfrm>
            <a:prstGeom prst="rect">
              <a:avLst/>
            </a:prstGeom>
          </p:spPr>
        </p:pic>
        <p:pic>
          <p:nvPicPr>
            <p:cNvPr id="3" name="Рисунок 2" descr="0_73581_2fed6f50_XXXL.png"/>
            <p:cNvPicPr>
              <a:picLocks noChangeAspect="1"/>
            </p:cNvPicPr>
            <p:nvPr/>
          </p:nvPicPr>
          <p:blipFill>
            <a:blip r:embed="rId3"/>
            <a:srcRect l="16204"/>
            <a:stretch>
              <a:fillRect/>
            </a:stretch>
          </p:blipFill>
          <p:spPr>
            <a:xfrm>
              <a:off x="0" y="0"/>
              <a:ext cx="2945173" cy="6858000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2857488" y="2285992"/>
            <a:ext cx="18473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357422" y="285728"/>
            <a:ext cx="2154372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Проверка.</a:t>
            </a:r>
          </a:p>
          <a:p>
            <a:endParaRPr lang="ru-RU" sz="3200" b="1" spc="50" dirty="0" smtClean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3200" b="1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1736" y="3500438"/>
            <a:ext cx="60722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страна                          Турция</a:t>
            </a: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река                              Дон </a:t>
            </a: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озеро                            Байкал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29322" y="2143116"/>
            <a:ext cx="2614818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Имена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собственные</a:t>
            </a:r>
          </a:p>
          <a:p>
            <a:pPr algn="ctr"/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57356" y="2143116"/>
            <a:ext cx="3322321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Имена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нарицательные:</a:t>
            </a:r>
            <a:endParaRPr lang="ru-RU" sz="3200" b="1" spc="50" dirty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8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5510" y="134634"/>
            <a:ext cx="8808978" cy="6606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71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Узкая линей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6619" y="836712"/>
            <a:ext cx="772301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40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называется наша планета?</a:t>
            </a:r>
            <a:endParaRPr lang="ru-RU" sz="4000" b="1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8124" y="4342363"/>
            <a:ext cx="3993907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8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Земля</a:t>
            </a:r>
          </a:p>
          <a:p>
            <a:pPr algn="just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628800"/>
            <a:ext cx="4437112" cy="443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7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Узкая линейка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44183" y="388948"/>
            <a:ext cx="4097788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3200" b="1" spc="50" dirty="0" smtClean="0">
                <a:ln w="11430"/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Гимн какой страны </a:t>
            </a:r>
            <a:endParaRPr lang="en-US" sz="3200" b="1" spc="50" dirty="0" smtClean="0">
              <a:ln w="11430"/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b="1" spc="50" dirty="0" smtClean="0">
                <a:ln w="11430"/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вы слышите?</a:t>
            </a:r>
            <a:endParaRPr lang="ru-RU" sz="3200" b="1" spc="50" dirty="0">
              <a:ln w="11430"/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40017" y="1356036"/>
            <a:ext cx="3993907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8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России</a:t>
            </a:r>
            <a:endParaRPr lang="ru-RU" sz="8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pic>
        <p:nvPicPr>
          <p:cNvPr id="3" name="Gimn_Rossii_Hor_im_Aleksandrova_-_Gimn_Rossi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5633" y="5743923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1840" y="2780928"/>
            <a:ext cx="5826224" cy="3925418"/>
          </a:xfrm>
          <a:prstGeom prst="rect">
            <a:avLst/>
          </a:prstGeom>
        </p:spPr>
      </p:pic>
      <p:pic>
        <p:nvPicPr>
          <p:cNvPr id="10" name="Флаг Российской Федерации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7504" y="151403"/>
            <a:ext cx="46958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51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Узкая линей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93564" y="404664"/>
            <a:ext cx="495687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32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Столица нашей страны -</a:t>
            </a:r>
            <a:endParaRPr lang="ru-RU" sz="3200" b="1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4701024"/>
            <a:ext cx="3993907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8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Москва</a:t>
            </a:r>
          </a:p>
          <a:p>
            <a:pPr algn="just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55" y="1151164"/>
            <a:ext cx="8314886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63347" y="32530"/>
            <a:ext cx="9143999" cy="6858000"/>
            <a:chOff x="1" y="0"/>
            <a:chExt cx="9143999" cy="6858000"/>
          </a:xfrm>
        </p:grpSpPr>
        <p:pic>
          <p:nvPicPr>
            <p:cNvPr id="4" name="Рисунок 3" descr="Узкая линейка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57" y="0"/>
              <a:ext cx="9139943" cy="6858000"/>
            </a:xfrm>
            <a:prstGeom prst="rect">
              <a:avLst/>
            </a:prstGeom>
          </p:spPr>
        </p:pic>
        <p:pic>
          <p:nvPicPr>
            <p:cNvPr id="3" name="Рисунок 2" descr="0_73581_2fed6f50_XXXL.png"/>
            <p:cNvPicPr>
              <a:picLocks noChangeAspect="1"/>
            </p:cNvPicPr>
            <p:nvPr/>
          </p:nvPicPr>
          <p:blipFill>
            <a:blip r:embed="rId3"/>
            <a:srcRect l="16204"/>
            <a:stretch>
              <a:fillRect/>
            </a:stretch>
          </p:blipFill>
          <p:spPr>
            <a:xfrm>
              <a:off x="1" y="0"/>
              <a:ext cx="2428860" cy="685800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1562061" y="357166"/>
            <a:ext cx="7581939" cy="1815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2800" b="1" spc="50" dirty="0" smtClean="0">
                <a:ln w="11430"/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Спишите предложение, заменив картинку словом, над каждым словом поставь ударение, подчеркни букву для запоминания.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57290" y="3857628"/>
            <a:ext cx="778671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сква    - столица России.</a:t>
            </a:r>
          </a:p>
          <a:p>
            <a:pPr algn="just"/>
            <a:endParaRPr lang="ru-RU" dirty="0"/>
          </a:p>
        </p:txBody>
      </p:sp>
      <p:pic>
        <p:nvPicPr>
          <p:cNvPr id="9" name="Рисунок 8" descr="http%3A%2F%2Fimage.newsru.com%2Fpict%2Fid%2Flarge%2F1445750_20120208095417.gif.jpg"/>
          <p:cNvPicPr>
            <a:picLocks noChangeAspect="1"/>
          </p:cNvPicPr>
          <p:nvPr/>
        </p:nvPicPr>
        <p:blipFill>
          <a:blip r:embed="rId4"/>
          <a:srcRect l="5906" r="8858" b="21260"/>
          <a:stretch>
            <a:fillRect/>
          </a:stretch>
        </p:blipFill>
        <p:spPr>
          <a:xfrm>
            <a:off x="1428728" y="3071810"/>
            <a:ext cx="3206619" cy="22216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  <p:extLst>
      <p:ext uri="{BB962C8B-B14F-4D97-AF65-F5344CB8AC3E}">
        <p14:creationId xmlns:p14="http://schemas.microsoft.com/office/powerpoint/2010/main" val="358484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Узкая линей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" y="0"/>
            <a:ext cx="9139943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288031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Проверьте свою запись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51520" y="1268760"/>
            <a:ext cx="8424936" cy="576064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3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9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сква – ст</a:t>
            </a:r>
            <a:r>
              <a:rPr lang="ru-RU" sz="39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лица Ро</a:t>
            </a:r>
            <a:r>
              <a:rPr lang="ru-RU" sz="39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сс</a:t>
            </a:r>
            <a:r>
              <a:rPr lang="ru-RU" sz="3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ии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1619672" y="1268760"/>
            <a:ext cx="72008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131840" y="1268760"/>
            <a:ext cx="72008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644008" y="1268760"/>
            <a:ext cx="72008" cy="1298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89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0" y="0"/>
            <a:ext cx="9141971" cy="6858000"/>
            <a:chOff x="0" y="0"/>
            <a:chExt cx="9141971" cy="6858000"/>
          </a:xfrm>
        </p:grpSpPr>
        <p:pic>
          <p:nvPicPr>
            <p:cNvPr id="4" name="Рисунок 3" descr="Узкая линейка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28" y="0"/>
              <a:ext cx="9139943" cy="6858000"/>
            </a:xfrm>
            <a:prstGeom prst="rect">
              <a:avLst/>
            </a:prstGeom>
          </p:spPr>
        </p:pic>
        <p:pic>
          <p:nvPicPr>
            <p:cNvPr id="3" name="Рисунок 2" descr="0_73580_48dcadbb_XXXL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42852"/>
              <a:ext cx="9001156" cy="6286745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5429256" y="500042"/>
            <a:ext cx="287091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урока</a:t>
            </a:r>
            <a:endParaRPr lang="ru-RU" sz="4000" b="1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51518" y="3068960"/>
            <a:ext cx="4413195" cy="280076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Имена </a:t>
            </a:r>
          </a:p>
          <a:p>
            <a:pPr algn="ctr"/>
            <a:r>
              <a:rPr lang="ru-RU" sz="44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собственные </a:t>
            </a:r>
          </a:p>
          <a:p>
            <a:pPr algn="ctr"/>
            <a:r>
              <a:rPr lang="ru-RU" sz="44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</a:p>
          <a:p>
            <a:pPr algn="ctr"/>
            <a:r>
              <a:rPr lang="ru-RU" sz="44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нарицательные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441</Words>
  <Application>Microsoft Office PowerPoint</Application>
  <PresentationFormat>Экран (4:3)</PresentationFormat>
  <Paragraphs>94</Paragraphs>
  <Slides>22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Тема Office</vt:lpstr>
      <vt:lpstr>1_Тема Office</vt:lpstr>
      <vt:lpstr>2_Тема Office</vt:lpstr>
      <vt:lpstr>4_Тема Office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Проверьте свою запись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Надя</dc:creator>
  <cp:lastModifiedBy>1</cp:lastModifiedBy>
  <cp:revision>130</cp:revision>
  <dcterms:created xsi:type="dcterms:W3CDTF">2012-12-06T14:34:52Z</dcterms:created>
  <dcterms:modified xsi:type="dcterms:W3CDTF">2022-02-23T08:53:47Z</dcterms:modified>
</cp:coreProperties>
</file>