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258" r:id="rId3"/>
    <p:sldId id="259" r:id="rId4"/>
    <p:sldId id="288" r:id="rId5"/>
    <p:sldId id="289" r:id="rId6"/>
    <p:sldId id="290" r:id="rId7"/>
    <p:sldId id="291" r:id="rId8"/>
    <p:sldId id="264" r:id="rId9"/>
    <p:sldId id="295" r:id="rId10"/>
    <p:sldId id="294" r:id="rId11"/>
    <p:sldId id="293" r:id="rId12"/>
    <p:sldId id="292" r:id="rId13"/>
    <p:sldId id="269" r:id="rId14"/>
    <p:sldId id="296" r:id="rId15"/>
    <p:sldId id="297" r:id="rId16"/>
    <p:sldId id="299" r:id="rId17"/>
    <p:sldId id="298" r:id="rId18"/>
    <p:sldId id="274" r:id="rId19"/>
    <p:sldId id="300" r:id="rId20"/>
    <p:sldId id="301" r:id="rId21"/>
    <p:sldId id="303" r:id="rId22"/>
    <p:sldId id="302" r:id="rId23"/>
    <p:sldId id="279" r:id="rId24"/>
    <p:sldId id="307" r:id="rId25"/>
    <p:sldId id="306" r:id="rId26"/>
    <p:sldId id="305" r:id="rId27"/>
    <p:sldId id="304" r:id="rId28"/>
    <p:sldId id="284" r:id="rId29"/>
    <p:sldId id="308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65AC"/>
    <a:srgbClr val="924900"/>
    <a:srgbClr val="004200"/>
    <a:srgbClr val="FAFBF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1" d="100"/>
          <a:sy n="81" d="100"/>
        </p:scale>
        <p:origin x="-102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63BEF-93B8-46E2-9E17-1E082CCA5161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637E2-DC3F-4D12-BC14-6992AC1D16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413D5-C178-4D2A-87C4-B25D6DF7E349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15503-F96C-444A-9BF1-735A2AC34F68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2C04-C30A-4CC7-ACC3-8D07A76C134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jpeg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8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25.xml"/><Relationship Id="rId3" Type="http://schemas.openxmlformats.org/officeDocument/2006/relationships/image" Target="../media/image6.jpeg"/><Relationship Id="rId21" Type="http://schemas.openxmlformats.org/officeDocument/2006/relationships/slide" Target="slide2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24.xml"/><Relationship Id="rId2" Type="http://schemas.openxmlformats.org/officeDocument/2006/relationships/notesSlide" Target="../notesSlides/notesSlide2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2.xml"/><Relationship Id="rId28" Type="http://schemas.openxmlformats.org/officeDocument/2006/relationships/slide" Target="slide2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1.xml"/><Relationship Id="rId27" Type="http://schemas.openxmlformats.org/officeDocument/2006/relationships/slide" Target="slide26.xml"/><Relationship Id="rId30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esign-web.com.ua/wp-content/uploads/2012/11/owl.jpg" TargetMode="External"/><Relationship Id="rId5" Type="http://schemas.openxmlformats.org/officeDocument/2006/relationships/hyperlink" Target="http://gatet.files.wordpress.com/2010/06/me.jpg" TargetMode="External"/><Relationship Id="rId4" Type="http://schemas.openxmlformats.org/officeDocument/2006/relationships/hyperlink" Target="http://www.hereisfree.com/content1/pic/zip/201122421113324977801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elenaranko.ucoz.ru/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51520" y="5085184"/>
            <a:ext cx="85689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200" i="1" dirty="0" smtClean="0">
                <a:latin typeface="Times New Roman" pitchFamily="18" charset="0"/>
              </a:rPr>
              <a:t>Игру подготовила: </a:t>
            </a:r>
            <a:r>
              <a:rPr lang="ru-RU" sz="2400" i="1" dirty="0" smtClean="0">
                <a:latin typeface="Times New Roman" pitchFamily="18" charset="0"/>
              </a:rPr>
              <a:t> </a:t>
            </a:r>
            <a:r>
              <a:rPr lang="ru-RU" sz="2200" i="1" dirty="0" smtClean="0">
                <a:latin typeface="Times New Roman" pitchFamily="18" charset="0"/>
              </a:rPr>
              <a:t>учитель </a:t>
            </a:r>
            <a:r>
              <a:rPr lang="ru-RU" sz="2200" i="1" dirty="0">
                <a:latin typeface="Times New Roman" pitchFamily="18" charset="0"/>
              </a:rPr>
              <a:t>начальных классов </a:t>
            </a:r>
            <a:endParaRPr lang="ru-RU" sz="2200" i="1" dirty="0" smtClean="0">
              <a:latin typeface="Times New Roman" pitchFamily="18" charset="0"/>
            </a:endParaRPr>
          </a:p>
          <a:p>
            <a:pPr algn="ctr"/>
            <a:r>
              <a:rPr lang="ru-RU" sz="2200" i="1" dirty="0" smtClean="0">
                <a:latin typeface="Times New Roman" pitchFamily="18" charset="0"/>
              </a:rPr>
              <a:t>МАОУ СОШ №1 г</a:t>
            </a:r>
            <a:r>
              <a:rPr lang="ru-RU" sz="2200" i="1" dirty="0">
                <a:latin typeface="Times New Roman" pitchFamily="18" charset="0"/>
              </a:rPr>
              <a:t>.</a:t>
            </a:r>
            <a:r>
              <a:rPr lang="en-US" sz="2200" i="1" dirty="0">
                <a:latin typeface="Times New Roman" pitchFamily="18" charset="0"/>
              </a:rPr>
              <a:t> </a:t>
            </a:r>
            <a:r>
              <a:rPr lang="ru-RU" sz="2200" i="1" dirty="0" smtClean="0">
                <a:latin typeface="Times New Roman" pitchFamily="18" charset="0"/>
              </a:rPr>
              <a:t>Миасс</a:t>
            </a:r>
            <a:r>
              <a:rPr lang="ru-RU" sz="2400" b="1" i="1" dirty="0" smtClean="0">
                <a:latin typeface="Times New Roman" pitchFamily="18" charset="0"/>
              </a:rPr>
              <a:t>   Чумачева Инга Александровна</a:t>
            </a:r>
            <a:endParaRPr lang="ru-RU" sz="2400" b="1" i="1" dirty="0">
              <a:latin typeface="Times New Roman" pitchFamily="18" charset="0"/>
            </a:endParaRPr>
          </a:p>
        </p:txBody>
      </p:sp>
      <p:pic>
        <p:nvPicPr>
          <p:cNvPr id="10" name="Рисунок 9" descr="Рисунок17.pn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785786" y="285728"/>
            <a:ext cx="7416824" cy="650226"/>
          </a:xfrm>
          <a:prstGeom prst="rect">
            <a:avLst/>
          </a:prstGeom>
        </p:spPr>
      </p:pic>
      <p:pic>
        <p:nvPicPr>
          <p:cNvPr id="11" name="Рисунок 10" descr="Рисунок18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395536" y="6165304"/>
            <a:ext cx="1606332" cy="360040"/>
          </a:xfrm>
          <a:prstGeom prst="rect">
            <a:avLst/>
          </a:prstGeom>
        </p:spPr>
      </p:pic>
      <p:pic>
        <p:nvPicPr>
          <p:cNvPr id="12" name="Рисунок 11" descr="Рисунок19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6084168" y="6165304"/>
            <a:ext cx="2700300" cy="36004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1714488"/>
            <a:ext cx="90011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ЗНАТОКИ ПРИРОДЫ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В мире животных</a:t>
            </a:r>
            <a:endParaRPr lang="ru-RU" sz="36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286512" y="2714620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57158" y="3143248"/>
            <a:ext cx="8496944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rgbClr val="00B050"/>
                </a:solidFill>
                <a:latin typeface="Georgia" pitchFamily="18" charset="0"/>
              </a:rPr>
              <a:t>У ЗАЙЦА </a:t>
            </a:r>
          </a:p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rgbClr val="00B050"/>
                </a:solidFill>
                <a:latin typeface="Georgia" pitchFamily="18" charset="0"/>
              </a:rPr>
              <a:t>И БОБРА</a:t>
            </a: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/>
              <a:t>У каких животных каждый день растут зубы? </a:t>
            </a:r>
            <a:endParaRPr lang="ru-RU" sz="2800" dirty="0" smtClean="0">
              <a:latin typeface="Georg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В мире животных</a:t>
            </a:r>
            <a:endParaRPr lang="ru-RU" sz="36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500694" y="4071942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428596" y="4786322"/>
            <a:ext cx="84969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rgbClr val="00B050"/>
                </a:solidFill>
                <a:latin typeface="Georgia" pitchFamily="18" charset="0"/>
              </a:rPr>
              <a:t>ЛОСЬ</a:t>
            </a: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/>
              <a:t>Это красивый лесной великан с большими рогами на горбоносой голове самца. Его вес достигает 300–400 кг и более, рост около двух метров. Это типичный обитатель тайги и болот. Он питается травами, побегами деревьев, кустарников, ягодами, грибами.</a:t>
            </a:r>
            <a:endParaRPr lang="ru-RU" sz="2800" dirty="0" smtClean="0">
              <a:latin typeface="Georg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В мире животных</a:t>
            </a:r>
            <a:endParaRPr lang="ru-RU" sz="36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215074" y="4286256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428596" y="5357826"/>
            <a:ext cx="84969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rgbClr val="00B050"/>
                </a:solidFill>
                <a:latin typeface="Georgia" pitchFamily="18" charset="0"/>
              </a:rPr>
              <a:t>БУРУНДУК</a:t>
            </a: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362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/>
              <a:t>Зверёк, почти в два раза меньше белки. Серый или рыжий. Вдоль спины проходит пять тёмных полос. Зверёк живёт в норе, которую строит обычно под упавшими стволами деревьев или пнями. Летом и осенью он делает запасы кедровых орехов, зёрен злаков и семян деревьев. Заготовленные запасы зверёк поедает после зимней спячки. </a:t>
            </a:r>
          </a:p>
          <a:p>
            <a:pPr>
              <a:spcBef>
                <a:spcPct val="20000"/>
              </a:spcBef>
            </a:pPr>
            <a:r>
              <a:rPr lang="ru-RU" sz="2800" dirty="0" smtClean="0"/>
              <a:t>Как зовут этого зверька?</a:t>
            </a:r>
            <a:endParaRPr lang="ru-RU" sz="2800" dirty="0" smtClean="0">
              <a:latin typeface="Georg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Мир растений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428596" y="4357694"/>
            <a:ext cx="84969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ТОПОЛЬ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 smtClean="0"/>
              <a:t>О каком дереве идет речь?</a:t>
            </a:r>
          </a:p>
          <a:p>
            <a:r>
              <a:rPr lang="ru-RU" sz="2800" dirty="0" smtClean="0"/>
              <a:t>Во время рассеивания семян пух в большом количестве носится в воздухе, засоряя все кругом.</a:t>
            </a:r>
          </a:p>
          <a:p>
            <a:r>
              <a:rPr lang="ru-RU" sz="2800" dirty="0" smtClean="0"/>
              <a:t>Почки этого дерева покрыты клейкой смолой и прилипают к подошвам обуви или одежде.</a:t>
            </a:r>
            <a:endParaRPr lang="ru-RU" sz="2800" dirty="0"/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929322" y="4071942"/>
            <a:ext cx="1512168" cy="233730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Мир растений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500034" y="4572008"/>
            <a:ext cx="84969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БЕРЁЗА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 smtClean="0"/>
              <a:t> О каком дереве идет речь?</a:t>
            </a:r>
          </a:p>
          <a:p>
            <a:r>
              <a:rPr lang="ru-RU" sz="2800" dirty="0" smtClean="0"/>
              <a:t>Веники, сделанные из его ветвей, самые популярные, обладают лечебными свойствами. Из его древесины самые лучшие дрова. Из его коры делают много полезных вещей. Это самое любимое русское дерево.</a:t>
            </a:r>
            <a:endParaRPr lang="ru-RU" sz="2800" dirty="0"/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786446" y="4071942"/>
            <a:ext cx="1512168" cy="233730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Мир растений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428596" y="4643446"/>
            <a:ext cx="84969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ЛИПА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 smtClean="0"/>
              <a:t>О каком дереве идет речь?</a:t>
            </a:r>
          </a:p>
          <a:p>
            <a:r>
              <a:rPr lang="ru-RU" sz="2800" dirty="0" smtClean="0"/>
              <a:t>С его цветков пчёлы собирают самый лучший мед.</a:t>
            </a:r>
          </a:p>
          <a:p>
            <a:r>
              <a:rPr lang="ru-RU" sz="2800" dirty="0" smtClean="0"/>
              <a:t>Из него его древесины делают ложки, а из лыка плетут лапти. Оно цветет летом и очень душистое.</a:t>
            </a:r>
          </a:p>
          <a:p>
            <a:r>
              <a:rPr lang="ru-RU" sz="2800" dirty="0" smtClean="0"/>
              <a:t>Отвар цветков незаменим при простуде. </a:t>
            </a:r>
            <a:endParaRPr lang="ru-RU" sz="2800" dirty="0"/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715008" y="4071942"/>
            <a:ext cx="1512168" cy="233730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Мир растений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428596" y="3286124"/>
            <a:ext cx="84969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МАТЬ-И-МАЧЕХА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 smtClean="0"/>
              <a:t>Хорошее средство от кашля, верхняя сторона листа гладкая и холодная, а нижняя сторона листа мягкая и теплая.</a:t>
            </a:r>
            <a:endParaRPr lang="ru-RU" sz="2800" dirty="0"/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786446" y="4214818"/>
            <a:ext cx="1512168" cy="233730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Мир растений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285720" y="4000504"/>
            <a:ext cx="84969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РОМАШКА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 smtClean="0"/>
              <a:t>А если случится тебе простудиться,</a:t>
            </a:r>
          </a:p>
          <a:p>
            <a:r>
              <a:rPr lang="ru-RU" sz="2800" dirty="0" smtClean="0"/>
              <a:t>Появится кашель, поднимется жар,</a:t>
            </a:r>
          </a:p>
          <a:p>
            <a:r>
              <a:rPr lang="ru-RU" sz="2800" dirty="0" smtClean="0"/>
              <a:t>Подвинь к себе кружку, в которой дымится</a:t>
            </a:r>
          </a:p>
          <a:p>
            <a:r>
              <a:rPr lang="ru-RU" sz="2800" dirty="0" smtClean="0"/>
              <a:t>Слегка горьковатый, душистый отвар.</a:t>
            </a:r>
            <a:endParaRPr lang="ru-RU" sz="2800" dirty="0"/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143636" y="3571876"/>
            <a:ext cx="1512168" cy="233730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31640" y="404665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Красная книга</a:t>
            </a:r>
            <a:endParaRPr lang="ru-RU" sz="3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072198" y="4143380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428596" y="2786058"/>
            <a:ext cx="8496944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b="1" i="1" dirty="0" smtClean="0">
                <a:solidFill>
                  <a:srgbClr val="00B050"/>
                </a:solidFill>
              </a:rPr>
              <a:t>Потому что она </a:t>
            </a:r>
          </a:p>
          <a:p>
            <a:pPr>
              <a:spcBef>
                <a:spcPct val="20000"/>
              </a:spcBef>
            </a:pPr>
            <a:r>
              <a:rPr lang="ru-RU" sz="4000" b="1" i="1" dirty="0" smtClean="0">
                <a:solidFill>
                  <a:srgbClr val="00B050"/>
                </a:solidFill>
              </a:rPr>
              <a:t>имеет яркое </a:t>
            </a:r>
          </a:p>
          <a:p>
            <a:pPr>
              <a:spcBef>
                <a:spcPct val="20000"/>
              </a:spcBef>
            </a:pPr>
            <a:r>
              <a:rPr lang="ru-RU" sz="4000" b="1" i="1" dirty="0" smtClean="0">
                <a:solidFill>
                  <a:srgbClr val="00B050"/>
                </a:solidFill>
              </a:rPr>
              <a:t>оперение и ей </a:t>
            </a:r>
          </a:p>
          <a:p>
            <a:pPr>
              <a:spcBef>
                <a:spcPct val="20000"/>
              </a:spcBef>
            </a:pPr>
            <a:r>
              <a:rPr lang="ru-RU" sz="4000" b="1" i="1" dirty="0" smtClean="0">
                <a:solidFill>
                  <a:srgbClr val="00B050"/>
                </a:solidFill>
              </a:rPr>
              <a:t>нелегко спрятаться.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/>
              <a:t>Птица </a:t>
            </a:r>
            <a:r>
              <a:rPr lang="ru-RU" sz="2800" b="1" dirty="0" smtClean="0"/>
              <a:t>мандаринка</a:t>
            </a:r>
            <a:r>
              <a:rPr lang="ru-RU" sz="2800" dirty="0" smtClean="0"/>
              <a:t>. Почему эта птица становится легкой добычей для охотников?</a:t>
            </a:r>
            <a:endParaRPr lang="ru-RU" sz="2800" dirty="0" smtClean="0">
              <a:latin typeface="Georgia" pitchFamily="18" charset="0"/>
            </a:endParaRPr>
          </a:p>
        </p:txBody>
      </p:sp>
      <p:pic>
        <p:nvPicPr>
          <p:cNvPr id="12290" name="Picture 2" descr="https://m.nationstates.net/images/flags/uploads/bird_resort__2883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7818" y="2214554"/>
            <a:ext cx="3219444" cy="1805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Красная книга</a:t>
            </a:r>
            <a:endParaRPr lang="ru-RU" sz="3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000760" y="2571744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57158" y="4071942"/>
            <a:ext cx="84969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rgbClr val="00B050"/>
                </a:solidFill>
              </a:rPr>
              <a:t>ЛЕБЕДЬ</a:t>
            </a:r>
            <a:endParaRPr lang="ru-RU" sz="6000" b="1" i="1" dirty="0" smtClean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 smtClean="0"/>
              <a:t>Вот так птица - какова!</a:t>
            </a:r>
          </a:p>
          <a:p>
            <a:r>
              <a:rPr lang="ru-RU" sz="2800" dirty="0" smtClean="0"/>
              <a:t>И не спутаешь с другой,</a:t>
            </a:r>
          </a:p>
          <a:p>
            <a:r>
              <a:rPr lang="ru-RU" sz="2800" dirty="0" smtClean="0"/>
              <a:t>Может это цифра два,</a:t>
            </a:r>
          </a:p>
          <a:p>
            <a:r>
              <a:rPr lang="ru-RU" sz="2800" dirty="0" smtClean="0"/>
              <a:t>Шея выгнута дугой. 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9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997969" y="1700734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21" name="AutoShape 4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933007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22" name="AutoShape 5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869632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23" name="AutoShape 5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806257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40</a:t>
            </a:r>
          </a:p>
        </p:txBody>
      </p:sp>
      <p:sp>
        <p:nvSpPr>
          <p:cNvPr id="3124" name="AutoShape 5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741294" y="1700734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3125" name="AutoShape 5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997969" y="256483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26" name="AutoShape 54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4933007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27" name="AutoShape 55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869632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28" name="AutoShape 5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806257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29" name="AutoShape 5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741294" y="256483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3130" name="AutoShape 5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97969" y="342892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31" name="AutoShape 59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933007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32" name="AutoShape 60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869632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33" name="AutoShape 6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806257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34" name="AutoShape 62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741294" y="342892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3135" name="AutoShape 63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3997969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36" name="AutoShape 64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4933007" y="429302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37" name="AutoShape 65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869632" y="429302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38" name="AutoShape 66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877694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39" name="AutoShape 67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7741294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50</a:t>
            </a:r>
          </a:p>
        </p:txBody>
      </p:sp>
      <p:sp>
        <p:nvSpPr>
          <p:cNvPr id="3140" name="AutoShape 68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3997969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42" name="AutoShape 70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4933007" y="5157118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43" name="AutoShape 7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5941069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44" name="AutoShape 72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6877694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45" name="AutoShape 73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741294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428596" y="1643050"/>
            <a:ext cx="2879551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Пернатые друзья</a:t>
            </a:r>
            <a:endParaRPr lang="ru-RU" sz="2800" b="1" cap="all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AutoShape 68"/>
          <p:cNvSpPr>
            <a:spLocks noChangeArrowheads="1"/>
          </p:cNvSpPr>
          <p:nvPr/>
        </p:nvSpPr>
        <p:spPr bwMode="auto">
          <a:xfrm>
            <a:off x="468312" y="5157118"/>
            <a:ext cx="2879551" cy="792162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Экология</a:t>
            </a:r>
            <a:endParaRPr lang="ru-RU" sz="2800" b="1" cap="all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468312" y="4293022"/>
            <a:ext cx="2879551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Красная книга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468312" y="2564830"/>
            <a:ext cx="2879551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FAFBF7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</a:rPr>
              <a:t>В мире животных</a:t>
            </a:r>
            <a:endParaRPr lang="ru-RU" sz="2800" b="1" cap="all" dirty="0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468312" y="3428926"/>
            <a:ext cx="2879551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Мир растений</a:t>
            </a:r>
            <a:endParaRPr lang="ru-RU" sz="2800" b="1" cap="all" dirty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37" name="Рисунок 36" descr="Рисунок36.png"/>
          <p:cNvPicPr>
            <a:picLocks noChangeAspect="1"/>
          </p:cNvPicPr>
          <p:nvPr/>
        </p:nvPicPr>
        <p:blipFill>
          <a:blip r:embed="rId29" cstate="screen"/>
          <a:srcRect/>
          <a:stretch>
            <a:fillRect/>
          </a:stretch>
        </p:blipFill>
        <p:spPr>
          <a:xfrm>
            <a:off x="1475656" y="260648"/>
            <a:ext cx="6891166" cy="792088"/>
          </a:xfrm>
          <a:prstGeom prst="rect">
            <a:avLst/>
          </a:prstGeom>
        </p:spPr>
      </p:pic>
      <p:pic>
        <p:nvPicPr>
          <p:cNvPr id="38" name="Рисунок 37" descr="Рисунок40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30" cstate="screen"/>
          <a:srcRect/>
          <a:stretch>
            <a:fillRect/>
          </a:stretch>
        </p:blipFill>
        <p:spPr>
          <a:xfrm>
            <a:off x="7308304" y="6237312"/>
            <a:ext cx="1152128" cy="300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5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33" grpId="0" animBg="1"/>
      <p:bldP spid="3134" grpId="0" animBg="1"/>
      <p:bldP spid="3135" grpId="0" animBg="1"/>
      <p:bldP spid="3136" grpId="0" animBg="1"/>
      <p:bldP spid="3137" grpId="0" animBg="1"/>
      <p:bldP spid="3138" grpId="0" animBg="1"/>
      <p:bldP spid="3139" grpId="0" animBg="1"/>
      <p:bldP spid="3140" grpId="0" animBg="1"/>
      <p:bldP spid="3142" grpId="0" animBg="1"/>
      <p:bldP spid="3143" grpId="0" animBg="1"/>
      <p:bldP spid="3144" grpId="0" animBg="1"/>
      <p:bldP spid="31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Красная книга</a:t>
            </a:r>
            <a:endParaRPr lang="ru-RU" sz="3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786446" y="4214818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57158" y="3214686"/>
            <a:ext cx="84969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rgbClr val="00B050"/>
                </a:solidFill>
              </a:rPr>
              <a:t>ПАДАЛЬЮ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/>
              <a:t>Чем питается </a:t>
            </a:r>
            <a:r>
              <a:rPr lang="ru-RU" sz="2800" b="1" dirty="0" smtClean="0"/>
              <a:t>Черный гриф</a:t>
            </a:r>
            <a:r>
              <a:rPr lang="ru-RU" sz="2800" dirty="0" smtClean="0"/>
              <a:t>?</a:t>
            </a:r>
            <a:endParaRPr lang="ru-RU" sz="2800" dirty="0" smtClean="0">
              <a:latin typeface="Georgia" pitchFamily="18" charset="0"/>
            </a:endParaRPr>
          </a:p>
        </p:txBody>
      </p:sp>
      <p:pic>
        <p:nvPicPr>
          <p:cNvPr id="10242" name="Picture 2" descr="https://biologymoscow.ucoz.ru/audio/golosazivotnyh/izkrasnoi/original/Cherniyi_grif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1714488"/>
            <a:ext cx="2357454" cy="2357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Красная книга</a:t>
            </a:r>
            <a:endParaRPr lang="ru-RU" sz="3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5204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428596" y="2500306"/>
            <a:ext cx="8496944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b="1" i="1" dirty="0" smtClean="0">
                <a:solidFill>
                  <a:srgbClr val="00B050"/>
                </a:solidFill>
              </a:rPr>
              <a:t>Национальные парки, </a:t>
            </a:r>
          </a:p>
          <a:p>
            <a:pPr>
              <a:spcBef>
                <a:spcPct val="20000"/>
              </a:spcBef>
            </a:pPr>
            <a:r>
              <a:rPr lang="ru-RU" sz="4000" b="1" i="1" dirty="0" smtClean="0">
                <a:solidFill>
                  <a:srgbClr val="00B050"/>
                </a:solidFill>
              </a:rPr>
              <a:t>заповедники, </a:t>
            </a:r>
          </a:p>
          <a:p>
            <a:pPr>
              <a:spcBef>
                <a:spcPct val="20000"/>
              </a:spcBef>
            </a:pPr>
            <a:r>
              <a:rPr lang="ru-RU" sz="4000" b="1" i="1" dirty="0" smtClean="0">
                <a:solidFill>
                  <a:srgbClr val="00B050"/>
                </a:solidFill>
              </a:rPr>
              <a:t>заказники, </a:t>
            </a:r>
          </a:p>
          <a:p>
            <a:pPr>
              <a:spcBef>
                <a:spcPct val="20000"/>
              </a:spcBef>
            </a:pPr>
            <a:r>
              <a:rPr lang="ru-RU" sz="4000" b="1" i="1" dirty="0" smtClean="0">
                <a:solidFill>
                  <a:srgbClr val="00B050"/>
                </a:solidFill>
              </a:rPr>
              <a:t>памятники </a:t>
            </a:r>
          </a:p>
          <a:p>
            <a:pPr>
              <a:spcBef>
                <a:spcPct val="20000"/>
              </a:spcBef>
            </a:pPr>
            <a:r>
              <a:rPr lang="ru-RU" sz="4000" b="1" i="1" dirty="0" smtClean="0">
                <a:solidFill>
                  <a:srgbClr val="00B050"/>
                </a:solidFill>
              </a:rPr>
              <a:t>природы.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/>
              <a:t>Какие вы знаете формы охраняемых территорий?</a:t>
            </a:r>
            <a:endParaRPr lang="ru-RU" sz="2800" dirty="0" smtClean="0">
              <a:latin typeface="Georgia" pitchFamily="18" charset="0"/>
            </a:endParaRPr>
          </a:p>
        </p:txBody>
      </p:sp>
      <p:pic>
        <p:nvPicPr>
          <p:cNvPr id="9218" name="Picture 2" descr="https://fs02.vseosvita.ua/0200qt55-c1e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29256" y="2285992"/>
            <a:ext cx="3500442" cy="2333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Красная книга</a:t>
            </a:r>
            <a:endParaRPr lang="ru-RU" sz="3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5204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23528" y="3429000"/>
            <a:ext cx="84969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rgbClr val="00B050"/>
                </a:solidFill>
              </a:rPr>
              <a:t>ЭКОЛОГИЯ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/>
              <a:t>Эта наука изучает организмы и окружающую среду? </a:t>
            </a:r>
            <a:endParaRPr lang="ru-RU" sz="2800" dirty="0" smtClean="0">
              <a:latin typeface="Georgia" pitchFamily="18" charset="0"/>
            </a:endParaRPr>
          </a:p>
        </p:txBody>
      </p:sp>
      <p:pic>
        <p:nvPicPr>
          <p:cNvPr id="8194" name="Picture 2" descr="https://264168-821584-raikfcquaxqncofqfm.stackpathdns.com/foto/2009/09/ekonasve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7818" y="2357430"/>
            <a:ext cx="3309935" cy="2673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Экология</a:t>
            </a:r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643570" y="3000372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3528" y="3429000"/>
            <a:ext cx="84969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НА НОГЕ</a:t>
            </a: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/>
              <a:t>Где находится ухо у кузнечика?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Экология</a:t>
            </a:r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572264" y="3000372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3528" y="3429000"/>
            <a:ext cx="84969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ХАМЕЛЕОН</a:t>
            </a: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/>
              <a:t>Кто часто меняет одежду, не раздеваясь?</a:t>
            </a:r>
            <a:endParaRPr lang="ru-RU" sz="2800" dirty="0" smtClean="0">
              <a:latin typeface="Georg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Экология</a:t>
            </a:r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429388" y="2643182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3528" y="3429000"/>
            <a:ext cx="84969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ПОДСОЛНУХ</a:t>
            </a: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/>
              <a:t>В народе этот цветок называют «цветком солнца». </a:t>
            </a:r>
            <a:endParaRPr lang="ru-RU" sz="2800" dirty="0" smtClean="0">
              <a:latin typeface="Georg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Экология</a:t>
            </a:r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500694" y="3143248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3528" y="3429000"/>
            <a:ext cx="84969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ИКРА</a:t>
            </a: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/>
              <a:t>Из нее выводятся головастики…</a:t>
            </a:r>
            <a:endParaRPr lang="ru-RU" sz="2800" dirty="0" smtClean="0">
              <a:latin typeface="Georg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Экология</a:t>
            </a:r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143636" y="2857496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3528" y="3429000"/>
            <a:ext cx="84969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БАБОЧКА</a:t>
            </a: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/>
              <a:t>Кто трижды родится, прежде чем стать взрослым?</a:t>
            </a:r>
            <a:endParaRPr lang="ru-RU" sz="2800" dirty="0" smtClean="0">
              <a:latin typeface="Georg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33162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9703" name="AutoShape 7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431800" cy="358775"/>
          </a:xfrm>
          <a:prstGeom prst="actionButtonBeginning">
            <a:avLst/>
          </a:prstGeom>
          <a:gradFill rotWithShape="1">
            <a:gsLst>
              <a:gs pos="0">
                <a:schemeClr val="bg1"/>
              </a:gs>
              <a:gs pos="100000">
                <a:srgbClr val="FFE7EC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E7EC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2" name="Рисунок 11" descr="Рисунок41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763688" y="404664"/>
            <a:ext cx="6480720" cy="648072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51520" y="1484784"/>
            <a:ext cx="8640960" cy="10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http://www.hereisfree.com/content1//pic/zip/201122421113324977801.jpg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идея кнопки «домик»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http://gatet.files.wordpress.com/2010/06/me.jpg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знак вопроса с человечком</a:t>
            </a: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http://www.design-web.com.ua/wp-content/uploads/2012/11/owl.jpg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мудрая сова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33162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9703" name="AutoShape 7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431800" cy="358775"/>
          </a:xfrm>
          <a:prstGeom prst="actionButtonBeginning">
            <a:avLst/>
          </a:prstGeom>
          <a:gradFill rotWithShape="1">
            <a:gsLst>
              <a:gs pos="0">
                <a:schemeClr val="bg1"/>
              </a:gs>
              <a:gs pos="100000">
                <a:srgbClr val="FFE7EC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E7EC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251520" y="1844824"/>
            <a:ext cx="8640960" cy="303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Ранько Елена Алексеевна </a:t>
            </a: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учитель начальных классов  </a:t>
            </a: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МАОУ лицей №21</a:t>
            </a: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г. Иваново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Сайт:</a:t>
            </a:r>
            <a:r>
              <a:rPr kumimoji="0" lang="ru-RU" sz="240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http://elenaranko.ucoz.ru/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200" i="1" dirty="0" smtClean="0">
              <a:latin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57158" y="4071942"/>
            <a:ext cx="84969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rgbClr val="2A65AC"/>
                </a:solidFill>
                <a:latin typeface="Georgia" pitchFamily="18" charset="0"/>
              </a:rPr>
              <a:t>ВОРОНА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28596" y="1571612"/>
            <a:ext cx="849694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 smtClean="0"/>
              <a:t>Окраска - сероватая,</a:t>
            </a:r>
          </a:p>
          <a:p>
            <a:r>
              <a:rPr lang="ru-RU" sz="2800" dirty="0" smtClean="0"/>
              <a:t>Повадка - вороватая.</a:t>
            </a:r>
          </a:p>
          <a:p>
            <a:r>
              <a:rPr lang="ru-RU" sz="2800" dirty="0" smtClean="0"/>
              <a:t>Крикунья хрипловатая –</a:t>
            </a:r>
          </a:p>
          <a:p>
            <a:r>
              <a:rPr lang="ru-RU" sz="2800" dirty="0" smtClean="0"/>
              <a:t>Известная персона.</a:t>
            </a:r>
          </a:p>
          <a:p>
            <a:r>
              <a:rPr lang="ru-RU" sz="2800" dirty="0" smtClean="0"/>
              <a:t>Кто это?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Пернатые друзья</a:t>
            </a:r>
            <a:endParaRPr lang="ru-RU" sz="36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572264" y="2357430"/>
            <a:ext cx="1512168" cy="2337309"/>
          </a:xfrm>
          <a:prstGeom prst="rect">
            <a:avLst/>
          </a:prstGeom>
        </p:spPr>
      </p:pic>
      <p:sp>
        <p:nvSpPr>
          <p:cNvPr id="32770" name="AutoShape 2" descr="https://ds05.infourok.ru/uploads/ex/020f/0005804e-f8c7e2c0/hello_html_164d30f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ds05.infourok.ru/uploads/ex/020f/0005804e-f8c7e2c0/hello_html_164d30f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ds05.infourok.ru/uploads/ex/020f/0005804e-f8c7e2c0/hello_html_164d30f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57158" y="3857628"/>
            <a:ext cx="84969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rgbClr val="2A65AC"/>
                </a:solidFill>
                <a:latin typeface="Georgia" pitchFamily="18" charset="0"/>
              </a:rPr>
              <a:t>КЛЕСТ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 smtClean="0"/>
              <a:t>Кто там прыгает, шуршит,</a:t>
            </a:r>
          </a:p>
          <a:p>
            <a:r>
              <a:rPr lang="ru-RU" sz="2800" dirty="0" smtClean="0"/>
              <a:t>Клювом шишки потрошит?</a:t>
            </a:r>
          </a:p>
          <a:p>
            <a:r>
              <a:rPr lang="ru-RU" sz="2800" dirty="0" smtClean="0"/>
              <a:t>Голоском речистый,</a:t>
            </a:r>
          </a:p>
          <a:p>
            <a:r>
              <a:rPr lang="ru-RU" sz="2800" dirty="0" smtClean="0"/>
              <a:t>Кле! Кле! Кле! - поет со свистом. 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Пернатые друзья</a:t>
            </a:r>
            <a:endParaRPr lang="ru-RU" sz="36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072198" y="3000372"/>
            <a:ext cx="1512168" cy="233730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57158" y="3786190"/>
            <a:ext cx="84969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rgbClr val="2A65AC"/>
                </a:solidFill>
                <a:latin typeface="Georgia" pitchFamily="18" charset="0"/>
              </a:rPr>
              <a:t>СИНИЦА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 smtClean="0"/>
              <a:t>Спинка зеленоватая,</a:t>
            </a:r>
          </a:p>
          <a:p>
            <a:r>
              <a:rPr lang="ru-RU" sz="2800" dirty="0" smtClean="0"/>
              <a:t>Животиком желтоватая,</a:t>
            </a:r>
          </a:p>
          <a:p>
            <a:r>
              <a:rPr lang="ru-RU" sz="2800" dirty="0" smtClean="0"/>
              <a:t>Черненькая шапочка</a:t>
            </a:r>
          </a:p>
          <a:p>
            <a:r>
              <a:rPr lang="ru-RU" sz="2800" dirty="0" smtClean="0"/>
              <a:t>И полоска галстучка.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Пернатые друзья</a:t>
            </a:r>
            <a:endParaRPr lang="ru-RU" sz="36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000760" y="2428868"/>
            <a:ext cx="1512168" cy="233730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85720" y="4143380"/>
            <a:ext cx="84969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rgbClr val="2A65AC"/>
                </a:solidFill>
                <a:latin typeface="Georgia" pitchFamily="18" charset="0"/>
              </a:rPr>
              <a:t>ПОПОЛЗЕНЬ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/>
              <a:t>Небольшая подвижная короткохвостая птичка. Клюв прямой, довольно длинный. Верхняя половина тела голубовато-серая. От клюва через глаз проходит черная полоса. Нижняя сторона тела белая. Часто перемещается вниз головой</a:t>
            </a:r>
            <a:r>
              <a:rPr lang="ru-RU" sz="2800" b="1" dirty="0" smtClean="0"/>
              <a:t>.</a:t>
            </a:r>
            <a:endParaRPr lang="ru-RU" sz="2800" dirty="0" smtClean="0"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Пернатые друзья</a:t>
            </a:r>
            <a:endParaRPr lang="ru-RU" sz="36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286512" y="3643314"/>
            <a:ext cx="1512168" cy="233730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3528" y="3429000"/>
            <a:ext cx="8496944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endParaRPr lang="ru-RU" sz="6000" b="1" i="1" dirty="0" smtClean="0">
              <a:solidFill>
                <a:srgbClr val="2A65AC"/>
              </a:solidFill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rgbClr val="2A65AC"/>
                </a:solidFill>
                <a:latin typeface="Georgia" pitchFamily="18" charset="0"/>
              </a:rPr>
              <a:t>ГЛУХАРЬ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/>
              <a:t>Крупная, сильная птица, держится глухих мест и болотистых массивов, питается ягодами, семенами растений, почками, сережками, хвоей. Суровые зимние ночи проводит под снегом.</a:t>
            </a:r>
            <a:endParaRPr lang="ru-RU" sz="2800" dirty="0" smtClean="0"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Пернатые друзья</a:t>
            </a:r>
            <a:endParaRPr lang="ru-RU" sz="36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786446" y="3643314"/>
            <a:ext cx="1512168" cy="233730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В мире животных</a:t>
            </a:r>
            <a:endParaRPr lang="ru-RU" sz="36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429388" y="2857496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57158" y="2786058"/>
            <a:ext cx="84969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rgbClr val="00B050"/>
                </a:solidFill>
                <a:latin typeface="Georgia" pitchFamily="18" charset="0"/>
              </a:rPr>
              <a:t>СЛОН</a:t>
            </a: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/>
              <a:t>Какое наземное животное самое крупное?</a:t>
            </a:r>
            <a:endParaRPr lang="ru-RU" sz="2800" dirty="0" smtClean="0">
              <a:latin typeface="Georg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В мире животных</a:t>
            </a:r>
            <a:endParaRPr lang="ru-RU" sz="36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215074" y="3857628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285720" y="4572008"/>
            <a:ext cx="84969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6000" b="1" i="1" dirty="0" smtClean="0">
                <a:solidFill>
                  <a:srgbClr val="00B050"/>
                </a:solidFill>
                <a:latin typeface="Georgia" pitchFamily="18" charset="0"/>
              </a:rPr>
              <a:t>БЕЛКА</a:t>
            </a: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 smtClean="0"/>
              <a:t>У нее много домиков: в гнезде, в дупле. Есть еще кладовая. У нее красивая рыжая шубка, а зимой - серая. Она умеет прыжками преодолевать  большие расстояния. Она сушит грибы, грызет орешки, а в сказке и песенки поет.</a:t>
            </a:r>
            <a:endParaRPr lang="ru-RU" sz="28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761</TotalTime>
  <Words>708</Words>
  <Application>Microsoft Office PowerPoint</Application>
  <PresentationFormat>Экран (4:3)</PresentationFormat>
  <Paragraphs>183</Paragraphs>
  <Slides>29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Людмила</cp:lastModifiedBy>
  <cp:revision>21</cp:revision>
  <dcterms:created xsi:type="dcterms:W3CDTF">2014-01-06T16:00:12Z</dcterms:created>
  <dcterms:modified xsi:type="dcterms:W3CDTF">2024-03-21T10:54:10Z</dcterms:modified>
</cp:coreProperties>
</file>