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4" r:id="rId9"/>
    <p:sldId id="262" r:id="rId10"/>
    <p:sldId id="263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7BF70-F4B5-432B-BE9C-BC152B7DA83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8A006-8600-42C6-A1BA-4281AC0AF8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717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88A006-8600-42C6-A1BA-4281AC0AF8B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304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56FB-E05E-443F-88A1-CFC9063899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727" y="1597961"/>
            <a:ext cx="9144000" cy="316230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5DA97A-281B-4A77-9D2C-C5E6A860E6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4727" y="4902488"/>
            <a:ext cx="9144000" cy="985075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FD7BAE-E194-4223-BB4E-5E487863F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21F6C9-7279-4DF8-9462-3EFEFA03F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57072-0A38-49AD-8D0D-0E42DD488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459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89E81-5CFF-4A28-B9C8-5D54E51DF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8A4CC8-DCB0-4E94-98A7-236E3D1866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D1F802-21C2-44B2-A419-55469D826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DB709-08FF-4C4A-8670-4CCA9146F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95375-1CC8-4950-8439-877451C42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871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E8BDF0-A155-454D-B3E2-AD15D0905A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073242" y="827313"/>
            <a:ext cx="2280557" cy="5061857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244E0D-96EC-4B35-BA5C-5DAFCC728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827313"/>
            <a:ext cx="8115300" cy="5061857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ADC4E-9FB1-439F-B0FB-47F47B342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EE406-061A-4440-BA75-3B684FC84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6D93CF-F5F3-4897-A51E-47D577FDD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60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98199-C6CF-4DFF-A750-435F06CC7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2D5EB-F993-411F-9DBA-971321FC0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A5D216-27F9-4078-8349-ABC9F614A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4F8A8-FBA7-4F25-ADEA-AF346495D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609F8-5897-4724-8FA6-3EFDE8F2D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28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C0F0C-7BA8-490D-B4C9-CCE145DCD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726" y="1709738"/>
            <a:ext cx="9143999" cy="3050523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290E61-B837-4BE4-9BC7-6AF706BCCA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4726" y="4902488"/>
            <a:ext cx="9143999" cy="9850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52E15F-E46D-44C6-9FB9-07B0BC545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BF6955-3667-4857-B35A-9E12F7988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4B309-D15E-4FA1-9B8D-8C1F3B56C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100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219AB-91F9-4F80-9B5D-2E6FE925F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9F334-D0CF-4DFD-BAA9-3ECD639B1F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7362" y="2227809"/>
            <a:ext cx="4942438" cy="394915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5E0B5D-4613-4DA7-BA20-58B19BE8A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27809"/>
            <a:ext cx="4855265" cy="394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F311AB-0603-424D-BC42-0CEAB3562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AA2AC-0C5F-4835-BE47-D780C2989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6C54C0-DFDA-4778-9EE8-5E5C30E05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66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F3603-5B09-4916-8324-A6BDAB4E0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726" y="365125"/>
            <a:ext cx="994273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74073C-C15B-4218-9B84-6758955176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4725" y="1681163"/>
            <a:ext cx="491285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116D27-36F6-440B-A9BE-8B9499047C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4726" y="2505075"/>
            <a:ext cx="4912849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2010D-7AC4-4A70-A211-6A29274119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85526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AE85B5-3350-49A4-86A1-E5DAED4916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85526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73E874-D08B-4D81-B82D-5DF242E4A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174067-0FFA-41C3-A3A6-E8907CC32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947985-FBC0-4118-8877-2E327F637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360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0282-3DE7-4AB9-83AC-AFEDD22AF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A7436C-706A-443F-86CD-4444C8281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B53292-7EA5-45D0-957F-636A44FC0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76F59D-34BB-462C-B506-040B9E982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38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E55245-AB52-41B4-9B28-55E6527DA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73B8AE-58B0-4FDF-8430-9D8D3DD53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9E4D91-8619-43C1-841B-B5F47DE01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729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DA660-DF93-4947-B93F-BF118D3B5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727" y="457200"/>
            <a:ext cx="368729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0292E-B3E1-4FD6-A7FA-C165BAC21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5844277" cy="48736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FB0ECC-817B-4A71-AFB5-FC60A2BC3A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84727" y="2253343"/>
            <a:ext cx="3687298" cy="3615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788E0B-6135-4F59-A35A-2CA1A8BA4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0DEF36-4037-4E6D-988F-CC8E3F11C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5C0D2D-D878-4723-A002-5A601EFB4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579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C59D5-B8A1-4C9C-A61F-E082A4433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727" y="720433"/>
            <a:ext cx="3687298" cy="15873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CB4F5F-E6E7-45C3-B35C-80F81FB1A5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58277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633AB7-4F8E-4A9F-AC15-89E6A6E003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84727" y="2449286"/>
            <a:ext cx="3687298" cy="341970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74B526-866D-4E11-A7F9-081BD4EDF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A28C-4C6A-46EA-90C0-4EE0B89CC5C7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758BF8-E962-4367-8495-62438FDD4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C20AE1-C97D-4E6C-9DB2-B2904C2CF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F7F31-0B8A-474A-B86C-91F381754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676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E192E3E-68A9-4F36-936C-1C8D0B9EF132}"/>
              </a:ext>
            </a:extLst>
          </p:cNvPr>
          <p:cNvSpPr/>
          <p:nvPr/>
        </p:nvSpPr>
        <p:spPr>
          <a:xfrm>
            <a:off x="8803792" y="3455896"/>
            <a:ext cx="3388208" cy="3406341"/>
          </a:xfrm>
          <a:custGeom>
            <a:avLst/>
            <a:gdLst>
              <a:gd name="connsiteX0" fmla="*/ 3388058 w 3388208"/>
              <a:gd name="connsiteY0" fmla="*/ 0 h 3406341"/>
              <a:gd name="connsiteX1" fmla="*/ 3388208 w 3388208"/>
              <a:gd name="connsiteY1" fmla="*/ 0 h 3406341"/>
              <a:gd name="connsiteX2" fmla="*/ 3388208 w 3388208"/>
              <a:gd name="connsiteY2" fmla="*/ 3406341 h 3406341"/>
              <a:gd name="connsiteX3" fmla="*/ 0 w 3388208"/>
              <a:gd name="connsiteY3" fmla="*/ 3406341 h 3406341"/>
              <a:gd name="connsiteX4" fmla="*/ 79006 w 3388208"/>
              <a:gd name="connsiteY4" fmla="*/ 3404386 h 3406341"/>
              <a:gd name="connsiteX5" fmla="*/ 3383947 w 3388208"/>
              <a:gd name="connsiteY5" fmla="*/ 164274 h 340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208" h="3406341">
                <a:moveTo>
                  <a:pt x="3388058" y="0"/>
                </a:moveTo>
                <a:lnTo>
                  <a:pt x="3388208" y="0"/>
                </a:lnTo>
                <a:lnTo>
                  <a:pt x="3388208" y="3406341"/>
                </a:lnTo>
                <a:lnTo>
                  <a:pt x="0" y="3406341"/>
                </a:lnTo>
                <a:lnTo>
                  <a:pt x="79006" y="3404386"/>
                </a:lnTo>
                <a:cubicBezTo>
                  <a:pt x="1864742" y="3315784"/>
                  <a:pt x="3296223" y="1912901"/>
                  <a:pt x="3383947" y="16427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214EB0-7E6D-4536-9350-5CB688B56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362" y="720434"/>
            <a:ext cx="9950103" cy="15073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F5455E-4725-4924-BF7D-2E1FC9E391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7362" y="2427316"/>
            <a:ext cx="9950103" cy="35135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CAD9D9-1A1D-4438-9F3D-E5E58FD72F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43751" y="6356350"/>
            <a:ext cx="22966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8C28A28C-4C6A-46EA-90C0-4EE0B89CC5C7}" type="datetimeFigureOut">
              <a:rPr lang="en-US" smtClean="0"/>
              <a:pPr/>
              <a:t>4/19/2022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80A827-D7BF-4CA4-8C29-5AE54ADA47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610380" y="1926575"/>
            <a:ext cx="38303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17188-1DE1-4DA5-8161-21179E4AD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0355" y="6356350"/>
            <a:ext cx="410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5DEF7F31-0B8A-474A-B86C-91F3817543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832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200" b="1" kern="120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FDE3B669-D0C6-43C4-9D0E-ED152B12DA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8D75F6-DB46-4D67-A664-5A90B0A64A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000"/>
          <a:stretch/>
        </p:blipFill>
        <p:spPr>
          <a:xfrm>
            <a:off x="-2" y="10"/>
            <a:ext cx="12192002" cy="6857990"/>
          </a:xfrm>
          <a:prstGeom prst="rect">
            <a:avLst/>
          </a:prstGeom>
        </p:spPr>
      </p:pic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C6D1572E-35F2-4C21-AA69-B57A24824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149662"/>
            <a:ext cx="12192000" cy="17083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C3B7D-292B-46C3-9CA2-2D31BBD50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7348" y="5422789"/>
            <a:ext cx="8948048" cy="706641"/>
          </a:xfrm>
        </p:spPr>
        <p:txBody>
          <a:bodyPr anchor="b">
            <a:normAutofit/>
          </a:bodyPr>
          <a:lstStyle/>
          <a:p>
            <a:r>
              <a:rPr lang="ru-RU" sz="2800"/>
              <a:t>Русский язык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0653434-DE13-4450-A80A-EB1950FC1A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7348" y="6165748"/>
            <a:ext cx="8353856" cy="365125"/>
          </a:xfrm>
        </p:spPr>
        <p:txBody>
          <a:bodyPr anchor="t">
            <a:normAutofit/>
          </a:bodyPr>
          <a:lstStyle/>
          <a:p>
            <a:r>
              <a:rPr lang="ru-RU" sz="1600" dirty="0"/>
              <a:t>19 апреля</a:t>
            </a:r>
          </a:p>
        </p:txBody>
      </p:sp>
    </p:spTree>
    <p:extLst>
      <p:ext uri="{BB962C8B-B14F-4D97-AF65-F5344CB8AC3E}">
        <p14:creationId xmlns:p14="http://schemas.microsoft.com/office/powerpoint/2010/main" val="425891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45D852-68FA-452E-A91F-8FD15A981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979" y="0"/>
            <a:ext cx="9950103" cy="1507376"/>
          </a:xfrm>
        </p:spPr>
        <p:txBody>
          <a:bodyPr/>
          <a:lstStyle/>
          <a:p>
            <a:r>
              <a:rPr lang="ru-RU" dirty="0"/>
              <a:t>Закончи фразу (лепесток подснежника)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0FBEDB0-5DEF-4767-BAC0-5543DFB4F6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0553" y="1779111"/>
            <a:ext cx="7909605" cy="4239135"/>
          </a:xfrm>
        </p:spPr>
      </p:pic>
    </p:spTree>
    <p:extLst>
      <p:ext uri="{BB962C8B-B14F-4D97-AF65-F5344CB8AC3E}">
        <p14:creationId xmlns:p14="http://schemas.microsoft.com/office/powerpoint/2010/main" val="2579992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30901EA4-6CA0-4A64-939C-F76E88D155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D1E42C-FBCB-4EDD-815B-E7484EA7D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362" y="720435"/>
            <a:ext cx="4855352" cy="150737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kern="1200">
                <a:effectLst/>
                <a:latin typeface="+mj-lt"/>
                <a:ea typeface="+mj-ea"/>
                <a:cs typeface="+mj-cs"/>
              </a:rPr>
              <a:t>Домашнее задание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6721A4-4D69-4364-84AC-E887DC564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7362" y="2427316"/>
            <a:ext cx="5552038" cy="351351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800" b="1" kern="1200" dirty="0" err="1">
                <a:latin typeface="+mn-lt"/>
                <a:ea typeface="+mn-ea"/>
                <a:cs typeface="+mn-cs"/>
              </a:rPr>
              <a:t>Яндекс</a:t>
            </a:r>
            <a:r>
              <a:rPr lang="en-US" sz="2800" b="1" kern="1200" dirty="0">
                <a:latin typeface="+mn-lt"/>
                <a:ea typeface="+mn-ea"/>
                <a:cs typeface="+mn-cs"/>
              </a:rPr>
              <a:t>. </a:t>
            </a:r>
            <a:r>
              <a:rPr lang="en-US" sz="2800" b="1" kern="1200" dirty="0" err="1">
                <a:latin typeface="+mn-lt"/>
                <a:ea typeface="+mn-ea"/>
                <a:cs typeface="+mn-cs"/>
              </a:rPr>
              <a:t>Учебник</a:t>
            </a:r>
            <a:r>
              <a:rPr lang="en-US" sz="2800" b="1" kern="1200" dirty="0">
                <a:latin typeface="+mn-lt"/>
                <a:ea typeface="+mn-ea"/>
                <a:cs typeface="+mn-cs"/>
              </a:rPr>
              <a:t>: </a:t>
            </a:r>
            <a:r>
              <a:rPr lang="en-US" sz="2800" b="1" kern="1200" dirty="0" err="1">
                <a:latin typeface="+mn-lt"/>
                <a:ea typeface="+mn-ea"/>
                <a:cs typeface="+mn-cs"/>
              </a:rPr>
              <a:t>Обобщение</a:t>
            </a:r>
            <a:r>
              <a:rPr lang="en-US" sz="2800" b="1" kern="1200" dirty="0"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latin typeface="+mn-lt"/>
                <a:ea typeface="+mn-ea"/>
                <a:cs typeface="+mn-cs"/>
              </a:rPr>
              <a:t>по</a:t>
            </a:r>
            <a:r>
              <a:rPr lang="en-US" sz="2800" b="1" kern="1200" dirty="0"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latin typeface="+mn-lt"/>
                <a:ea typeface="+mn-ea"/>
                <a:cs typeface="+mn-cs"/>
              </a:rPr>
              <a:t>теме</a:t>
            </a:r>
            <a:r>
              <a:rPr lang="en-US" sz="2800" b="1" kern="1200" dirty="0">
                <a:latin typeface="+mn-lt"/>
                <a:ea typeface="+mn-ea"/>
                <a:cs typeface="+mn-cs"/>
              </a:rPr>
              <a:t> «</a:t>
            </a:r>
            <a:r>
              <a:rPr lang="en-US" sz="2800" b="1" kern="1200" dirty="0" err="1">
                <a:latin typeface="+mn-lt"/>
                <a:ea typeface="+mn-ea"/>
                <a:cs typeface="+mn-cs"/>
              </a:rPr>
              <a:t>Имя</a:t>
            </a:r>
            <a:r>
              <a:rPr lang="en-US" sz="2800" b="1" kern="1200" dirty="0"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latin typeface="+mn-lt"/>
                <a:ea typeface="+mn-ea"/>
                <a:cs typeface="+mn-cs"/>
              </a:rPr>
              <a:t>прилагательное</a:t>
            </a:r>
            <a:r>
              <a:rPr lang="en-US" sz="2800" b="1" kern="1200" dirty="0">
                <a:latin typeface="+mn-lt"/>
                <a:ea typeface="+mn-ea"/>
                <a:cs typeface="+mn-cs"/>
              </a:rPr>
              <a:t>»</a:t>
            </a: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E3B2BA1-50FC-4574-838F-AB0B5B93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03268" y="3431554"/>
            <a:ext cx="3488732" cy="3432751"/>
          </a:xfrm>
          <a:custGeom>
            <a:avLst/>
            <a:gdLst>
              <a:gd name="connsiteX0" fmla="*/ 3488731 w 3488732"/>
              <a:gd name="connsiteY0" fmla="*/ 0 h 3432751"/>
              <a:gd name="connsiteX1" fmla="*/ 3488732 w 3488732"/>
              <a:gd name="connsiteY1" fmla="*/ 0 h 3432751"/>
              <a:gd name="connsiteX2" fmla="*/ 3488732 w 3488732"/>
              <a:gd name="connsiteY2" fmla="*/ 3432751 h 3432751"/>
              <a:gd name="connsiteX3" fmla="*/ 0 w 3488732"/>
              <a:gd name="connsiteY3" fmla="*/ 3432751 h 3432751"/>
              <a:gd name="connsiteX4" fmla="*/ 0 w 3488732"/>
              <a:gd name="connsiteY4" fmla="*/ 3431630 h 3432751"/>
              <a:gd name="connsiteX5" fmla="*/ 80 w 3488732"/>
              <a:gd name="connsiteY5" fmla="*/ 3431628 h 3432751"/>
              <a:gd name="connsiteX6" fmla="*/ 7516 w 3488732"/>
              <a:gd name="connsiteY6" fmla="*/ 3431628 h 3432751"/>
              <a:gd name="connsiteX7" fmla="*/ 7516 w 3488732"/>
              <a:gd name="connsiteY7" fmla="*/ 3431443 h 3432751"/>
              <a:gd name="connsiteX8" fmla="*/ 179530 w 3488732"/>
              <a:gd name="connsiteY8" fmla="*/ 3427154 h 3432751"/>
              <a:gd name="connsiteX9" fmla="*/ 3484471 w 3488732"/>
              <a:gd name="connsiteY9" fmla="*/ 162232 h 3432751"/>
              <a:gd name="connsiteX10" fmla="*/ 3488328 w 3488732"/>
              <a:gd name="connsiteY10" fmla="*/ 6924 h 3432751"/>
              <a:gd name="connsiteX11" fmla="*/ 3488731 w 3488732"/>
              <a:gd name="connsiteY11" fmla="*/ 6924 h 343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88732" h="3432751">
                <a:moveTo>
                  <a:pt x="3488731" y="0"/>
                </a:moveTo>
                <a:lnTo>
                  <a:pt x="3488732" y="0"/>
                </a:lnTo>
                <a:lnTo>
                  <a:pt x="3488732" y="3432751"/>
                </a:lnTo>
                <a:lnTo>
                  <a:pt x="0" y="3432751"/>
                </a:lnTo>
                <a:lnTo>
                  <a:pt x="0" y="3431630"/>
                </a:lnTo>
                <a:lnTo>
                  <a:pt x="80" y="3431628"/>
                </a:lnTo>
                <a:lnTo>
                  <a:pt x="7516" y="3431628"/>
                </a:lnTo>
                <a:lnTo>
                  <a:pt x="7516" y="3431443"/>
                </a:lnTo>
                <a:lnTo>
                  <a:pt x="179530" y="3427154"/>
                </a:lnTo>
                <a:cubicBezTo>
                  <a:pt x="1965266" y="3337873"/>
                  <a:pt x="3396747" y="1924247"/>
                  <a:pt x="3484471" y="162232"/>
                </a:cubicBezTo>
                <a:lnTo>
                  <a:pt x="3488328" y="6924"/>
                </a:lnTo>
                <a:lnTo>
                  <a:pt x="3488731" y="692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6484A2-BB95-4FB2-8A61-8003A897C9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67" r="19303"/>
          <a:stretch/>
        </p:blipFill>
        <p:spPr>
          <a:xfrm>
            <a:off x="6967018" y="10"/>
            <a:ext cx="5224982" cy="6863174"/>
          </a:xfrm>
          <a:custGeom>
            <a:avLst/>
            <a:gdLst/>
            <a:ahLst/>
            <a:cxnLst/>
            <a:rect l="l" t="t" r="r" b="b"/>
            <a:pathLst>
              <a:path w="5224982" h="6846790">
                <a:moveTo>
                  <a:pt x="0" y="0"/>
                </a:moveTo>
                <a:lnTo>
                  <a:pt x="5224981" y="0"/>
                </a:lnTo>
                <a:lnTo>
                  <a:pt x="5224981" y="3414038"/>
                </a:lnTo>
                <a:lnTo>
                  <a:pt x="5224982" y="3414038"/>
                </a:lnTo>
                <a:lnTo>
                  <a:pt x="5224981" y="3414080"/>
                </a:lnTo>
                <a:lnTo>
                  <a:pt x="5224981" y="3430264"/>
                </a:lnTo>
                <a:lnTo>
                  <a:pt x="5224578" y="3430264"/>
                </a:lnTo>
                <a:lnTo>
                  <a:pt x="5220721" y="3585201"/>
                </a:lnTo>
                <a:cubicBezTo>
                  <a:pt x="5132997" y="5343007"/>
                  <a:pt x="3701516" y="6753257"/>
                  <a:pt x="1915780" y="6842324"/>
                </a:cubicBezTo>
                <a:lnTo>
                  <a:pt x="1743766" y="6846603"/>
                </a:lnTo>
                <a:lnTo>
                  <a:pt x="1743766" y="6846788"/>
                </a:lnTo>
                <a:lnTo>
                  <a:pt x="1736330" y="6846788"/>
                </a:lnTo>
                <a:lnTo>
                  <a:pt x="1736250" y="6846790"/>
                </a:lnTo>
                <a:lnTo>
                  <a:pt x="1736250" y="6846788"/>
                </a:lnTo>
                <a:lnTo>
                  <a:pt x="0" y="68467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8947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07E582A-B190-4440-86B7-2C9294BB1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715" y="40328"/>
            <a:ext cx="9950103" cy="1507376"/>
          </a:xfrm>
        </p:spPr>
        <p:txBody>
          <a:bodyPr/>
          <a:lstStyle/>
          <a:p>
            <a:r>
              <a:rPr lang="ru-RU" dirty="0"/>
              <a:t>Тема и задачи урока: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3B72FB1D-186A-42A6-9B2F-30533DB432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233555" y="1484473"/>
            <a:ext cx="4941887" cy="3706415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12825CEE-A5AF-4B6C-A233-5C8B0259241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248" y="40328"/>
            <a:ext cx="4791580" cy="6777343"/>
          </a:xfrm>
        </p:spPr>
      </p:pic>
      <p:pic>
        <p:nvPicPr>
          <p:cNvPr id="2" name="timer 1 min 1440 1440 pix vfx sound (таймер обратного отсчёта 1 минута)">
            <a:hlinkClick r:id="" action="ppaction://media"/>
            <a:extLst>
              <a:ext uri="{FF2B5EF4-FFF2-40B4-BE49-F238E27FC236}">
                <a16:creationId xmlns:a16="http://schemas.microsoft.com/office/drawing/2014/main" id="{E5C565E7-27E6-42B1-B7DD-653448B6EA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524" y="4038600"/>
            <a:ext cx="2819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E192E3E-68A9-4F36-936C-1C8D0B9EF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03792" y="3455896"/>
            <a:ext cx="3388208" cy="3406341"/>
          </a:xfrm>
          <a:custGeom>
            <a:avLst/>
            <a:gdLst>
              <a:gd name="connsiteX0" fmla="*/ 3388058 w 3388208"/>
              <a:gd name="connsiteY0" fmla="*/ 0 h 3406341"/>
              <a:gd name="connsiteX1" fmla="*/ 3388208 w 3388208"/>
              <a:gd name="connsiteY1" fmla="*/ 0 h 3406341"/>
              <a:gd name="connsiteX2" fmla="*/ 3388208 w 3388208"/>
              <a:gd name="connsiteY2" fmla="*/ 3406341 h 3406341"/>
              <a:gd name="connsiteX3" fmla="*/ 0 w 3388208"/>
              <a:gd name="connsiteY3" fmla="*/ 3406341 h 3406341"/>
              <a:gd name="connsiteX4" fmla="*/ 79006 w 3388208"/>
              <a:gd name="connsiteY4" fmla="*/ 3404386 h 3406341"/>
              <a:gd name="connsiteX5" fmla="*/ 3383947 w 3388208"/>
              <a:gd name="connsiteY5" fmla="*/ 164274 h 340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208" h="3406341">
                <a:moveTo>
                  <a:pt x="3388058" y="0"/>
                </a:moveTo>
                <a:lnTo>
                  <a:pt x="3388208" y="0"/>
                </a:lnTo>
                <a:lnTo>
                  <a:pt x="3388208" y="3406341"/>
                </a:lnTo>
                <a:lnTo>
                  <a:pt x="0" y="3406341"/>
                </a:lnTo>
                <a:lnTo>
                  <a:pt x="79006" y="3404386"/>
                </a:lnTo>
                <a:cubicBezTo>
                  <a:pt x="1864742" y="3315784"/>
                  <a:pt x="3296223" y="1912901"/>
                  <a:pt x="3383947" y="16427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98D6E90-577B-4973-B60A-2700290E6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A425D16-52CD-4974-98EC-DFDFC28B3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728" y="1597961"/>
            <a:ext cx="2628969" cy="31623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/>
              <a:t>Имя прилагательное (восстанови кластер, обсудив с товарищем)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FA95682-BEE6-4B33-BA34-7E7BE4978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03792" y="3455896"/>
            <a:ext cx="3388208" cy="3406341"/>
          </a:xfrm>
          <a:custGeom>
            <a:avLst/>
            <a:gdLst>
              <a:gd name="connsiteX0" fmla="*/ 3388058 w 3388208"/>
              <a:gd name="connsiteY0" fmla="*/ 0 h 3406341"/>
              <a:gd name="connsiteX1" fmla="*/ 3388208 w 3388208"/>
              <a:gd name="connsiteY1" fmla="*/ 0 h 3406341"/>
              <a:gd name="connsiteX2" fmla="*/ 3388208 w 3388208"/>
              <a:gd name="connsiteY2" fmla="*/ 3406341 h 3406341"/>
              <a:gd name="connsiteX3" fmla="*/ 0 w 3388208"/>
              <a:gd name="connsiteY3" fmla="*/ 3406341 h 3406341"/>
              <a:gd name="connsiteX4" fmla="*/ 79006 w 3388208"/>
              <a:gd name="connsiteY4" fmla="*/ 3404386 h 3406341"/>
              <a:gd name="connsiteX5" fmla="*/ 3383947 w 3388208"/>
              <a:gd name="connsiteY5" fmla="*/ 164274 h 340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208" h="3406341">
                <a:moveTo>
                  <a:pt x="3388058" y="0"/>
                </a:moveTo>
                <a:lnTo>
                  <a:pt x="3388208" y="0"/>
                </a:lnTo>
                <a:lnTo>
                  <a:pt x="3388208" y="3406341"/>
                </a:lnTo>
                <a:lnTo>
                  <a:pt x="0" y="3406341"/>
                </a:lnTo>
                <a:lnTo>
                  <a:pt x="79006" y="3404386"/>
                </a:lnTo>
                <a:cubicBezTo>
                  <a:pt x="1864742" y="3315784"/>
                  <a:pt x="3296223" y="1912901"/>
                  <a:pt x="3383947" y="16427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7520173-60D1-4540-B067-8CCD8F574E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408591" y="-37539"/>
            <a:ext cx="6218971" cy="62189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86345D7-6621-4B5A-BBEB-A3826FB82AA6}"/>
              </a:ext>
            </a:extLst>
          </p:cNvPr>
          <p:cNvSpPr txBox="1"/>
          <p:nvPr/>
        </p:nvSpPr>
        <p:spPr>
          <a:xfrm>
            <a:off x="5570734" y="2889752"/>
            <a:ext cx="233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1. Часть речи…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53B2B-1F87-4C23-AFFD-FC0F764FB200}"/>
              </a:ext>
            </a:extLst>
          </p:cNvPr>
          <p:cNvSpPr txBox="1"/>
          <p:nvPr/>
        </p:nvSpPr>
        <p:spPr>
          <a:xfrm flipH="1">
            <a:off x="6052862" y="992221"/>
            <a:ext cx="1848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2. Обозначает 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13DC03-0C27-4462-BD1C-712AA17FFA23}"/>
              </a:ext>
            </a:extLst>
          </p:cNvPr>
          <p:cNvSpPr txBox="1"/>
          <p:nvPr/>
        </p:nvSpPr>
        <p:spPr>
          <a:xfrm>
            <a:off x="7901116" y="201944"/>
            <a:ext cx="1437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3. Вопросы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E3AFC1-01F8-42AA-95E2-6D5776BF560D}"/>
              </a:ext>
            </a:extLst>
          </p:cNvPr>
          <p:cNvSpPr txBox="1"/>
          <p:nvPr/>
        </p:nvSpPr>
        <p:spPr>
          <a:xfrm>
            <a:off x="9310439" y="1292309"/>
            <a:ext cx="2109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4. Роль в речи…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6551BB-1BAD-4F9F-9C14-EE814394C52F}"/>
              </a:ext>
            </a:extLst>
          </p:cNvPr>
          <p:cNvSpPr txBox="1"/>
          <p:nvPr/>
        </p:nvSpPr>
        <p:spPr>
          <a:xfrm>
            <a:off x="9402425" y="2705085"/>
            <a:ext cx="2507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5. Роль в предложении…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96E6B0-2A86-4505-AC50-0F5534C39224}"/>
              </a:ext>
            </a:extLst>
          </p:cNvPr>
          <p:cNvSpPr txBox="1"/>
          <p:nvPr/>
        </p:nvSpPr>
        <p:spPr>
          <a:xfrm>
            <a:off x="9310439" y="4157146"/>
            <a:ext cx="1867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6. </a:t>
            </a:r>
            <a:r>
              <a:rPr lang="ru-RU" sz="2400" b="1" dirty="0"/>
              <a:t>Связано (зависит) …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AD9DC7-2A28-4823-8349-046799494F4C}"/>
              </a:ext>
            </a:extLst>
          </p:cNvPr>
          <p:cNvSpPr txBox="1"/>
          <p:nvPr/>
        </p:nvSpPr>
        <p:spPr>
          <a:xfrm>
            <a:off x="7955182" y="4488837"/>
            <a:ext cx="13293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7. Изменяется по…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0EC296-901E-43F5-8CB3-5CE9E9AF29BB}"/>
              </a:ext>
            </a:extLst>
          </p:cNvPr>
          <p:cNvSpPr txBox="1"/>
          <p:nvPr/>
        </p:nvSpPr>
        <p:spPr>
          <a:xfrm>
            <a:off x="6478173" y="4157146"/>
            <a:ext cx="1221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8. </a:t>
            </a:r>
            <a:r>
              <a:rPr lang="ru-RU" sz="2400" b="1" dirty="0" err="1"/>
              <a:t>Н.ф</a:t>
            </a:r>
            <a:r>
              <a:rPr lang="ru-RU" sz="2400" b="1" dirty="0"/>
              <a:t>. </a:t>
            </a:r>
          </a:p>
        </p:txBody>
      </p:sp>
      <p:pic>
        <p:nvPicPr>
          <p:cNvPr id="2" name="timer 3 min 1440 1440 pix vfx sound  (таймер обратного отсчёта 3 минуты)">
            <a:hlinkClick r:id="" action="ppaction://media"/>
            <a:extLst>
              <a:ext uri="{FF2B5EF4-FFF2-40B4-BE49-F238E27FC236}">
                <a16:creationId xmlns:a16="http://schemas.microsoft.com/office/drawing/2014/main" id="{CCECEAB0-8EEC-4051-BA57-3636EB6FD5C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4728" y="3860531"/>
            <a:ext cx="2320901" cy="232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19790A-421F-4017-872E-91A0BC67A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Оцени верность суждений. Поставь в колонке «+» или «-»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D500E60B-1937-4EFA-B689-C51EABD644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3949" y="2616739"/>
            <a:ext cx="8093131" cy="37062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4A681F2-221F-4A55-BDDF-3DCAE0A9F0AA}"/>
              </a:ext>
            </a:extLst>
          </p:cNvPr>
          <p:cNvSpPr txBox="1"/>
          <p:nvPr/>
        </p:nvSpPr>
        <p:spPr>
          <a:xfrm>
            <a:off x="8394970" y="3038697"/>
            <a:ext cx="82004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+</a:t>
            </a:r>
          </a:p>
          <a:p>
            <a:r>
              <a:rPr lang="ru-RU" sz="3600" dirty="0">
                <a:solidFill>
                  <a:srgbClr val="FF0000"/>
                </a:solidFill>
              </a:rPr>
              <a:t>_</a:t>
            </a:r>
          </a:p>
          <a:p>
            <a:r>
              <a:rPr lang="ru-RU" sz="3600" dirty="0">
                <a:solidFill>
                  <a:srgbClr val="FF0000"/>
                </a:solidFill>
              </a:rPr>
              <a:t>+</a:t>
            </a:r>
          </a:p>
          <a:p>
            <a:r>
              <a:rPr lang="ru-RU" sz="4800" dirty="0">
                <a:solidFill>
                  <a:srgbClr val="FF0000"/>
                </a:solidFill>
              </a:rPr>
              <a:t>+</a:t>
            </a:r>
          </a:p>
          <a:p>
            <a:r>
              <a:rPr lang="ru-RU" sz="4400" dirty="0">
                <a:solidFill>
                  <a:srgbClr val="FF0000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88672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F3F6D-9EEB-46FF-9AAB-31E1501EE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740" y="321012"/>
            <a:ext cx="9179210" cy="467104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Физминутка</a:t>
            </a:r>
            <a:r>
              <a:rPr lang="ru-RU" dirty="0"/>
              <a:t> </a:t>
            </a:r>
          </a:p>
        </p:txBody>
      </p:sp>
      <p:pic>
        <p:nvPicPr>
          <p:cNvPr id="6" name="зарядка">
            <a:hlinkClick r:id="" action="ppaction://media"/>
            <a:extLst>
              <a:ext uri="{FF2B5EF4-FFF2-40B4-BE49-F238E27FC236}">
                <a16:creationId xmlns:a16="http://schemas.microsoft.com/office/drawing/2014/main" id="{9CCDB4FA-1499-4915-9EBE-DB61946CAF6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81901" y="901395"/>
            <a:ext cx="8986533" cy="5055209"/>
          </a:xfrm>
        </p:spPr>
      </p:pic>
    </p:spTree>
    <p:extLst>
      <p:ext uri="{BB962C8B-B14F-4D97-AF65-F5344CB8AC3E}">
        <p14:creationId xmlns:p14="http://schemas.microsoft.com/office/powerpoint/2010/main" val="302066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30901EA4-6CA0-4A64-939C-F76E88D155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01BFB5-6FA2-4765-83B9-FD9AAD7EF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31" y="163482"/>
            <a:ext cx="5933892" cy="1507375"/>
          </a:xfrm>
        </p:spPr>
        <p:txBody>
          <a:bodyPr>
            <a:normAutofit/>
          </a:bodyPr>
          <a:lstStyle/>
          <a:p>
            <a:r>
              <a:rPr lang="ru-RU" dirty="0"/>
              <a:t>Выпиши из стихотворения ЭПИТЕТЫ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7029FBF-54AC-4BE3-B4F5-9DF11B73C6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66929" y="1834339"/>
            <a:ext cx="6361888" cy="351351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Подснежник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Подснежник спешит под землёю,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Спешит на весенний парад.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Над русой его головою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Ручьи молодые звенят.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Он выпрыгнет завтра весёлый,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 луч ухватившись тугой.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 я не сорву новосёла,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t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 только дотронусь рукой.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E3B2BA1-50FC-4574-838F-AB0B5B93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03268" y="3431554"/>
            <a:ext cx="3488732" cy="3432751"/>
          </a:xfrm>
          <a:custGeom>
            <a:avLst/>
            <a:gdLst>
              <a:gd name="connsiteX0" fmla="*/ 3488731 w 3488732"/>
              <a:gd name="connsiteY0" fmla="*/ 0 h 3432751"/>
              <a:gd name="connsiteX1" fmla="*/ 3488732 w 3488732"/>
              <a:gd name="connsiteY1" fmla="*/ 0 h 3432751"/>
              <a:gd name="connsiteX2" fmla="*/ 3488732 w 3488732"/>
              <a:gd name="connsiteY2" fmla="*/ 3432751 h 3432751"/>
              <a:gd name="connsiteX3" fmla="*/ 0 w 3488732"/>
              <a:gd name="connsiteY3" fmla="*/ 3432751 h 3432751"/>
              <a:gd name="connsiteX4" fmla="*/ 0 w 3488732"/>
              <a:gd name="connsiteY4" fmla="*/ 3431630 h 3432751"/>
              <a:gd name="connsiteX5" fmla="*/ 80 w 3488732"/>
              <a:gd name="connsiteY5" fmla="*/ 3431628 h 3432751"/>
              <a:gd name="connsiteX6" fmla="*/ 7516 w 3488732"/>
              <a:gd name="connsiteY6" fmla="*/ 3431628 h 3432751"/>
              <a:gd name="connsiteX7" fmla="*/ 7516 w 3488732"/>
              <a:gd name="connsiteY7" fmla="*/ 3431443 h 3432751"/>
              <a:gd name="connsiteX8" fmla="*/ 179530 w 3488732"/>
              <a:gd name="connsiteY8" fmla="*/ 3427154 h 3432751"/>
              <a:gd name="connsiteX9" fmla="*/ 3484471 w 3488732"/>
              <a:gd name="connsiteY9" fmla="*/ 162232 h 3432751"/>
              <a:gd name="connsiteX10" fmla="*/ 3488328 w 3488732"/>
              <a:gd name="connsiteY10" fmla="*/ 6924 h 3432751"/>
              <a:gd name="connsiteX11" fmla="*/ 3488731 w 3488732"/>
              <a:gd name="connsiteY11" fmla="*/ 6924 h 343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88732" h="3432751">
                <a:moveTo>
                  <a:pt x="3488731" y="0"/>
                </a:moveTo>
                <a:lnTo>
                  <a:pt x="3488732" y="0"/>
                </a:lnTo>
                <a:lnTo>
                  <a:pt x="3488732" y="3432751"/>
                </a:lnTo>
                <a:lnTo>
                  <a:pt x="0" y="3432751"/>
                </a:lnTo>
                <a:lnTo>
                  <a:pt x="0" y="3431630"/>
                </a:lnTo>
                <a:lnTo>
                  <a:pt x="80" y="3431628"/>
                </a:lnTo>
                <a:lnTo>
                  <a:pt x="7516" y="3431628"/>
                </a:lnTo>
                <a:lnTo>
                  <a:pt x="7516" y="3431443"/>
                </a:lnTo>
                <a:lnTo>
                  <a:pt x="179530" y="3427154"/>
                </a:lnTo>
                <a:cubicBezTo>
                  <a:pt x="1965266" y="3337873"/>
                  <a:pt x="3396747" y="1924247"/>
                  <a:pt x="3484471" y="162232"/>
                </a:cubicBezTo>
                <a:lnTo>
                  <a:pt x="3488328" y="6924"/>
                </a:lnTo>
                <a:lnTo>
                  <a:pt x="3488731" y="692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EB0529-A3C6-409C-BDB3-449A45C92C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59" r="28413" b="-2"/>
          <a:stretch/>
        </p:blipFill>
        <p:spPr>
          <a:xfrm>
            <a:off x="6967018" y="10"/>
            <a:ext cx="5224982" cy="6863174"/>
          </a:xfrm>
          <a:custGeom>
            <a:avLst/>
            <a:gdLst/>
            <a:ahLst/>
            <a:cxnLst/>
            <a:rect l="l" t="t" r="r" b="b"/>
            <a:pathLst>
              <a:path w="5224982" h="6846790">
                <a:moveTo>
                  <a:pt x="0" y="0"/>
                </a:moveTo>
                <a:lnTo>
                  <a:pt x="5224981" y="0"/>
                </a:lnTo>
                <a:lnTo>
                  <a:pt x="5224981" y="3414038"/>
                </a:lnTo>
                <a:lnTo>
                  <a:pt x="5224982" y="3414038"/>
                </a:lnTo>
                <a:lnTo>
                  <a:pt x="5224981" y="3414080"/>
                </a:lnTo>
                <a:lnTo>
                  <a:pt x="5224981" y="3430264"/>
                </a:lnTo>
                <a:lnTo>
                  <a:pt x="5224578" y="3430264"/>
                </a:lnTo>
                <a:lnTo>
                  <a:pt x="5220721" y="3585201"/>
                </a:lnTo>
                <a:cubicBezTo>
                  <a:pt x="5132997" y="5343007"/>
                  <a:pt x="3701516" y="6753257"/>
                  <a:pt x="1915780" y="6842324"/>
                </a:cubicBezTo>
                <a:lnTo>
                  <a:pt x="1743766" y="6846603"/>
                </a:lnTo>
                <a:lnTo>
                  <a:pt x="1743766" y="6846788"/>
                </a:lnTo>
                <a:lnTo>
                  <a:pt x="1736330" y="6846788"/>
                </a:lnTo>
                <a:lnTo>
                  <a:pt x="1736250" y="6846790"/>
                </a:lnTo>
                <a:lnTo>
                  <a:pt x="1736250" y="6846788"/>
                </a:lnTo>
                <a:lnTo>
                  <a:pt x="0" y="68467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6162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0">
            <a:extLst>
              <a:ext uri="{FF2B5EF4-FFF2-40B4-BE49-F238E27FC236}">
                <a16:creationId xmlns:a16="http://schemas.microsoft.com/office/drawing/2014/main" id="{D2CF85D6-F431-4094-AA7C-2057A80D97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7429A8-FB55-4500-B072-48F397CD0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362" y="4023360"/>
            <a:ext cx="5018638" cy="2021939"/>
          </a:xfrm>
        </p:spPr>
        <p:txBody>
          <a:bodyPr anchor="t">
            <a:normAutofit/>
          </a:bodyPr>
          <a:lstStyle/>
          <a:p>
            <a:r>
              <a:rPr lang="ru-RU" dirty="0"/>
              <a:t>Составь </a:t>
            </a:r>
            <a:r>
              <a:rPr lang="ru-RU" u="sng" dirty="0"/>
              <a:t>описание</a:t>
            </a:r>
            <a:r>
              <a:rPr lang="ru-RU" dirty="0"/>
              <a:t> подснежника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7EA8A9-6AFF-47D9-8776-B12A3E4538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60" r="5" b="5"/>
          <a:stretch/>
        </p:blipFill>
        <p:spPr>
          <a:xfrm>
            <a:off x="1" y="-4690"/>
            <a:ext cx="3481425" cy="341667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5CC75E-01EA-4A67-BF96-97F6EB5C04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039" r="12091" b="-3"/>
          <a:stretch/>
        </p:blipFill>
        <p:spPr>
          <a:xfrm>
            <a:off x="3481425" y="701"/>
            <a:ext cx="3481425" cy="34112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C91712-DF17-478C-A63F-CE52A052DB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46" r="54" b="-4"/>
          <a:stretch/>
        </p:blipFill>
        <p:spPr>
          <a:xfrm>
            <a:off x="6958856" y="1750"/>
            <a:ext cx="5242196" cy="3410237"/>
          </a:xfrm>
          <a:prstGeom prst="rect">
            <a:avLst/>
          </a:prstGeom>
        </p:spPr>
      </p:pic>
      <p:sp>
        <p:nvSpPr>
          <p:cNvPr id="18" name="Freeform: Shape 12">
            <a:extLst>
              <a:ext uri="{FF2B5EF4-FFF2-40B4-BE49-F238E27FC236}">
                <a16:creationId xmlns:a16="http://schemas.microsoft.com/office/drawing/2014/main" id="{C97B4B1F-95C1-48CB-965B-48FFC7871A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812845" y="-1"/>
            <a:ext cx="3388208" cy="3393436"/>
          </a:xfrm>
          <a:custGeom>
            <a:avLst/>
            <a:gdLst>
              <a:gd name="connsiteX0" fmla="*/ 3388058 w 3388208"/>
              <a:gd name="connsiteY0" fmla="*/ 0 h 3406341"/>
              <a:gd name="connsiteX1" fmla="*/ 3388208 w 3388208"/>
              <a:gd name="connsiteY1" fmla="*/ 0 h 3406341"/>
              <a:gd name="connsiteX2" fmla="*/ 3388208 w 3388208"/>
              <a:gd name="connsiteY2" fmla="*/ 3406341 h 3406341"/>
              <a:gd name="connsiteX3" fmla="*/ 0 w 3388208"/>
              <a:gd name="connsiteY3" fmla="*/ 3406341 h 3406341"/>
              <a:gd name="connsiteX4" fmla="*/ 79006 w 3388208"/>
              <a:gd name="connsiteY4" fmla="*/ 3404386 h 3406341"/>
              <a:gd name="connsiteX5" fmla="*/ 3383947 w 3388208"/>
              <a:gd name="connsiteY5" fmla="*/ 164274 h 340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208" h="3406341">
                <a:moveTo>
                  <a:pt x="3388058" y="0"/>
                </a:moveTo>
                <a:lnTo>
                  <a:pt x="3388208" y="0"/>
                </a:lnTo>
                <a:lnTo>
                  <a:pt x="3388208" y="3406341"/>
                </a:lnTo>
                <a:lnTo>
                  <a:pt x="0" y="3406341"/>
                </a:lnTo>
                <a:lnTo>
                  <a:pt x="79006" y="3404386"/>
                </a:lnTo>
                <a:cubicBezTo>
                  <a:pt x="1864742" y="3315784"/>
                  <a:pt x="3296223" y="1912901"/>
                  <a:pt x="3383947" y="16427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0B2207-0B4B-4D2D-9C53-14B2EE0051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8579" y="4023360"/>
            <a:ext cx="5610326" cy="2021939"/>
          </a:xfrm>
        </p:spPr>
        <p:txBody>
          <a:bodyPr>
            <a:noAutofit/>
          </a:bodyPr>
          <a:lstStyle/>
          <a:p>
            <a:r>
              <a:rPr lang="ru-RU" sz="2400" dirty="0"/>
              <a:t>1. Опиши внешний вид (цвет, строение, размер </a:t>
            </a:r>
            <a:r>
              <a:rPr lang="ru-RU" sz="2400" dirty="0" err="1"/>
              <a:t>и.д</a:t>
            </a:r>
            <a:r>
              <a:rPr lang="ru-RU" sz="2400" dirty="0"/>
              <a:t>.). Охарактеризуй аромат и запах.</a:t>
            </a:r>
          </a:p>
          <a:p>
            <a:r>
              <a:rPr lang="ru-RU" sz="2400" dirty="0"/>
              <a:t>2. Расскажи о чувствах и эмоциях к этому цветку. </a:t>
            </a:r>
          </a:p>
        </p:txBody>
      </p:sp>
    </p:spTree>
    <p:extLst>
      <p:ext uri="{BB962C8B-B14F-4D97-AF65-F5344CB8AC3E}">
        <p14:creationId xmlns:p14="http://schemas.microsoft.com/office/powerpoint/2010/main" val="1868708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8CA68F-744C-4FDB-9F6C-2FAB0440B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440784"/>
            <a:ext cx="8638162" cy="597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802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DA1766D0-745A-4921-A68E-56642A650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885FC5-D583-49B7-96F3-268BCBABE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471" y="280311"/>
            <a:ext cx="4140096" cy="1507375"/>
          </a:xfrm>
        </p:spPr>
        <p:txBody>
          <a:bodyPr>
            <a:normAutofit/>
          </a:bodyPr>
          <a:lstStyle/>
          <a:p>
            <a:r>
              <a:rPr lang="ru-RU" dirty="0"/>
              <a:t>Оцени свою работу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15471056-F49D-4DE0-8B1B-E4D5A3078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610" y="2310487"/>
            <a:ext cx="12192000" cy="3513514"/>
          </a:xfrm>
        </p:spPr>
        <p:txBody>
          <a:bodyPr>
            <a:normAutofit/>
          </a:bodyPr>
          <a:lstStyle/>
          <a:p>
            <a:r>
              <a:rPr lang="ru-RU" sz="2400">
                <a:solidFill>
                  <a:srgbClr val="FF0000"/>
                </a:solidFill>
              </a:rPr>
              <a:t>1. Набухший бутон            2. Полураспустившийся цветок       3. Цветущий подснежник                </a:t>
            </a:r>
          </a:p>
          <a:p>
            <a:endParaRPr lang="ru-RU" dirty="0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583F1E3F-D7BF-4DB5-8016-70B9E385E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794726" y="-9066"/>
            <a:ext cx="3388208" cy="3406341"/>
          </a:xfrm>
          <a:custGeom>
            <a:avLst/>
            <a:gdLst>
              <a:gd name="connsiteX0" fmla="*/ 3388058 w 3388208"/>
              <a:gd name="connsiteY0" fmla="*/ 0 h 3406341"/>
              <a:gd name="connsiteX1" fmla="*/ 3388208 w 3388208"/>
              <a:gd name="connsiteY1" fmla="*/ 0 h 3406341"/>
              <a:gd name="connsiteX2" fmla="*/ 3388208 w 3388208"/>
              <a:gd name="connsiteY2" fmla="*/ 3406341 h 3406341"/>
              <a:gd name="connsiteX3" fmla="*/ 0 w 3388208"/>
              <a:gd name="connsiteY3" fmla="*/ 3406341 h 3406341"/>
              <a:gd name="connsiteX4" fmla="*/ 79006 w 3388208"/>
              <a:gd name="connsiteY4" fmla="*/ 3404386 h 3406341"/>
              <a:gd name="connsiteX5" fmla="*/ 3383947 w 3388208"/>
              <a:gd name="connsiteY5" fmla="*/ 164274 h 340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208" h="3406341">
                <a:moveTo>
                  <a:pt x="3388058" y="0"/>
                </a:moveTo>
                <a:lnTo>
                  <a:pt x="3388208" y="0"/>
                </a:lnTo>
                <a:lnTo>
                  <a:pt x="3388208" y="3406341"/>
                </a:lnTo>
                <a:lnTo>
                  <a:pt x="0" y="3406341"/>
                </a:lnTo>
                <a:lnTo>
                  <a:pt x="79006" y="3404386"/>
                </a:lnTo>
                <a:cubicBezTo>
                  <a:pt x="1864742" y="3315784"/>
                  <a:pt x="3296223" y="1912901"/>
                  <a:pt x="3383947" y="16427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DD0D3E7A-8DF6-4A78-A03C-86AD697468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03792" y="3470886"/>
            <a:ext cx="3388208" cy="3406341"/>
          </a:xfrm>
          <a:custGeom>
            <a:avLst/>
            <a:gdLst>
              <a:gd name="connsiteX0" fmla="*/ 3388058 w 3388208"/>
              <a:gd name="connsiteY0" fmla="*/ 0 h 3406341"/>
              <a:gd name="connsiteX1" fmla="*/ 3388208 w 3388208"/>
              <a:gd name="connsiteY1" fmla="*/ 0 h 3406341"/>
              <a:gd name="connsiteX2" fmla="*/ 3388208 w 3388208"/>
              <a:gd name="connsiteY2" fmla="*/ 3406341 h 3406341"/>
              <a:gd name="connsiteX3" fmla="*/ 0 w 3388208"/>
              <a:gd name="connsiteY3" fmla="*/ 3406341 h 3406341"/>
              <a:gd name="connsiteX4" fmla="*/ 79006 w 3388208"/>
              <a:gd name="connsiteY4" fmla="*/ 3404386 h 3406341"/>
              <a:gd name="connsiteX5" fmla="*/ 3383947 w 3388208"/>
              <a:gd name="connsiteY5" fmla="*/ 164274 h 340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208" h="3406341">
                <a:moveTo>
                  <a:pt x="3388058" y="0"/>
                </a:moveTo>
                <a:lnTo>
                  <a:pt x="3388208" y="0"/>
                </a:lnTo>
                <a:lnTo>
                  <a:pt x="3388208" y="3406341"/>
                </a:lnTo>
                <a:lnTo>
                  <a:pt x="0" y="3406341"/>
                </a:lnTo>
                <a:lnTo>
                  <a:pt x="79006" y="3404386"/>
                </a:lnTo>
                <a:cubicBezTo>
                  <a:pt x="1864742" y="3315784"/>
                  <a:pt x="3296223" y="1912901"/>
                  <a:pt x="3383947" y="16427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AFB7E6-CBAD-43BA-A9F4-2533A139C1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476" y="3388209"/>
            <a:ext cx="2915314" cy="29931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825488-F184-4B6D-AB14-9FEF46373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884" y="2929817"/>
            <a:ext cx="2735904" cy="36478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8CB9A71-72A1-4447-AABB-546BA8DB1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3792" y="3169410"/>
            <a:ext cx="3031435" cy="30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449302"/>
      </p:ext>
    </p:extLst>
  </p:cSld>
  <p:clrMapOvr>
    <a:masterClrMapping/>
  </p:clrMapOvr>
</p:sld>
</file>

<file path=ppt/theme/theme1.xml><?xml version="1.0" encoding="utf-8"?>
<a:theme xmlns:a="http://schemas.openxmlformats.org/drawingml/2006/main" name="BlocksVTI">
  <a:themeElements>
    <a:clrScheme name="AnalogousFromLightSeedLeftStep">
      <a:dk1>
        <a:srgbClr val="000000"/>
      </a:dk1>
      <a:lt1>
        <a:srgbClr val="FFFFFF"/>
      </a:lt1>
      <a:dk2>
        <a:srgbClr val="412429"/>
      </a:dk2>
      <a:lt2>
        <a:srgbClr val="E2E8E8"/>
      </a:lt2>
      <a:accent1>
        <a:srgbClr val="C69697"/>
      </a:accent1>
      <a:accent2>
        <a:srgbClr val="BA7F98"/>
      </a:accent2>
      <a:accent3>
        <a:srgbClr val="C493BD"/>
      </a:accent3>
      <a:accent4>
        <a:srgbClr val="AA7FBA"/>
      </a:accent4>
      <a:accent5>
        <a:srgbClr val="A696C6"/>
      </a:accent5>
      <a:accent6>
        <a:srgbClr val="7F84BA"/>
      </a:accent6>
      <a:hlink>
        <a:srgbClr val="568D8D"/>
      </a:hlink>
      <a:folHlink>
        <a:srgbClr val="7F7F7F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cksVTI" id="{31656FE6-20D8-4105-85EA-706EC9332BE9}" vid="{039DFFC9-9B25-4063-9235-B287A446F50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190</Words>
  <Application>Microsoft Office PowerPoint</Application>
  <PresentationFormat>Широкоэкранный</PresentationFormat>
  <Paragraphs>39</Paragraphs>
  <Slides>11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Avenir Next LT Pro</vt:lpstr>
      <vt:lpstr>Avenir Next LT Pro Light</vt:lpstr>
      <vt:lpstr>Calibri</vt:lpstr>
      <vt:lpstr>BlocksVTI</vt:lpstr>
      <vt:lpstr>Русский язык</vt:lpstr>
      <vt:lpstr>Тема и задачи урока:</vt:lpstr>
      <vt:lpstr>Имя прилагательное (восстанови кластер, обсудив с товарищем)</vt:lpstr>
      <vt:lpstr>Оцени верность суждений. Поставь в колонке «+» или «-»</vt:lpstr>
      <vt:lpstr>Физминутка </vt:lpstr>
      <vt:lpstr>Выпиши из стихотворения ЭПИТЕТЫ </vt:lpstr>
      <vt:lpstr>Составь описание подснежника</vt:lpstr>
      <vt:lpstr>Презентация PowerPoint</vt:lpstr>
      <vt:lpstr>Оцени свою работу</vt:lpstr>
      <vt:lpstr>Закончи фразу (лепесток подснежника)</vt:lpstr>
      <vt:lpstr>Домашнее задание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</dc:title>
  <dc:creator>gtonkevic@gmail.com</dc:creator>
  <cp:lastModifiedBy>gtonkevic@gmail.com</cp:lastModifiedBy>
  <cp:revision>5</cp:revision>
  <dcterms:created xsi:type="dcterms:W3CDTF">2022-04-18T17:38:03Z</dcterms:created>
  <dcterms:modified xsi:type="dcterms:W3CDTF">2022-04-19T00:51:09Z</dcterms:modified>
</cp:coreProperties>
</file>