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56" r:id="rId2"/>
    <p:sldId id="257" r:id="rId3"/>
    <p:sldId id="258" r:id="rId4"/>
    <p:sldId id="285" r:id="rId5"/>
    <p:sldId id="259" r:id="rId6"/>
    <p:sldId id="282" r:id="rId7"/>
    <p:sldId id="260" r:id="rId8"/>
    <p:sldId id="293" r:id="rId9"/>
    <p:sldId id="261" r:id="rId10"/>
    <p:sldId id="294" r:id="rId11"/>
    <p:sldId id="291" r:id="rId12"/>
    <p:sldId id="262" r:id="rId13"/>
    <p:sldId id="263" r:id="rId14"/>
    <p:sldId id="264" r:id="rId15"/>
    <p:sldId id="267" r:id="rId16"/>
    <p:sldId id="269" r:id="rId17"/>
    <p:sldId id="266" r:id="rId18"/>
    <p:sldId id="271" r:id="rId19"/>
    <p:sldId id="272" r:id="rId20"/>
    <p:sldId id="273" r:id="rId21"/>
    <p:sldId id="274" r:id="rId22"/>
    <p:sldId id="275" r:id="rId23"/>
    <p:sldId id="276" r:id="rId24"/>
    <p:sldId id="278" r:id="rId25"/>
    <p:sldId id="279" r:id="rId26"/>
    <p:sldId id="280" r:id="rId27"/>
    <p:sldId id="281" r:id="rId28"/>
    <p:sldId id="286" r:id="rId29"/>
    <p:sldId id="287" r:id="rId30"/>
    <p:sldId id="283" r:id="rId31"/>
    <p:sldId id="289" r:id="rId32"/>
    <p:sldId id="288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912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diagrams/_rels/drawing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7FB8C62-5158-4758-A632-7D507C28D1E7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A87DD428-437F-41C6-91B0-B77184C3BF5B}">
      <dgm:prSet phldrT="[Текст]"/>
      <dgm:spPr/>
      <dgm:t>
        <a:bodyPr/>
        <a:lstStyle/>
        <a:p>
          <a:r>
            <a:rPr lang="ru-RU" dirty="0" smtClean="0"/>
            <a:t>Прямолинейное движение</a:t>
          </a:r>
          <a:endParaRPr lang="ru-RU" dirty="0"/>
        </a:p>
      </dgm:t>
    </dgm:pt>
    <dgm:pt modelId="{E10B781F-6922-4B79-B147-8D0EE7BAB78D}" type="parTrans" cxnId="{65E0DE99-E7B7-41A1-A7CC-F3A53CBFD989}">
      <dgm:prSet/>
      <dgm:spPr/>
      <dgm:t>
        <a:bodyPr/>
        <a:lstStyle/>
        <a:p>
          <a:endParaRPr lang="ru-RU"/>
        </a:p>
      </dgm:t>
    </dgm:pt>
    <dgm:pt modelId="{FEB1B7B5-6F2F-421A-B429-E949CC3EE93C}" type="sibTrans" cxnId="{65E0DE99-E7B7-41A1-A7CC-F3A53CBFD989}">
      <dgm:prSet/>
      <dgm:spPr/>
      <dgm:t>
        <a:bodyPr/>
        <a:lstStyle/>
        <a:p>
          <a:endParaRPr lang="ru-RU"/>
        </a:p>
      </dgm:t>
    </dgm:pt>
    <dgm:pt modelId="{84951007-2946-4A32-B26B-76E058489D18}">
      <dgm:prSet phldrT="[Текст]"/>
      <dgm:spPr/>
      <dgm:t>
        <a:bodyPr/>
        <a:lstStyle/>
        <a:p>
          <a:r>
            <a:rPr lang="ru-RU" dirty="0" smtClean="0"/>
            <a:t>Движение по дуге окружности</a:t>
          </a:r>
          <a:endParaRPr lang="ru-RU" dirty="0"/>
        </a:p>
      </dgm:t>
    </dgm:pt>
    <dgm:pt modelId="{2A14D476-563B-4B9F-AEEF-66E312811130}" type="parTrans" cxnId="{56528E42-9C2D-41A9-9EC5-BC3748D2BE13}">
      <dgm:prSet/>
      <dgm:spPr/>
      <dgm:t>
        <a:bodyPr/>
        <a:lstStyle/>
        <a:p>
          <a:endParaRPr lang="ru-RU"/>
        </a:p>
      </dgm:t>
    </dgm:pt>
    <dgm:pt modelId="{D0DA1D93-A8F2-4CF0-B124-55191E566F9E}" type="sibTrans" cxnId="{56528E42-9C2D-41A9-9EC5-BC3748D2BE13}">
      <dgm:prSet/>
      <dgm:spPr/>
      <dgm:t>
        <a:bodyPr/>
        <a:lstStyle/>
        <a:p>
          <a:endParaRPr lang="ru-RU"/>
        </a:p>
      </dgm:t>
    </dgm:pt>
    <dgm:pt modelId="{57B7BAEA-2C18-4B90-B2F8-C26F772639E5}" type="pres">
      <dgm:prSet presAssocID="{07FB8C62-5158-4758-A632-7D507C28D1E7}" presName="linearFlow" presStyleCnt="0">
        <dgm:presLayoutVars>
          <dgm:dir/>
          <dgm:resizeHandles val="exact"/>
        </dgm:presLayoutVars>
      </dgm:prSet>
      <dgm:spPr/>
    </dgm:pt>
    <dgm:pt modelId="{28FDD509-3EDC-40F9-AD43-EF3F6718CF29}" type="pres">
      <dgm:prSet presAssocID="{A87DD428-437F-41C6-91B0-B77184C3BF5B}" presName="composite" presStyleCnt="0"/>
      <dgm:spPr/>
    </dgm:pt>
    <dgm:pt modelId="{8A0F851E-7C02-4754-989E-2DEB3CA9727E}" type="pres">
      <dgm:prSet presAssocID="{A87DD428-437F-41C6-91B0-B77184C3BF5B}" presName="imgShp" presStyleLbl="fgImgPlace1" presStyleIdx="0" presStyleCnt="2" custScaleX="146060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84978BED-19CD-453E-AFC9-8003D5384F93}" type="pres">
      <dgm:prSet presAssocID="{A87DD428-437F-41C6-91B0-B77184C3BF5B}" presName="txShp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C3740C-B017-450A-B0AD-9CE176C9C181}" type="pres">
      <dgm:prSet presAssocID="{FEB1B7B5-6F2F-421A-B429-E949CC3EE93C}" presName="spacing" presStyleCnt="0"/>
      <dgm:spPr/>
    </dgm:pt>
    <dgm:pt modelId="{AA6E3B26-2E7B-4BB5-8A0C-E47E6BD0A407}" type="pres">
      <dgm:prSet presAssocID="{84951007-2946-4A32-B26B-76E058489D18}" presName="composite" presStyleCnt="0"/>
      <dgm:spPr/>
    </dgm:pt>
    <dgm:pt modelId="{5784C3BF-59A7-4B98-8FB6-8F5A6B83CF18}" type="pres">
      <dgm:prSet presAssocID="{84951007-2946-4A32-B26B-76E058489D18}" presName="imgShp" presStyleLbl="fgImgPlace1" presStyleIdx="1" presStyleCnt="2" custScaleX="138440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E4AA98D1-DBBE-4FEC-A509-187A2204F1A1}" type="pres">
      <dgm:prSet presAssocID="{84951007-2946-4A32-B26B-76E058489D18}" presName="txShp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87ACAD6-6883-4181-99D2-2DE5A64FF275}" type="presOf" srcId="{07FB8C62-5158-4758-A632-7D507C28D1E7}" destId="{57B7BAEA-2C18-4B90-B2F8-C26F772639E5}" srcOrd="0" destOrd="0" presId="urn:microsoft.com/office/officeart/2005/8/layout/vList3"/>
    <dgm:cxn modelId="{56528E42-9C2D-41A9-9EC5-BC3748D2BE13}" srcId="{07FB8C62-5158-4758-A632-7D507C28D1E7}" destId="{84951007-2946-4A32-B26B-76E058489D18}" srcOrd="1" destOrd="0" parTransId="{2A14D476-563B-4B9F-AEEF-66E312811130}" sibTransId="{D0DA1D93-A8F2-4CF0-B124-55191E566F9E}"/>
    <dgm:cxn modelId="{71257433-E490-465C-912D-E0079AFFBBAA}" type="presOf" srcId="{A87DD428-437F-41C6-91B0-B77184C3BF5B}" destId="{84978BED-19CD-453E-AFC9-8003D5384F93}" srcOrd="0" destOrd="0" presId="urn:microsoft.com/office/officeart/2005/8/layout/vList3"/>
    <dgm:cxn modelId="{65E0DE99-E7B7-41A1-A7CC-F3A53CBFD989}" srcId="{07FB8C62-5158-4758-A632-7D507C28D1E7}" destId="{A87DD428-437F-41C6-91B0-B77184C3BF5B}" srcOrd="0" destOrd="0" parTransId="{E10B781F-6922-4B79-B147-8D0EE7BAB78D}" sibTransId="{FEB1B7B5-6F2F-421A-B429-E949CC3EE93C}"/>
    <dgm:cxn modelId="{487E66C9-7518-439D-844C-E8D7F7E6E7BD}" type="presOf" srcId="{84951007-2946-4A32-B26B-76E058489D18}" destId="{E4AA98D1-DBBE-4FEC-A509-187A2204F1A1}" srcOrd="0" destOrd="0" presId="urn:microsoft.com/office/officeart/2005/8/layout/vList3"/>
    <dgm:cxn modelId="{FF8463B6-783B-419C-B4F3-C4E83506F633}" type="presParOf" srcId="{57B7BAEA-2C18-4B90-B2F8-C26F772639E5}" destId="{28FDD509-3EDC-40F9-AD43-EF3F6718CF29}" srcOrd="0" destOrd="0" presId="urn:microsoft.com/office/officeart/2005/8/layout/vList3"/>
    <dgm:cxn modelId="{04D2864F-D549-47A0-B0A2-2FAED4E8C468}" type="presParOf" srcId="{28FDD509-3EDC-40F9-AD43-EF3F6718CF29}" destId="{8A0F851E-7C02-4754-989E-2DEB3CA9727E}" srcOrd="0" destOrd="0" presId="urn:microsoft.com/office/officeart/2005/8/layout/vList3"/>
    <dgm:cxn modelId="{60DF5AB4-42CD-4835-9065-75974EFC2222}" type="presParOf" srcId="{28FDD509-3EDC-40F9-AD43-EF3F6718CF29}" destId="{84978BED-19CD-453E-AFC9-8003D5384F93}" srcOrd="1" destOrd="0" presId="urn:microsoft.com/office/officeart/2005/8/layout/vList3"/>
    <dgm:cxn modelId="{EC3E3A87-3FC1-4225-AAC7-0A5FD64562A7}" type="presParOf" srcId="{57B7BAEA-2C18-4B90-B2F8-C26F772639E5}" destId="{C2C3740C-B017-450A-B0AD-9CE176C9C181}" srcOrd="1" destOrd="0" presId="urn:microsoft.com/office/officeart/2005/8/layout/vList3"/>
    <dgm:cxn modelId="{610E03C1-1062-4353-8BE8-93AE4C944D98}" type="presParOf" srcId="{57B7BAEA-2C18-4B90-B2F8-C26F772639E5}" destId="{AA6E3B26-2E7B-4BB5-8A0C-E47E6BD0A407}" srcOrd="2" destOrd="0" presId="urn:microsoft.com/office/officeart/2005/8/layout/vList3"/>
    <dgm:cxn modelId="{A16AE9E5-4467-4341-93DA-5CDED92B86F0}" type="presParOf" srcId="{AA6E3B26-2E7B-4BB5-8A0C-E47E6BD0A407}" destId="{5784C3BF-59A7-4B98-8FB6-8F5A6B83CF18}" srcOrd="0" destOrd="0" presId="urn:microsoft.com/office/officeart/2005/8/layout/vList3"/>
    <dgm:cxn modelId="{F79B97D1-E0A6-4A24-A034-15B03380956D}" type="presParOf" srcId="{AA6E3B26-2E7B-4BB5-8A0C-E47E6BD0A407}" destId="{E4AA98D1-DBBE-4FEC-A509-187A2204F1A1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4978BED-19CD-453E-AFC9-8003D5384F93}">
      <dsp:nvSpPr>
        <dsp:cNvPr id="0" name=""/>
        <dsp:cNvSpPr/>
      </dsp:nvSpPr>
      <dsp:spPr>
        <a:xfrm rot="10800000">
          <a:off x="2156085" y="2854"/>
          <a:ext cx="5472684" cy="2129609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39099" tIns="140970" rIns="263144" bIns="14097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kern="1200" dirty="0" smtClean="0"/>
            <a:t>Прямолинейное движение</a:t>
          </a:r>
          <a:endParaRPr lang="ru-RU" sz="3700" kern="1200" dirty="0"/>
        </a:p>
      </dsp:txBody>
      <dsp:txXfrm rot="10800000">
        <a:off x="2156085" y="2854"/>
        <a:ext cx="5472684" cy="2129609"/>
      </dsp:txXfrm>
    </dsp:sp>
    <dsp:sp modelId="{8A0F851E-7C02-4754-989E-2DEB3CA9727E}">
      <dsp:nvSpPr>
        <dsp:cNvPr id="0" name=""/>
        <dsp:cNvSpPr/>
      </dsp:nvSpPr>
      <dsp:spPr>
        <a:xfrm>
          <a:off x="600830" y="2854"/>
          <a:ext cx="3110508" cy="2129609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4AA98D1-DBBE-4FEC-A509-187A2204F1A1}">
      <dsp:nvSpPr>
        <dsp:cNvPr id="0" name=""/>
        <dsp:cNvSpPr/>
      </dsp:nvSpPr>
      <dsp:spPr>
        <a:xfrm rot="10800000">
          <a:off x="2115515" y="2768169"/>
          <a:ext cx="5472684" cy="2129609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39099" tIns="140970" rIns="263144" bIns="14097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kern="1200" dirty="0" smtClean="0"/>
            <a:t>Движение по дуге окружности</a:t>
          </a:r>
          <a:endParaRPr lang="ru-RU" sz="3700" kern="1200" dirty="0"/>
        </a:p>
      </dsp:txBody>
      <dsp:txXfrm rot="10800000">
        <a:off x="2115515" y="2768169"/>
        <a:ext cx="5472684" cy="2129609"/>
      </dsp:txXfrm>
    </dsp:sp>
    <dsp:sp modelId="{5784C3BF-59A7-4B98-8FB6-8F5A6B83CF18}">
      <dsp:nvSpPr>
        <dsp:cNvPr id="0" name=""/>
        <dsp:cNvSpPr/>
      </dsp:nvSpPr>
      <dsp:spPr>
        <a:xfrm>
          <a:off x="641400" y="2768169"/>
          <a:ext cx="2948231" cy="2129609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76654F-0909-4BDD-99E5-D1C2A8DD1829}" type="datetimeFigureOut">
              <a:rPr lang="ru-RU" smtClean="0"/>
              <a:pPr/>
              <a:t>25.08.2024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8D602B-AE7A-455B-A69D-15EAAE2B15E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8D602B-AE7A-455B-A69D-15EAAE2B15EB}" type="slidenum">
              <a:rPr lang="ru-RU" smtClean="0"/>
              <a:pPr/>
              <a:t>23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8D602B-AE7A-455B-A69D-15EAAE2B15EB}" type="slidenum">
              <a:rPr lang="ru-RU" smtClean="0"/>
              <a:pPr/>
              <a:t>24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8D602B-AE7A-455B-A69D-15EAAE2B15EB}" type="slidenum">
              <a:rPr lang="ru-RU" smtClean="0"/>
              <a:pPr/>
              <a:t>25</a:t>
            </a:fld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8D602B-AE7A-455B-A69D-15EAAE2B15EB}" type="slidenum">
              <a:rPr lang="ru-RU" smtClean="0"/>
              <a:pPr/>
              <a:t>26</a:t>
            </a:fld>
            <a:endParaRPr lang="ru-RU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8D602B-AE7A-455B-A69D-15EAAE2B15EB}" type="slidenum">
              <a:rPr lang="ru-RU" smtClean="0"/>
              <a:pPr/>
              <a:t>27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phys-oge.sdamgia.ru/" TargetMode="External"/><Relationship Id="rId2" Type="http://schemas.openxmlformats.org/officeDocument/2006/relationships/hyperlink" Target="https://citatnica.ru/citaty/tsitaty-pro-rabotu-so-smyslom-200-tsitat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urok.1sept.ru/articles/699450" TargetMode="External"/><Relationship Id="rId4" Type="http://schemas.openxmlformats.org/officeDocument/2006/relationships/hyperlink" Target="https://videouroki.net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ctrTitle"/>
          </p:nvPr>
        </p:nvSpPr>
        <p:spPr>
          <a:xfrm>
            <a:off x="642910" y="285728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sz="3600" b="1" spc="-1" dirty="0" smtClean="0">
                <a:solidFill>
                  <a:srgbClr val="262626"/>
                </a:solidFill>
                <a:latin typeface="Times New Roman"/>
              </a:rPr>
              <a:t>Тема «Траектория. Путь. Перемещение»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200" spc="-1" dirty="0" smtClean="0">
                <a:solidFill>
                  <a:srgbClr val="262626"/>
                </a:solidFill>
                <a:latin typeface="Times New Roman"/>
              </a:rPr>
              <a:t>(комбинированный урок)</a:t>
            </a:r>
            <a:endParaRPr lang="ru-RU" dirty="0"/>
          </a:p>
        </p:txBody>
      </p:sp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1571612"/>
            <a:ext cx="8643998" cy="900122"/>
          </a:xfrm>
        </p:spPr>
        <p:txBody>
          <a:bodyPr>
            <a:normAutofit/>
          </a:bodyPr>
          <a:lstStyle/>
          <a:p>
            <a:r>
              <a:rPr lang="ru-RU" sz="2400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Этот урок предназначен для учащихся </a:t>
            </a:r>
            <a:r>
              <a:rPr lang="en-US" sz="2400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I</a:t>
            </a:r>
            <a:r>
              <a:rPr lang="ru-RU" sz="2400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X класса, занимающихся по учебнику И. М. </a:t>
            </a:r>
            <a:r>
              <a:rPr lang="ru-RU" sz="2400" spc="-1" dirty="0" err="1" smtClean="0">
                <a:solidFill>
                  <a:srgbClr val="000000"/>
                </a:solidFill>
                <a:latin typeface="Times New Roman"/>
                <a:ea typeface="DejaVu Sans"/>
              </a:rPr>
              <a:t>Перышкина</a:t>
            </a:r>
            <a:r>
              <a:rPr lang="ru-RU" sz="2400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 «Физика. </a:t>
            </a:r>
            <a:r>
              <a:rPr lang="en-US" sz="2400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9</a:t>
            </a:r>
            <a:r>
              <a:rPr lang="ru-RU" sz="2400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 класс»</a:t>
            </a:r>
            <a:endParaRPr lang="ru-RU" sz="2400" spc="-1" dirty="0" smtClean="0">
              <a:latin typeface="Arial"/>
            </a:endParaRP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072198" y="3143248"/>
            <a:ext cx="307180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800" spc="-1" dirty="0" smtClean="0">
                <a:solidFill>
                  <a:srgbClr val="000000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Презентацию составил </a:t>
            </a:r>
            <a:endParaRPr lang="ru-RU" sz="2800" spc="-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00000"/>
              </a:lnSpc>
            </a:pPr>
            <a:r>
              <a:rPr lang="ru-RU" sz="2800" spc="-1" dirty="0" smtClean="0">
                <a:solidFill>
                  <a:srgbClr val="000000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учитель физики </a:t>
            </a:r>
            <a:endParaRPr lang="ru-RU" sz="2800" spc="-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00000"/>
              </a:lnSpc>
            </a:pPr>
            <a:r>
              <a:rPr lang="ru-RU" sz="2800" spc="-1" dirty="0" smtClean="0">
                <a:solidFill>
                  <a:srgbClr val="000000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МАОУ СОШ №22 </a:t>
            </a:r>
            <a:endParaRPr lang="ru-RU" sz="2800" spc="-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00000"/>
              </a:lnSpc>
            </a:pPr>
            <a:r>
              <a:rPr lang="ru-RU" sz="2800" spc="-1" dirty="0" smtClean="0">
                <a:solidFill>
                  <a:srgbClr val="000000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г. Тюмени </a:t>
            </a:r>
            <a:endParaRPr lang="ru-RU" sz="2800" spc="-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00000"/>
              </a:lnSpc>
            </a:pPr>
            <a:r>
              <a:rPr lang="ru-RU" sz="2800" spc="-1" dirty="0" smtClean="0">
                <a:solidFill>
                  <a:srgbClr val="000000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А.А. Малахов</a:t>
            </a:r>
            <a:endParaRPr lang="ru-RU" sz="2800" spc="-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9f64f7ac1b2fcf929c804704e1acc30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2" y="2500306"/>
            <a:ext cx="6214912" cy="4143793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изображение_viber_2024-08-18_10-58-33-759.jpg"/>
          <p:cNvPicPr>
            <a:picLocks noChangeAspect="1"/>
          </p:cNvPicPr>
          <p:nvPr/>
        </p:nvPicPr>
        <p:blipFill>
          <a:blip r:embed="rId2" cstate="print"/>
          <a:srcRect l="25634" t="31250" r="26987"/>
          <a:stretch>
            <a:fillRect/>
          </a:stretch>
        </p:blipFill>
        <p:spPr>
          <a:xfrm>
            <a:off x="285720" y="428604"/>
            <a:ext cx="1149497" cy="216761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857356" y="571480"/>
            <a:ext cx="4152483" cy="49244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Переведите в систему СИ!</a:t>
            </a:r>
            <a:endParaRPr lang="ru-RU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00232" y="1500174"/>
            <a:ext cx="1896673" cy="5232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1) 5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км=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…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43504" y="1500174"/>
            <a:ext cx="2149948" cy="5232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2) 20 см = …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14678" y="2500306"/>
            <a:ext cx="2218877" cy="5232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3) 30 мм = …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00100" y="3714752"/>
            <a:ext cx="4918334" cy="189282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Ответ: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1)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5 км=5∙1000 м=5000 м;</a:t>
            </a:r>
          </a:p>
          <a:p>
            <a:pPr>
              <a:lnSpc>
                <a:spcPct val="150000"/>
              </a:lnSpc>
            </a:pP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2)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20 см=20∙0,01 м=0,2 м;</a:t>
            </a:r>
          </a:p>
          <a:p>
            <a:pPr>
              <a:lnSpc>
                <a:spcPct val="150000"/>
              </a:lnSpc>
            </a:pP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3)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30 мм=30∙0,001 м=0,03 м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 animBg="1"/>
      <p:bldP spid="4" grpId="0" build="allAtOnce" animBg="1"/>
      <p:bldP spid="5" grpId="0" build="allAtOnce" animBg="1"/>
      <p:bldP spid="6" grpId="0" build="allAtOnce" animBg="1"/>
      <p:bldP spid="7" grpId="0" build="allAtOnce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1571604" y="428604"/>
            <a:ext cx="2978764" cy="492443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Подумай и ответь!</a:t>
            </a:r>
            <a:endParaRPr lang="ru-RU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85918" y="1000108"/>
            <a:ext cx="7215238" cy="129266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1. Сравните модуль перемещения и пройденный путь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МТ.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Что такое пройденный путь, перемещение и модуль перемещения? 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643306" y="2428868"/>
            <a:ext cx="5286412" cy="129266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2. Когда модуль перемещения совпадает с пройденным путем?  Приведите примеры.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857620" y="3857628"/>
            <a:ext cx="5072098" cy="209288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3. В каком случае модуль перемещения и путь не совпадают при прямолинейном движении? Сравните их численные значения. Приведите примеры.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Рисунок 16" descr="изображение_viber_2024-08-18_10-58-33-759.jpg"/>
          <p:cNvPicPr>
            <a:picLocks noChangeAspect="1"/>
          </p:cNvPicPr>
          <p:nvPr/>
        </p:nvPicPr>
        <p:blipFill>
          <a:blip r:embed="rId2" cstate="print"/>
          <a:srcRect l="25634" t="31250" r="26987"/>
          <a:stretch>
            <a:fillRect/>
          </a:stretch>
        </p:blipFill>
        <p:spPr>
          <a:xfrm>
            <a:off x="285720" y="428604"/>
            <a:ext cx="1149497" cy="2167611"/>
          </a:xfrm>
          <a:prstGeom prst="rect">
            <a:avLst/>
          </a:prstGeom>
        </p:spPr>
      </p:pic>
      <p:pic>
        <p:nvPicPr>
          <p:cNvPr id="18" name="Рисунок 17" descr="kiniematika-mietodika-rieshieniia-zadach_2.png"/>
          <p:cNvPicPr>
            <a:picLocks noChangeAspect="1"/>
          </p:cNvPicPr>
          <p:nvPr/>
        </p:nvPicPr>
        <p:blipFill>
          <a:blip r:embed="rId3" cstate="print"/>
          <a:srcRect l="7217" t="9001" r="9077" b="6268"/>
          <a:stretch>
            <a:fillRect/>
          </a:stretch>
        </p:blipFill>
        <p:spPr>
          <a:xfrm>
            <a:off x="214282" y="2786058"/>
            <a:ext cx="3214710" cy="2214578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grpSp>
        <p:nvGrpSpPr>
          <p:cNvPr id="23" name="Группа 22"/>
          <p:cNvGrpSpPr/>
          <p:nvPr/>
        </p:nvGrpSpPr>
        <p:grpSpPr>
          <a:xfrm>
            <a:off x="142844" y="4214818"/>
            <a:ext cx="3286148" cy="799089"/>
            <a:chOff x="142844" y="4214818"/>
            <a:chExt cx="3286148" cy="799089"/>
          </a:xfrm>
        </p:grpSpPr>
        <p:sp>
          <p:nvSpPr>
            <p:cNvPr id="19" name="TextBox 18"/>
            <p:cNvSpPr txBox="1"/>
            <p:nvPr/>
          </p:nvSpPr>
          <p:spPr>
            <a:xfrm>
              <a:off x="142844" y="4429132"/>
              <a:ext cx="64294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b="1" i="1" dirty="0" smtClean="0">
                  <a:latin typeface="Times New Roman" pitchFamily="18" charset="0"/>
                  <a:cs typeface="Times New Roman" pitchFamily="18" charset="0"/>
                </a:rPr>
                <a:t>В</a:t>
              </a:r>
              <a:endParaRPr lang="ru-RU" sz="3200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143240" y="4286256"/>
              <a:ext cx="2857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b="1" i="1" dirty="0" smtClean="0">
                  <a:latin typeface="Times New Roman" pitchFamily="18" charset="0"/>
                  <a:cs typeface="Times New Roman" pitchFamily="18" charset="0"/>
                </a:rPr>
                <a:t>П</a:t>
              </a:r>
              <a:endParaRPr lang="ru-RU" sz="3200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" name="Блок-схема: узел 20"/>
            <p:cNvSpPr/>
            <p:nvPr/>
          </p:nvSpPr>
          <p:spPr>
            <a:xfrm>
              <a:off x="214282" y="4286256"/>
              <a:ext cx="142876" cy="142876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accent1"/>
                </a:solidFill>
              </a:endParaRPr>
            </a:p>
          </p:txBody>
        </p:sp>
        <p:sp>
          <p:nvSpPr>
            <p:cNvPr id="22" name="Блок-схема: узел 21"/>
            <p:cNvSpPr/>
            <p:nvPr/>
          </p:nvSpPr>
          <p:spPr>
            <a:xfrm>
              <a:off x="3286116" y="4214818"/>
              <a:ext cx="142876" cy="142876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24" name="Рисунок 23" descr="600004280589b0 — копия.jpg"/>
          <p:cNvPicPr>
            <a:picLocks noChangeAspect="1"/>
          </p:cNvPicPr>
          <p:nvPr/>
        </p:nvPicPr>
        <p:blipFill>
          <a:blip r:embed="rId4" cstate="print"/>
          <a:srcRect t="14917" r="17823" b="552"/>
          <a:stretch>
            <a:fillRect/>
          </a:stretch>
        </p:blipFill>
        <p:spPr>
          <a:xfrm>
            <a:off x="285720" y="5000636"/>
            <a:ext cx="1344715" cy="142876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5" name="Выноска-облако 24"/>
          <p:cNvSpPr/>
          <p:nvPr/>
        </p:nvSpPr>
        <p:spPr>
          <a:xfrm>
            <a:off x="2143108" y="5072074"/>
            <a:ext cx="1500198" cy="1255590"/>
          </a:xfrm>
          <a:prstGeom prst="cloudCallout">
            <a:avLst>
              <a:gd name="adj1" fmla="val -121185"/>
              <a:gd name="adj2" fmla="val 3253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Я -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МТ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" name="Рисунок 26" descr="1684779640_polinka-top-p-pyatachok-iz-vinni-pukha-kartinki-sovetski-23.png"/>
          <p:cNvPicPr>
            <a:picLocks noChangeAspect="1"/>
          </p:cNvPicPr>
          <p:nvPr/>
        </p:nvPicPr>
        <p:blipFill>
          <a:blip r:embed="rId5" cstate="print"/>
          <a:srcRect l="14583" t="4166" r="3125" b="26042"/>
          <a:stretch>
            <a:fillRect/>
          </a:stretch>
        </p:blipFill>
        <p:spPr>
          <a:xfrm>
            <a:off x="7072330" y="5403920"/>
            <a:ext cx="1714512" cy="14540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6" name="Заголовок 1"/>
          <p:cNvSpPr txBox="1">
            <a:spLocks/>
          </p:cNvSpPr>
          <p:nvPr/>
        </p:nvSpPr>
        <p:spPr>
          <a:xfrm>
            <a:off x="3714712" y="0"/>
            <a:ext cx="5429288" cy="5111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 этап урока. Изучение нового материала и его закрепление.</a:t>
            </a:r>
            <a:endParaRPr kumimoji="0" lang="ru-RU" sz="15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357166"/>
            <a:ext cx="12891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Ответ: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8596" y="928670"/>
            <a:ext cx="1500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l &gt; S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596" y="1500174"/>
            <a:ext cx="850112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.Тело движется по прямой в одном направлении без возврата.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Пример: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камень падает вертикально вниз с некоторой высоты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6" y="2928934"/>
            <a:ext cx="571504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3. Тело двигается по прямой с изменением направления движения.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l &gt; S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Пример: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камень бросили вертикально вверх, который достиг максимальной высоты и упал обратно на поверхность.   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изображение_viber_2024-08-18_10-58-33-759.jpg"/>
          <p:cNvPicPr>
            <a:picLocks noChangeAspect="1"/>
          </p:cNvPicPr>
          <p:nvPr/>
        </p:nvPicPr>
        <p:blipFill>
          <a:blip r:embed="rId2" cstate="print"/>
          <a:srcRect l="25634" t="31250" r="26987"/>
          <a:stretch>
            <a:fillRect/>
          </a:stretch>
        </p:blipFill>
        <p:spPr>
          <a:xfrm>
            <a:off x="6786578" y="2786058"/>
            <a:ext cx="1874720" cy="35351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3571868" y="0"/>
            <a:ext cx="5429288" cy="5111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 этап урока. Изучение нового материала и его закрепление.</a:t>
            </a:r>
            <a:endParaRPr kumimoji="0" lang="ru-RU" sz="15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1214422"/>
            <a:ext cx="871540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	Проекция перемещения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на ось 0Х  (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2600" baseline="-25000" dirty="0" err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sz="2600" baseline="-25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равна разности координат конца и начала вектора,  т.е.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равна изменению координаты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3438" y="2214554"/>
            <a:ext cx="1654175" cy="441325"/>
          </a:xfrm>
          <a:prstGeom prst="rect">
            <a:avLst/>
          </a:prstGeom>
          <a:ln w="38100" cap="sq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285720" y="285728"/>
            <a:ext cx="857256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	Прямолинейное  движение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МД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, происходящее вдоль прямой линии.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5688" y="2857496"/>
            <a:ext cx="885831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     Проекция перемещения положительна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, если тело движется ….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286512" y="2928934"/>
            <a:ext cx="89159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 err="1" smtClean="0">
                <a:latin typeface="Times New Roman" pitchFamily="18" charset="0"/>
                <a:cs typeface="Times New Roman" pitchFamily="18" charset="0"/>
              </a:rPr>
              <a:t>Sx</a:t>
            </a:r>
            <a:r>
              <a:rPr lang="en-US" sz="2600" b="1" dirty="0" smtClean="0">
                <a:latin typeface="Times New Roman" pitchFamily="18" charset="0"/>
                <a:cs typeface="Times New Roman" pitchFamily="18" charset="0"/>
              </a:rPr>
              <a:t>&gt;0</a:t>
            </a:r>
            <a:endParaRPr lang="ru-RU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4282" y="3786190"/>
            <a:ext cx="864399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    Проекция перемещения отрицательна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, если тело движется ….</a:t>
            </a:r>
            <a:endParaRPr lang="ru-RU" sz="2600" dirty="0"/>
          </a:p>
        </p:txBody>
      </p:sp>
      <p:sp>
        <p:nvSpPr>
          <p:cNvPr id="10" name="TextBox 9"/>
          <p:cNvSpPr txBox="1"/>
          <p:nvPr/>
        </p:nvSpPr>
        <p:spPr>
          <a:xfrm>
            <a:off x="6072198" y="3857628"/>
            <a:ext cx="89159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 err="1" smtClean="0">
                <a:latin typeface="Times New Roman" pitchFamily="18" charset="0"/>
                <a:cs typeface="Times New Roman" pitchFamily="18" charset="0"/>
              </a:rPr>
              <a:t>Sx</a:t>
            </a:r>
            <a:r>
              <a:rPr lang="en-US" sz="2600" b="1" dirty="0" smtClean="0">
                <a:latin typeface="Times New Roman" pitchFamily="18" charset="0"/>
                <a:cs typeface="Times New Roman" pitchFamily="18" charset="0"/>
              </a:rPr>
              <a:t>&lt;0</a:t>
            </a:r>
            <a:endParaRPr lang="ru-RU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60" name="Группа 59"/>
          <p:cNvGrpSpPr/>
          <p:nvPr/>
        </p:nvGrpSpPr>
        <p:grpSpPr>
          <a:xfrm>
            <a:off x="785786" y="5072074"/>
            <a:ext cx="7286676" cy="1421137"/>
            <a:chOff x="785786" y="5072074"/>
            <a:chExt cx="7286676" cy="1421137"/>
          </a:xfrm>
        </p:grpSpPr>
        <p:cxnSp>
          <p:nvCxnSpPr>
            <p:cNvPr id="11" name="Прямая со стрелкой 10"/>
            <p:cNvCxnSpPr/>
            <p:nvPr/>
          </p:nvCxnSpPr>
          <p:spPr>
            <a:xfrm>
              <a:off x="785786" y="5786454"/>
              <a:ext cx="7215238" cy="73026"/>
            </a:xfrm>
            <a:prstGeom prst="straightConnector1">
              <a:avLst/>
            </a:prstGeom>
            <a:ln w="57150">
              <a:headEnd type="oval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4" name="TextBox 13"/>
            <p:cNvSpPr txBox="1"/>
            <p:nvPr/>
          </p:nvSpPr>
          <p:spPr>
            <a:xfrm>
              <a:off x="7858148" y="6000768"/>
              <a:ext cx="214314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600" dirty="0" smtClean="0"/>
                <a:t>Х</a:t>
              </a:r>
              <a:endParaRPr lang="ru-RU" sz="2600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928662" y="6000768"/>
              <a:ext cx="352982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600" dirty="0" smtClean="0"/>
                <a:t>0</a:t>
              </a:r>
              <a:endParaRPr lang="ru-RU" sz="2600" dirty="0"/>
            </a:p>
          </p:txBody>
        </p:sp>
        <p:cxnSp>
          <p:nvCxnSpPr>
            <p:cNvPr id="17" name="Прямая соединительная линия 16"/>
            <p:cNvCxnSpPr/>
            <p:nvPr/>
          </p:nvCxnSpPr>
          <p:spPr>
            <a:xfrm rot="5400000">
              <a:off x="1714480" y="5786454"/>
              <a:ext cx="28575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Прямая соединительная линия 23"/>
            <p:cNvCxnSpPr/>
            <p:nvPr/>
          </p:nvCxnSpPr>
          <p:spPr>
            <a:xfrm rot="5400000">
              <a:off x="2857488" y="5786454"/>
              <a:ext cx="28575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Прямая соединительная линия 31"/>
            <p:cNvCxnSpPr/>
            <p:nvPr/>
          </p:nvCxnSpPr>
          <p:spPr>
            <a:xfrm rot="5400000">
              <a:off x="3929058" y="5786454"/>
              <a:ext cx="28575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Прямая соединительная линия 36"/>
            <p:cNvCxnSpPr/>
            <p:nvPr/>
          </p:nvCxnSpPr>
          <p:spPr>
            <a:xfrm rot="5400000">
              <a:off x="5000628" y="5786454"/>
              <a:ext cx="28575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TextBox 40"/>
            <p:cNvSpPr txBox="1"/>
            <p:nvPr/>
          </p:nvSpPr>
          <p:spPr>
            <a:xfrm>
              <a:off x="1571604" y="6000768"/>
              <a:ext cx="642942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600" dirty="0" smtClean="0"/>
                <a:t>Х</a:t>
              </a:r>
              <a:r>
                <a:rPr lang="ru-RU" sz="2600" baseline="-25000" dirty="0" smtClean="0"/>
                <a:t>1</a:t>
              </a:r>
              <a:endParaRPr lang="ru-RU" sz="2600" baseline="-25000" dirty="0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2714612" y="6000768"/>
              <a:ext cx="571504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600" dirty="0" smtClean="0"/>
                <a:t>Х</a:t>
              </a:r>
              <a:r>
                <a:rPr lang="ru-RU" sz="2600" baseline="-25000" dirty="0" smtClean="0"/>
                <a:t>2</a:t>
              </a:r>
              <a:endParaRPr lang="ru-RU" sz="2600" baseline="-25000" dirty="0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3714744" y="6000768"/>
              <a:ext cx="642942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600" dirty="0" smtClean="0"/>
                <a:t>Х</a:t>
              </a:r>
              <a:r>
                <a:rPr lang="ru-RU" sz="2600" baseline="-25000" dirty="0" smtClean="0"/>
                <a:t>3</a:t>
              </a:r>
              <a:endParaRPr lang="ru-RU" sz="2600" baseline="-25000" dirty="0"/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4929190" y="6000768"/>
              <a:ext cx="470000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600" dirty="0" smtClean="0"/>
                <a:t>Х</a:t>
              </a:r>
              <a:r>
                <a:rPr lang="ru-RU" sz="2600" baseline="-25000" dirty="0" smtClean="0"/>
                <a:t>4</a:t>
              </a:r>
              <a:endParaRPr lang="ru-RU" sz="2600" baseline="-25000" dirty="0"/>
            </a:p>
          </p:txBody>
        </p:sp>
        <p:cxnSp>
          <p:nvCxnSpPr>
            <p:cNvPr id="47" name="Прямая со стрелкой 46"/>
            <p:cNvCxnSpPr/>
            <p:nvPr/>
          </p:nvCxnSpPr>
          <p:spPr>
            <a:xfrm>
              <a:off x="4071934" y="5857892"/>
              <a:ext cx="1000132" cy="1588"/>
            </a:xfrm>
            <a:prstGeom prst="straightConnector1">
              <a:avLst/>
            </a:prstGeom>
            <a:ln w="76200">
              <a:solidFill>
                <a:srgbClr val="0070C0"/>
              </a:solidFill>
              <a:headEnd type="oval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Прямая со стрелкой 49"/>
            <p:cNvCxnSpPr/>
            <p:nvPr/>
          </p:nvCxnSpPr>
          <p:spPr>
            <a:xfrm rot="10800000" flipV="1">
              <a:off x="1905802" y="5788042"/>
              <a:ext cx="1094562" cy="6366"/>
            </a:xfrm>
            <a:prstGeom prst="straightConnector1">
              <a:avLst/>
            </a:prstGeom>
            <a:ln w="76200">
              <a:solidFill>
                <a:srgbClr val="C00000"/>
              </a:solidFill>
              <a:headEnd type="oval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2529" name="Picture 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357422" y="5072074"/>
              <a:ext cx="342900" cy="503238"/>
            </a:xfrm>
            <a:prstGeom prst="rect">
              <a:avLst/>
            </a:prstGeom>
            <a:noFill/>
          </p:spPr>
        </p:pic>
        <p:pic>
          <p:nvPicPr>
            <p:cNvPr id="22531" name="Picture 3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429124" y="5072074"/>
              <a:ext cx="342900" cy="503238"/>
            </a:xfrm>
            <a:prstGeom prst="rect">
              <a:avLst/>
            </a:prstGeom>
            <a:noFill/>
          </p:spPr>
        </p:pic>
      </p:grpSp>
      <p:pic>
        <p:nvPicPr>
          <p:cNvPr id="58" name="Рисунок 57" descr="1684342041_polinka-top-p-vinni-pukh-v-gostyakh-u-krolika-kartinki-k-24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357290" y="4689384"/>
            <a:ext cx="857256" cy="10410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9" name="Рисунок 58" descr="600004280589b0 — копия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786314" y="4286256"/>
            <a:ext cx="800707" cy="13407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1" name="TextBox 60"/>
          <p:cNvSpPr txBox="1"/>
          <p:nvPr/>
        </p:nvSpPr>
        <p:spPr>
          <a:xfrm>
            <a:off x="2214546" y="4214818"/>
            <a:ext cx="2471318" cy="49244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600" dirty="0" smtClean="0"/>
              <a:t>… против оси 0Х</a:t>
            </a:r>
            <a:endParaRPr lang="ru-RU" sz="2600" dirty="0"/>
          </a:p>
        </p:txBody>
      </p:sp>
      <p:sp>
        <p:nvSpPr>
          <p:cNvPr id="62" name="TextBox 61"/>
          <p:cNvSpPr txBox="1"/>
          <p:nvPr/>
        </p:nvSpPr>
        <p:spPr>
          <a:xfrm>
            <a:off x="3214678" y="3357562"/>
            <a:ext cx="1829347" cy="49244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600" dirty="0" smtClean="0"/>
              <a:t>… по оси 0Х</a:t>
            </a:r>
            <a:endParaRPr lang="ru-RU" sz="2600" dirty="0"/>
          </a:p>
        </p:txBody>
      </p:sp>
      <p:sp>
        <p:nvSpPr>
          <p:cNvPr id="33" name="TextBox 32"/>
          <p:cNvSpPr txBox="1"/>
          <p:nvPr/>
        </p:nvSpPr>
        <p:spPr>
          <a:xfrm>
            <a:off x="642910" y="2571744"/>
            <a:ext cx="3000245" cy="369332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/>
              <a:t>ПРОДОЛЖИ ПРЕДЛОЖЕНИЕ!</a:t>
            </a:r>
            <a:endParaRPr lang="ru-RU" dirty="0"/>
          </a:p>
        </p:txBody>
      </p:sp>
      <p:sp>
        <p:nvSpPr>
          <p:cNvPr id="34" name="Заголовок 1"/>
          <p:cNvSpPr txBox="1">
            <a:spLocks/>
          </p:cNvSpPr>
          <p:nvPr/>
        </p:nvSpPr>
        <p:spPr>
          <a:xfrm>
            <a:off x="3571868" y="0"/>
            <a:ext cx="5429288" cy="5111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 этап урока. Изучение нового материала и его закрепление.</a:t>
            </a:r>
            <a:endParaRPr kumimoji="0" lang="ru-RU" sz="15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6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0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61" grpId="0" build="allAtOnce" animBg="1"/>
      <p:bldP spid="62" grpId="0" build="allAtOnce" animBg="1"/>
      <p:bldP spid="33" grpId="0" build="allAtOnce" animBg="1"/>
      <p:bldP spid="3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000232" y="857232"/>
            <a:ext cx="685804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     Проекция перемещения равна модулю перемещения, если ….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20" y="2643182"/>
            <a:ext cx="842968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    Проекция перемещения равна модулю перемещения и противоположна по знаку, если ….</a:t>
            </a:r>
            <a:endParaRPr lang="ru-RU" sz="2600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785786" y="5072074"/>
            <a:ext cx="7286676" cy="1421137"/>
            <a:chOff x="785786" y="5072074"/>
            <a:chExt cx="7286676" cy="1421137"/>
          </a:xfrm>
        </p:grpSpPr>
        <p:cxnSp>
          <p:nvCxnSpPr>
            <p:cNvPr id="6" name="Прямая со стрелкой 5"/>
            <p:cNvCxnSpPr/>
            <p:nvPr/>
          </p:nvCxnSpPr>
          <p:spPr>
            <a:xfrm>
              <a:off x="785786" y="5786454"/>
              <a:ext cx="7215238" cy="73026"/>
            </a:xfrm>
            <a:prstGeom prst="straightConnector1">
              <a:avLst/>
            </a:prstGeom>
            <a:ln w="57150">
              <a:headEnd type="oval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7" name="TextBox 6"/>
            <p:cNvSpPr txBox="1"/>
            <p:nvPr/>
          </p:nvSpPr>
          <p:spPr>
            <a:xfrm>
              <a:off x="7858148" y="6000768"/>
              <a:ext cx="214314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600" dirty="0" smtClean="0"/>
                <a:t>Х</a:t>
              </a:r>
              <a:endParaRPr lang="ru-RU" sz="2600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928662" y="6000768"/>
              <a:ext cx="352982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600" dirty="0" smtClean="0"/>
                <a:t>0</a:t>
              </a:r>
              <a:endParaRPr lang="ru-RU" sz="2600" dirty="0"/>
            </a:p>
          </p:txBody>
        </p:sp>
        <p:cxnSp>
          <p:nvCxnSpPr>
            <p:cNvPr id="9" name="Прямая соединительная линия 8"/>
            <p:cNvCxnSpPr/>
            <p:nvPr/>
          </p:nvCxnSpPr>
          <p:spPr>
            <a:xfrm rot="5400000">
              <a:off x="1714480" y="5786454"/>
              <a:ext cx="28575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 rot="5400000">
              <a:off x="2857488" y="5786454"/>
              <a:ext cx="28575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 rot="5400000">
              <a:off x="3929058" y="5786454"/>
              <a:ext cx="28575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5400000">
              <a:off x="5000628" y="5786454"/>
              <a:ext cx="28575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/>
            <p:cNvSpPr txBox="1"/>
            <p:nvPr/>
          </p:nvSpPr>
          <p:spPr>
            <a:xfrm>
              <a:off x="1571604" y="6000768"/>
              <a:ext cx="642942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600" dirty="0" smtClean="0"/>
                <a:t>Х</a:t>
              </a:r>
              <a:r>
                <a:rPr lang="ru-RU" sz="2600" baseline="-25000" dirty="0" smtClean="0"/>
                <a:t>1</a:t>
              </a:r>
              <a:endParaRPr lang="ru-RU" sz="2600" baseline="-25000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714612" y="6000768"/>
              <a:ext cx="571504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600" dirty="0" smtClean="0"/>
                <a:t>Х</a:t>
              </a:r>
              <a:r>
                <a:rPr lang="ru-RU" sz="2600" baseline="-25000" dirty="0" smtClean="0"/>
                <a:t>2</a:t>
              </a:r>
              <a:endParaRPr lang="ru-RU" sz="2600" baseline="-25000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714744" y="6000768"/>
              <a:ext cx="642942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600" dirty="0" smtClean="0"/>
                <a:t>Х</a:t>
              </a:r>
              <a:r>
                <a:rPr lang="ru-RU" sz="2600" baseline="-25000" dirty="0" smtClean="0"/>
                <a:t>3</a:t>
              </a:r>
              <a:endParaRPr lang="ru-RU" sz="2600" baseline="-25000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929190" y="6000768"/>
              <a:ext cx="470000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600" dirty="0" smtClean="0"/>
                <a:t>Х</a:t>
              </a:r>
              <a:r>
                <a:rPr lang="ru-RU" sz="2600" baseline="-25000" dirty="0" smtClean="0"/>
                <a:t>4</a:t>
              </a:r>
              <a:endParaRPr lang="ru-RU" sz="2600" baseline="-25000" dirty="0"/>
            </a:p>
          </p:txBody>
        </p:sp>
        <p:cxnSp>
          <p:nvCxnSpPr>
            <p:cNvPr id="17" name="Прямая со стрелкой 16"/>
            <p:cNvCxnSpPr/>
            <p:nvPr/>
          </p:nvCxnSpPr>
          <p:spPr>
            <a:xfrm>
              <a:off x="4071934" y="5857892"/>
              <a:ext cx="1000132" cy="1588"/>
            </a:xfrm>
            <a:prstGeom prst="straightConnector1">
              <a:avLst/>
            </a:prstGeom>
            <a:ln w="76200">
              <a:solidFill>
                <a:srgbClr val="0070C0"/>
              </a:solidFill>
              <a:headEnd type="oval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 стрелкой 17"/>
            <p:cNvCxnSpPr/>
            <p:nvPr/>
          </p:nvCxnSpPr>
          <p:spPr>
            <a:xfrm rot="10800000" flipV="1">
              <a:off x="1905802" y="5788042"/>
              <a:ext cx="1094562" cy="6366"/>
            </a:xfrm>
            <a:prstGeom prst="straightConnector1">
              <a:avLst/>
            </a:prstGeom>
            <a:ln w="76200">
              <a:solidFill>
                <a:srgbClr val="C00000"/>
              </a:solidFill>
              <a:headEnd type="oval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9" name="Picture 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357422" y="5072074"/>
              <a:ext cx="342900" cy="503238"/>
            </a:xfrm>
            <a:prstGeom prst="rect">
              <a:avLst/>
            </a:prstGeom>
            <a:noFill/>
          </p:spPr>
        </p:pic>
        <p:pic>
          <p:nvPicPr>
            <p:cNvPr id="20" name="Picture 3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429124" y="5072074"/>
              <a:ext cx="342900" cy="503238"/>
            </a:xfrm>
            <a:prstGeom prst="rect">
              <a:avLst/>
            </a:prstGeom>
            <a:noFill/>
          </p:spPr>
        </p:pic>
      </p:grpSp>
      <p:pic>
        <p:nvPicPr>
          <p:cNvPr id="21" name="Рисунок 20" descr="1684342041_polinka-top-p-vinni-pukh-v-gostyakh-u-krolika-kartinki-k-24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57290" y="4689384"/>
            <a:ext cx="857256" cy="10410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" name="Рисунок 21" descr="600004280589b0 — копия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86314" y="4286256"/>
            <a:ext cx="800707" cy="13407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3" name="TextBox 22"/>
          <p:cNvSpPr txBox="1"/>
          <p:nvPr/>
        </p:nvSpPr>
        <p:spPr>
          <a:xfrm>
            <a:off x="1928794" y="1928802"/>
            <a:ext cx="678661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i="1" dirty="0" smtClean="0"/>
              <a:t>… тело двигается по прямой по оси 0Х.</a:t>
            </a:r>
            <a:endParaRPr lang="ru-RU" sz="2600" b="1" i="1" dirty="0"/>
          </a:p>
        </p:txBody>
      </p:sp>
      <p:sp>
        <p:nvSpPr>
          <p:cNvPr id="26" name="TextBox 25"/>
          <p:cNvSpPr txBox="1"/>
          <p:nvPr/>
        </p:nvSpPr>
        <p:spPr>
          <a:xfrm>
            <a:off x="785786" y="3643314"/>
            <a:ext cx="6836552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600" b="1" i="1" dirty="0" smtClean="0"/>
              <a:t>… тело двигается по прямой против оси 0Х.</a:t>
            </a:r>
            <a:endParaRPr lang="ru-RU" sz="2600" b="1" i="1" dirty="0"/>
          </a:p>
        </p:txBody>
      </p:sp>
      <p:sp>
        <p:nvSpPr>
          <p:cNvPr id="27" name="TextBox 26"/>
          <p:cNvSpPr txBox="1"/>
          <p:nvPr/>
        </p:nvSpPr>
        <p:spPr>
          <a:xfrm>
            <a:off x="1785918" y="357166"/>
            <a:ext cx="4345164" cy="49244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600" b="1" i="1" dirty="0" smtClean="0"/>
              <a:t>ПРОДОЛЖИ ПРЕДЛОЖЕНИЕ!</a:t>
            </a:r>
            <a:endParaRPr lang="ru-RU" sz="2600" b="1" i="1" dirty="0"/>
          </a:p>
        </p:txBody>
      </p:sp>
      <p:pic>
        <p:nvPicPr>
          <p:cNvPr id="25" name="Рисунок 24" descr="изображение_viber_2024-08-18_10-58-33-759.jpg"/>
          <p:cNvPicPr>
            <a:picLocks noChangeAspect="1"/>
          </p:cNvPicPr>
          <p:nvPr/>
        </p:nvPicPr>
        <p:blipFill>
          <a:blip r:embed="rId6" cstate="print"/>
          <a:srcRect l="25634" t="31250" r="26987"/>
          <a:stretch>
            <a:fillRect/>
          </a:stretch>
        </p:blipFill>
        <p:spPr>
          <a:xfrm>
            <a:off x="285720" y="428604"/>
            <a:ext cx="1149497" cy="21676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8" name="Заголовок 1"/>
          <p:cNvSpPr txBox="1">
            <a:spLocks/>
          </p:cNvSpPr>
          <p:nvPr/>
        </p:nvSpPr>
        <p:spPr>
          <a:xfrm>
            <a:off x="3571868" y="0"/>
            <a:ext cx="5429288" cy="3571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 этап урока. Изучение нового материала и его закрепление.</a:t>
            </a:r>
            <a:endParaRPr kumimoji="0" lang="ru-RU" sz="15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23" grpId="0" build="allAtOnce"/>
      <p:bldP spid="26" grpId="0" build="allAtOnce"/>
      <p:bldP spid="27" grpId="0" build="allAtOnce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500042"/>
            <a:ext cx="871543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Пример 1.</a:t>
            </a:r>
            <a:r>
              <a:rPr lang="en-US" sz="2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МТ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движется из пункта А в пункт С вдоль ломанной АВС. Определите: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28926" y="1428736"/>
            <a:ext cx="6072199" cy="49244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600" dirty="0" smtClean="0"/>
              <a:t>1. Определить координаты точек А, В и С.</a:t>
            </a:r>
            <a:endParaRPr lang="ru-RU" sz="2600" dirty="0"/>
          </a:p>
        </p:txBody>
      </p:sp>
      <p:sp>
        <p:nvSpPr>
          <p:cNvPr id="5" name="TextBox 4"/>
          <p:cNvSpPr txBox="1"/>
          <p:nvPr/>
        </p:nvSpPr>
        <p:spPr>
          <a:xfrm>
            <a:off x="3214678" y="2214554"/>
            <a:ext cx="5572164" cy="89255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600" dirty="0" smtClean="0"/>
              <a:t>2. Определить путь пройденный </a:t>
            </a:r>
            <a:r>
              <a:rPr lang="ru-RU" sz="2600" b="1" i="1" dirty="0" smtClean="0"/>
              <a:t>МТ</a:t>
            </a:r>
            <a:r>
              <a:rPr lang="ru-RU" sz="2600" dirty="0" smtClean="0"/>
              <a:t> по траектории АВС.</a:t>
            </a:r>
            <a:endParaRPr lang="ru-RU" sz="2600" dirty="0"/>
          </a:p>
        </p:txBody>
      </p:sp>
      <p:sp>
        <p:nvSpPr>
          <p:cNvPr id="6" name="TextBox 5"/>
          <p:cNvSpPr txBox="1"/>
          <p:nvPr/>
        </p:nvSpPr>
        <p:spPr>
          <a:xfrm>
            <a:off x="3643306" y="3286124"/>
            <a:ext cx="5192213" cy="169277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600" dirty="0" smtClean="0"/>
              <a:t>3. Построить вектор перемещения </a:t>
            </a:r>
            <a:r>
              <a:rPr lang="ru-RU" sz="2600" b="1" i="1" dirty="0" smtClean="0"/>
              <a:t>МТ</a:t>
            </a:r>
            <a:r>
              <a:rPr lang="ru-RU" sz="2600" dirty="0" smtClean="0"/>
              <a:t>, если вначале </a:t>
            </a:r>
            <a:r>
              <a:rPr lang="ru-RU" sz="2600" b="1" i="1" dirty="0" smtClean="0"/>
              <a:t>МТ</a:t>
            </a:r>
            <a:r>
              <a:rPr lang="ru-RU" sz="2600" dirty="0" smtClean="0"/>
              <a:t>  находилось в точке </a:t>
            </a:r>
            <a:r>
              <a:rPr lang="ru-RU" sz="2600" b="1" i="1" dirty="0" smtClean="0"/>
              <a:t>А</a:t>
            </a:r>
            <a:r>
              <a:rPr lang="ru-RU" sz="2600" dirty="0" smtClean="0"/>
              <a:t>, точка </a:t>
            </a:r>
            <a:r>
              <a:rPr lang="ru-RU" sz="2600" b="1" i="1" dirty="0" smtClean="0"/>
              <a:t>С</a:t>
            </a:r>
            <a:r>
              <a:rPr lang="ru-RU" sz="2600" dirty="0" smtClean="0"/>
              <a:t> – конечная точка перемещения. </a:t>
            </a:r>
            <a:endParaRPr lang="ru-RU" sz="2600" dirty="0"/>
          </a:p>
        </p:txBody>
      </p:sp>
      <p:sp>
        <p:nvSpPr>
          <p:cNvPr id="7" name="TextBox 6"/>
          <p:cNvSpPr txBox="1"/>
          <p:nvPr/>
        </p:nvSpPr>
        <p:spPr>
          <a:xfrm>
            <a:off x="3286116" y="5214950"/>
            <a:ext cx="4714908" cy="49244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600" dirty="0" smtClean="0"/>
              <a:t>4. Найти модуль перемещения. </a:t>
            </a:r>
            <a:endParaRPr lang="ru-RU" sz="2600" dirty="0"/>
          </a:p>
        </p:txBody>
      </p:sp>
      <p:sp>
        <p:nvSpPr>
          <p:cNvPr id="8" name="TextBox 7"/>
          <p:cNvSpPr txBox="1"/>
          <p:nvPr/>
        </p:nvSpPr>
        <p:spPr>
          <a:xfrm>
            <a:off x="285720" y="5857892"/>
            <a:ext cx="7429552" cy="49244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600" dirty="0" smtClean="0"/>
              <a:t>5. Найти проекцию перемещения на оси </a:t>
            </a:r>
            <a:r>
              <a:rPr lang="ru-RU" sz="2600" b="1" i="1" dirty="0" smtClean="0"/>
              <a:t>0Х</a:t>
            </a:r>
            <a:r>
              <a:rPr lang="ru-RU" sz="2600" dirty="0" smtClean="0"/>
              <a:t> и </a:t>
            </a:r>
            <a:r>
              <a:rPr lang="ru-RU" sz="2600" b="1" i="1" dirty="0" smtClean="0"/>
              <a:t>0</a:t>
            </a:r>
            <a:r>
              <a:rPr lang="en-US" sz="2600" b="1" i="1" dirty="0" smtClean="0"/>
              <a:t>Y</a:t>
            </a:r>
            <a:r>
              <a:rPr lang="ru-RU" sz="2600" dirty="0" smtClean="0"/>
              <a:t>. </a:t>
            </a:r>
            <a:endParaRPr lang="ru-RU" sz="2600" dirty="0"/>
          </a:p>
        </p:txBody>
      </p:sp>
      <p:grpSp>
        <p:nvGrpSpPr>
          <p:cNvPr id="128" name="Группа 127"/>
          <p:cNvGrpSpPr/>
          <p:nvPr/>
        </p:nvGrpSpPr>
        <p:grpSpPr>
          <a:xfrm>
            <a:off x="0" y="1357298"/>
            <a:ext cx="3554209" cy="3952244"/>
            <a:chOff x="0" y="1357298"/>
            <a:chExt cx="3554209" cy="3952244"/>
          </a:xfrm>
        </p:grpSpPr>
        <p:sp>
          <p:nvSpPr>
            <p:cNvPr id="77" name="TextBox 76"/>
            <p:cNvSpPr txBox="1"/>
            <p:nvPr/>
          </p:nvSpPr>
          <p:spPr>
            <a:xfrm>
              <a:off x="0" y="4000504"/>
              <a:ext cx="4286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-</a:t>
              </a:r>
              <a:r>
                <a:rPr lang="ru-RU" sz="2400" dirty="0" smtClean="0"/>
                <a:t>2</a:t>
              </a:r>
              <a:endParaRPr lang="ru-RU" sz="2400" dirty="0"/>
            </a:p>
          </p:txBody>
        </p:sp>
        <p:grpSp>
          <p:nvGrpSpPr>
            <p:cNvPr id="127" name="Группа 126"/>
            <p:cNvGrpSpPr/>
            <p:nvPr/>
          </p:nvGrpSpPr>
          <p:grpSpPr>
            <a:xfrm>
              <a:off x="214282" y="1357298"/>
              <a:ext cx="3339927" cy="3952244"/>
              <a:chOff x="214282" y="1357298"/>
              <a:chExt cx="3339927" cy="3952244"/>
            </a:xfrm>
          </p:grpSpPr>
          <p:cxnSp>
            <p:nvCxnSpPr>
              <p:cNvPr id="10" name="Прямая со стрелкой 9"/>
              <p:cNvCxnSpPr/>
              <p:nvPr/>
            </p:nvCxnSpPr>
            <p:spPr>
              <a:xfrm rot="5400000" flipH="1" flipV="1">
                <a:off x="-820775" y="3321049"/>
                <a:ext cx="3928296" cy="794"/>
              </a:xfrm>
              <a:prstGeom prst="straightConnector1">
                <a:avLst/>
              </a:prstGeom>
              <a:ln w="19050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Прямая со стрелкой 13"/>
              <p:cNvCxnSpPr/>
              <p:nvPr/>
            </p:nvCxnSpPr>
            <p:spPr>
              <a:xfrm flipV="1">
                <a:off x="214282" y="3929066"/>
                <a:ext cx="2952430" cy="6020"/>
              </a:xfrm>
              <a:prstGeom prst="straightConnector1">
                <a:avLst/>
              </a:prstGeom>
              <a:ln w="19050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Блок-схема: узел 17"/>
              <p:cNvSpPr/>
              <p:nvPr/>
            </p:nvSpPr>
            <p:spPr>
              <a:xfrm>
                <a:off x="1071538" y="3857628"/>
                <a:ext cx="142876" cy="142876"/>
              </a:xfrm>
              <a:prstGeom prst="flowChartConnector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20" name="Прямая соединительная линия 19"/>
              <p:cNvCxnSpPr/>
              <p:nvPr/>
            </p:nvCxnSpPr>
            <p:spPr>
              <a:xfrm rot="5400000">
                <a:off x="1428728" y="3929066"/>
                <a:ext cx="142876" cy="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Прямая соединительная линия 22"/>
              <p:cNvCxnSpPr/>
              <p:nvPr/>
            </p:nvCxnSpPr>
            <p:spPr>
              <a:xfrm rot="5400000">
                <a:off x="1785918" y="3929066"/>
                <a:ext cx="142876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Прямая соединительная линия 25"/>
              <p:cNvCxnSpPr/>
              <p:nvPr/>
            </p:nvCxnSpPr>
            <p:spPr>
              <a:xfrm rot="5400000">
                <a:off x="2143108" y="3929066"/>
                <a:ext cx="142876" cy="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Прямая соединительная линия 28"/>
              <p:cNvCxnSpPr/>
              <p:nvPr/>
            </p:nvCxnSpPr>
            <p:spPr>
              <a:xfrm rot="5400000">
                <a:off x="2500298" y="3929066"/>
                <a:ext cx="142876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Прямая соединительная линия 31"/>
              <p:cNvCxnSpPr/>
              <p:nvPr/>
            </p:nvCxnSpPr>
            <p:spPr>
              <a:xfrm rot="5400000">
                <a:off x="714348" y="3929066"/>
                <a:ext cx="142876" cy="0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Прямая соединительная линия 36"/>
              <p:cNvCxnSpPr/>
              <p:nvPr/>
            </p:nvCxnSpPr>
            <p:spPr>
              <a:xfrm rot="5400000">
                <a:off x="357158" y="3929066"/>
                <a:ext cx="142876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" name="TextBox 38"/>
              <p:cNvSpPr txBox="1"/>
              <p:nvPr/>
            </p:nvSpPr>
            <p:spPr>
              <a:xfrm>
                <a:off x="2786050" y="4071942"/>
                <a:ext cx="768159" cy="492443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r>
                  <a:rPr lang="ru-RU" sz="2600" b="1" i="1" dirty="0" smtClean="0">
                    <a:solidFill>
                      <a:srgbClr val="C00000"/>
                    </a:solidFill>
                  </a:rPr>
                  <a:t>Х, м</a:t>
                </a:r>
                <a:endParaRPr lang="ru-RU" sz="2600" b="1" i="1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285720" y="1428736"/>
                <a:ext cx="785818" cy="492443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en-US" sz="2600" b="1" i="1" dirty="0" smtClean="0">
                    <a:solidFill>
                      <a:srgbClr val="C00000"/>
                    </a:solidFill>
                  </a:rPr>
                  <a:t>Y, </a:t>
                </a:r>
                <a:r>
                  <a:rPr lang="ru-RU" sz="2600" b="1" i="1" dirty="0" smtClean="0">
                    <a:solidFill>
                      <a:srgbClr val="C00000"/>
                    </a:solidFill>
                  </a:rPr>
                  <a:t>м</a:t>
                </a:r>
                <a:endParaRPr lang="ru-RU" sz="2600" b="1" i="1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41" name="TextBox 40"/>
              <p:cNvSpPr txBox="1"/>
              <p:nvPr/>
            </p:nvSpPr>
            <p:spPr>
              <a:xfrm>
                <a:off x="785786" y="4000504"/>
                <a:ext cx="285752" cy="492443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ru-RU" sz="2600" b="1" i="1" dirty="0" smtClean="0">
                    <a:solidFill>
                      <a:srgbClr val="C00000"/>
                    </a:solidFill>
                  </a:rPr>
                  <a:t>0</a:t>
                </a:r>
                <a:endParaRPr lang="ru-RU" sz="2600" b="1" i="1" dirty="0">
                  <a:solidFill>
                    <a:srgbClr val="C00000"/>
                  </a:solidFill>
                </a:endParaRPr>
              </a:p>
            </p:txBody>
          </p:sp>
          <p:cxnSp>
            <p:nvCxnSpPr>
              <p:cNvPr id="43" name="Прямая соединительная линия 42"/>
              <p:cNvCxnSpPr/>
              <p:nvPr/>
            </p:nvCxnSpPr>
            <p:spPr>
              <a:xfrm>
                <a:off x="1071538" y="3571876"/>
                <a:ext cx="142876" cy="0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Прямая соединительная линия 45"/>
              <p:cNvCxnSpPr/>
              <p:nvPr/>
            </p:nvCxnSpPr>
            <p:spPr>
              <a:xfrm>
                <a:off x="1071538" y="3214686"/>
                <a:ext cx="142876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Прямая соединительная линия 50"/>
              <p:cNvCxnSpPr/>
              <p:nvPr/>
            </p:nvCxnSpPr>
            <p:spPr>
              <a:xfrm>
                <a:off x="1071538" y="2928934"/>
                <a:ext cx="142876" cy="0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Прямая соединительная линия 54"/>
              <p:cNvCxnSpPr/>
              <p:nvPr/>
            </p:nvCxnSpPr>
            <p:spPr>
              <a:xfrm>
                <a:off x="1071538" y="2571744"/>
                <a:ext cx="142876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Прямая соединительная линия 57"/>
              <p:cNvCxnSpPr/>
              <p:nvPr/>
            </p:nvCxnSpPr>
            <p:spPr>
              <a:xfrm>
                <a:off x="1071538" y="4357694"/>
                <a:ext cx="142876" cy="0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Прямая соединительная линия 63"/>
              <p:cNvCxnSpPr/>
              <p:nvPr/>
            </p:nvCxnSpPr>
            <p:spPr>
              <a:xfrm>
                <a:off x="1071538" y="4714884"/>
                <a:ext cx="142876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Прямая соединительная линия 69"/>
              <p:cNvCxnSpPr/>
              <p:nvPr/>
            </p:nvCxnSpPr>
            <p:spPr>
              <a:xfrm>
                <a:off x="1071538" y="5000636"/>
                <a:ext cx="142876" cy="0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4" name="TextBox 73"/>
              <p:cNvSpPr txBox="1"/>
              <p:nvPr/>
            </p:nvSpPr>
            <p:spPr>
              <a:xfrm>
                <a:off x="1285852" y="3000372"/>
                <a:ext cx="21431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400" dirty="0" smtClean="0"/>
                  <a:t>4</a:t>
                </a:r>
                <a:endParaRPr lang="ru-RU" sz="2400" dirty="0"/>
              </a:p>
            </p:txBody>
          </p:sp>
          <p:sp>
            <p:nvSpPr>
              <p:cNvPr id="75" name="TextBox 74"/>
              <p:cNvSpPr txBox="1"/>
              <p:nvPr/>
            </p:nvSpPr>
            <p:spPr>
              <a:xfrm>
                <a:off x="1285852" y="2428868"/>
                <a:ext cx="21431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400" dirty="0" smtClean="0"/>
                  <a:t>8</a:t>
                </a:r>
                <a:endParaRPr lang="ru-RU" sz="2400" dirty="0"/>
              </a:p>
            </p:txBody>
          </p:sp>
          <p:sp>
            <p:nvSpPr>
              <p:cNvPr id="76" name="TextBox 75"/>
              <p:cNvSpPr txBox="1"/>
              <p:nvPr/>
            </p:nvSpPr>
            <p:spPr>
              <a:xfrm>
                <a:off x="1214414" y="4500570"/>
                <a:ext cx="57150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400" dirty="0" smtClean="0"/>
                  <a:t>- 4</a:t>
                </a:r>
                <a:endParaRPr lang="ru-RU" sz="2400" dirty="0"/>
              </a:p>
            </p:txBody>
          </p:sp>
          <p:sp>
            <p:nvSpPr>
              <p:cNvPr id="78" name="TextBox 77"/>
              <p:cNvSpPr txBox="1"/>
              <p:nvPr/>
            </p:nvSpPr>
            <p:spPr>
              <a:xfrm>
                <a:off x="1714480" y="4000504"/>
                <a:ext cx="34015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2400" dirty="0" smtClean="0"/>
                  <a:t>2</a:t>
                </a:r>
                <a:endParaRPr lang="ru-RU" sz="2400" dirty="0"/>
              </a:p>
            </p:txBody>
          </p:sp>
          <p:sp>
            <p:nvSpPr>
              <p:cNvPr id="79" name="Блок-схема: узел 78"/>
              <p:cNvSpPr/>
              <p:nvPr/>
            </p:nvSpPr>
            <p:spPr>
              <a:xfrm>
                <a:off x="357158" y="4643446"/>
                <a:ext cx="142876" cy="142876"/>
              </a:xfrm>
              <a:prstGeom prst="flowChartConnector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81" name="Прямая соединительная линия 80"/>
              <p:cNvCxnSpPr>
                <a:stCxn id="79" idx="6"/>
              </p:cNvCxnSpPr>
              <p:nvPr/>
            </p:nvCxnSpPr>
            <p:spPr>
              <a:xfrm>
                <a:off x="500034" y="4714884"/>
                <a:ext cx="642942" cy="2"/>
              </a:xfrm>
              <a:prstGeom prst="line">
                <a:avLst/>
              </a:prstGeom>
              <a:ln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Прямая соединительная линия 92"/>
              <p:cNvCxnSpPr>
                <a:stCxn id="101" idx="4"/>
              </p:cNvCxnSpPr>
              <p:nvPr/>
            </p:nvCxnSpPr>
            <p:spPr>
              <a:xfrm rot="5400000">
                <a:off x="-642974" y="3714752"/>
                <a:ext cx="2143140" cy="0"/>
              </a:xfrm>
              <a:prstGeom prst="line">
                <a:avLst/>
              </a:prstGeom>
              <a:ln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0" name="TextBox 99"/>
              <p:cNvSpPr txBox="1"/>
              <p:nvPr/>
            </p:nvSpPr>
            <p:spPr>
              <a:xfrm>
                <a:off x="285720" y="4786322"/>
                <a:ext cx="28575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800" dirty="0" smtClean="0"/>
                  <a:t>А</a:t>
                </a:r>
                <a:endParaRPr lang="ru-RU" sz="2800" dirty="0"/>
              </a:p>
            </p:txBody>
          </p:sp>
          <p:sp>
            <p:nvSpPr>
              <p:cNvPr id="101" name="Блок-схема: узел 100"/>
              <p:cNvSpPr/>
              <p:nvPr/>
            </p:nvSpPr>
            <p:spPr>
              <a:xfrm>
                <a:off x="357158" y="2500306"/>
                <a:ext cx="142876" cy="142876"/>
              </a:xfrm>
              <a:prstGeom prst="flowChartConnector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103" name="Прямая соединительная линия 102"/>
              <p:cNvCxnSpPr>
                <a:stCxn id="101" idx="2"/>
                <a:endCxn id="111" idx="2"/>
              </p:cNvCxnSpPr>
              <p:nvPr/>
            </p:nvCxnSpPr>
            <p:spPr>
              <a:xfrm rot="10800000" flipH="1">
                <a:off x="357158" y="2571744"/>
                <a:ext cx="1785950" cy="0"/>
              </a:xfrm>
              <a:prstGeom prst="line">
                <a:avLst/>
              </a:prstGeom>
              <a:ln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0" name="TextBox 109"/>
              <p:cNvSpPr txBox="1"/>
              <p:nvPr/>
            </p:nvSpPr>
            <p:spPr>
              <a:xfrm>
                <a:off x="428596" y="2000240"/>
                <a:ext cx="21431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800" dirty="0" smtClean="0"/>
                  <a:t>В</a:t>
                </a:r>
                <a:endParaRPr lang="ru-RU" sz="2800" dirty="0"/>
              </a:p>
            </p:txBody>
          </p:sp>
          <p:sp>
            <p:nvSpPr>
              <p:cNvPr id="111" name="Блок-схема: узел 110"/>
              <p:cNvSpPr/>
              <p:nvPr/>
            </p:nvSpPr>
            <p:spPr>
              <a:xfrm>
                <a:off x="2143108" y="2500306"/>
                <a:ext cx="142876" cy="142876"/>
              </a:xfrm>
              <a:prstGeom prst="flowChartConnector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114" name="Прямая соединительная линия 113"/>
              <p:cNvCxnSpPr>
                <a:stCxn id="111" idx="4"/>
              </p:cNvCxnSpPr>
              <p:nvPr/>
            </p:nvCxnSpPr>
            <p:spPr>
              <a:xfrm rot="5400000">
                <a:off x="1571604" y="3286124"/>
                <a:ext cx="1285884" cy="0"/>
              </a:xfrm>
              <a:prstGeom prst="line">
                <a:avLst/>
              </a:prstGeom>
              <a:ln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3" name="TextBox 122"/>
              <p:cNvSpPr txBox="1"/>
              <p:nvPr/>
            </p:nvSpPr>
            <p:spPr>
              <a:xfrm>
                <a:off x="2214546" y="2143116"/>
                <a:ext cx="375424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2800" dirty="0" smtClean="0"/>
                  <a:t>С</a:t>
                </a:r>
                <a:endParaRPr lang="ru-RU" sz="2800" dirty="0"/>
              </a:p>
            </p:txBody>
          </p:sp>
        </p:grpSp>
      </p:grpSp>
      <p:sp>
        <p:nvSpPr>
          <p:cNvPr id="44" name="Заголовок 1"/>
          <p:cNvSpPr txBox="1">
            <a:spLocks/>
          </p:cNvSpPr>
          <p:nvPr/>
        </p:nvSpPr>
        <p:spPr>
          <a:xfrm>
            <a:off x="3571868" y="0"/>
            <a:ext cx="5429288" cy="5111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 этап урока. Изучение нового материала и его закрепление.</a:t>
            </a:r>
            <a:endParaRPr kumimoji="0" lang="ru-RU" sz="15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285728"/>
            <a:ext cx="871543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Пример 1.</a:t>
            </a:r>
            <a:r>
              <a:rPr lang="en-US" sz="2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МТ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движется из пункта А в пункт С вдоль ломанной АВС.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71801" y="2285992"/>
            <a:ext cx="4000529" cy="49244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600" dirty="0" smtClean="0"/>
              <a:t>1. А(-2;-4), В(-2;8), С(3;8)</a:t>
            </a:r>
            <a:endParaRPr lang="ru-RU" sz="2600" dirty="0"/>
          </a:p>
        </p:txBody>
      </p:sp>
      <p:sp>
        <p:nvSpPr>
          <p:cNvPr id="5" name="TextBox 4"/>
          <p:cNvSpPr txBox="1"/>
          <p:nvPr/>
        </p:nvSpPr>
        <p:spPr>
          <a:xfrm>
            <a:off x="3428992" y="3000372"/>
            <a:ext cx="4071966" cy="49244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600" dirty="0" smtClean="0"/>
              <a:t>2. </a:t>
            </a:r>
            <a:r>
              <a:rPr lang="en-US" sz="2600" i="1" dirty="0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sz="2600" dirty="0" smtClean="0"/>
              <a:t>=</a:t>
            </a:r>
            <a:r>
              <a:rPr lang="ru-RU" sz="2600" dirty="0" smtClean="0"/>
              <a:t>АВ</a:t>
            </a:r>
            <a:r>
              <a:rPr lang="en-US" sz="2600" dirty="0" smtClean="0"/>
              <a:t>+</a:t>
            </a:r>
            <a:r>
              <a:rPr lang="ru-RU" sz="2600" dirty="0" smtClean="0"/>
              <a:t>ВС, </a:t>
            </a:r>
            <a:r>
              <a:rPr lang="en-US" sz="2600" i="1" dirty="0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=12+5=17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(м)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643570" y="3786190"/>
            <a:ext cx="1928826" cy="49244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600" dirty="0" smtClean="0"/>
              <a:t>3. см. рис.</a:t>
            </a:r>
            <a:endParaRPr lang="ru-RU" sz="2600" dirty="0"/>
          </a:p>
        </p:txBody>
      </p:sp>
      <p:sp>
        <p:nvSpPr>
          <p:cNvPr id="8" name="TextBox 7"/>
          <p:cNvSpPr txBox="1"/>
          <p:nvPr/>
        </p:nvSpPr>
        <p:spPr>
          <a:xfrm>
            <a:off x="285720" y="5857892"/>
            <a:ext cx="7429552" cy="49244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600" dirty="0" smtClean="0"/>
              <a:t>5. </a:t>
            </a:r>
            <a:r>
              <a:rPr lang="en-US" sz="2600" b="1" dirty="0" err="1" smtClean="0"/>
              <a:t>S</a:t>
            </a:r>
            <a:r>
              <a:rPr lang="en-US" sz="2600" b="1" baseline="-25000" dirty="0" err="1" smtClean="0"/>
              <a:t>x</a:t>
            </a:r>
            <a:r>
              <a:rPr lang="en-US" sz="2600" dirty="0" smtClean="0"/>
              <a:t>=X-X</a:t>
            </a:r>
            <a:r>
              <a:rPr lang="en-US" sz="2600" baseline="-25000" dirty="0" smtClean="0"/>
              <a:t>0</a:t>
            </a:r>
            <a:r>
              <a:rPr lang="en-US" sz="2600" dirty="0" smtClean="0"/>
              <a:t>=3-(-2)=5 (</a:t>
            </a:r>
            <a:r>
              <a:rPr lang="ru-RU" sz="2600" dirty="0" smtClean="0"/>
              <a:t>м</a:t>
            </a:r>
            <a:r>
              <a:rPr lang="en-US" sz="2600" dirty="0" smtClean="0"/>
              <a:t>)</a:t>
            </a:r>
            <a:r>
              <a:rPr lang="ru-RU" sz="2600" dirty="0" smtClean="0"/>
              <a:t>; </a:t>
            </a:r>
            <a:r>
              <a:rPr lang="en-US" sz="2600" dirty="0" err="1" smtClean="0"/>
              <a:t>S</a:t>
            </a:r>
            <a:r>
              <a:rPr lang="en-US" sz="2600" baseline="-25000" dirty="0" err="1" smtClean="0"/>
              <a:t>y</a:t>
            </a:r>
            <a:r>
              <a:rPr lang="en-US" sz="2600" dirty="0" smtClean="0"/>
              <a:t>=Y-Y</a:t>
            </a:r>
            <a:r>
              <a:rPr lang="en-US" sz="2600" baseline="-25000" dirty="0" smtClean="0"/>
              <a:t>0</a:t>
            </a:r>
            <a:r>
              <a:rPr lang="en-US" sz="2600" dirty="0" smtClean="0"/>
              <a:t>=8-(-4)=12 (</a:t>
            </a:r>
            <a:r>
              <a:rPr lang="ru-RU" sz="2600" dirty="0" smtClean="0"/>
              <a:t>м</a:t>
            </a:r>
            <a:r>
              <a:rPr lang="en-US" sz="2600" dirty="0" smtClean="0"/>
              <a:t>)</a:t>
            </a:r>
            <a:r>
              <a:rPr lang="ru-RU" sz="2600" dirty="0" smtClean="0"/>
              <a:t>. </a:t>
            </a:r>
            <a:endParaRPr lang="ru-RU" sz="2600" dirty="0"/>
          </a:p>
        </p:txBody>
      </p:sp>
      <p:grpSp>
        <p:nvGrpSpPr>
          <p:cNvPr id="3" name="Группа 127"/>
          <p:cNvGrpSpPr/>
          <p:nvPr/>
        </p:nvGrpSpPr>
        <p:grpSpPr>
          <a:xfrm>
            <a:off x="0" y="1357298"/>
            <a:ext cx="3554209" cy="3952244"/>
            <a:chOff x="0" y="1357298"/>
            <a:chExt cx="3554209" cy="3952244"/>
          </a:xfrm>
        </p:grpSpPr>
        <p:sp>
          <p:nvSpPr>
            <p:cNvPr id="77" name="TextBox 76"/>
            <p:cNvSpPr txBox="1"/>
            <p:nvPr/>
          </p:nvSpPr>
          <p:spPr>
            <a:xfrm>
              <a:off x="0" y="4000504"/>
              <a:ext cx="4286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-</a:t>
              </a:r>
              <a:r>
                <a:rPr lang="ru-RU" sz="2400" dirty="0" smtClean="0"/>
                <a:t>2</a:t>
              </a:r>
              <a:endParaRPr lang="ru-RU" sz="2400" dirty="0"/>
            </a:p>
          </p:txBody>
        </p:sp>
        <p:grpSp>
          <p:nvGrpSpPr>
            <p:cNvPr id="9" name="Группа 126"/>
            <p:cNvGrpSpPr/>
            <p:nvPr/>
          </p:nvGrpSpPr>
          <p:grpSpPr>
            <a:xfrm>
              <a:off x="214282" y="1357298"/>
              <a:ext cx="3339927" cy="3952244"/>
              <a:chOff x="214282" y="1357298"/>
              <a:chExt cx="3339927" cy="3952244"/>
            </a:xfrm>
          </p:grpSpPr>
          <p:cxnSp>
            <p:nvCxnSpPr>
              <p:cNvPr id="10" name="Прямая со стрелкой 9"/>
              <p:cNvCxnSpPr/>
              <p:nvPr/>
            </p:nvCxnSpPr>
            <p:spPr>
              <a:xfrm rot="5400000" flipH="1" flipV="1">
                <a:off x="-820775" y="3321049"/>
                <a:ext cx="3928296" cy="794"/>
              </a:xfrm>
              <a:prstGeom prst="straightConnector1">
                <a:avLst/>
              </a:prstGeom>
              <a:ln w="19050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Прямая со стрелкой 13"/>
              <p:cNvCxnSpPr/>
              <p:nvPr/>
            </p:nvCxnSpPr>
            <p:spPr>
              <a:xfrm flipV="1">
                <a:off x="214282" y="3929066"/>
                <a:ext cx="2952430" cy="6020"/>
              </a:xfrm>
              <a:prstGeom prst="straightConnector1">
                <a:avLst/>
              </a:prstGeom>
              <a:ln w="19050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Блок-схема: узел 17"/>
              <p:cNvSpPr/>
              <p:nvPr/>
            </p:nvSpPr>
            <p:spPr>
              <a:xfrm>
                <a:off x="1071538" y="3857628"/>
                <a:ext cx="142876" cy="142876"/>
              </a:xfrm>
              <a:prstGeom prst="flowChartConnector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20" name="Прямая соединительная линия 19"/>
              <p:cNvCxnSpPr/>
              <p:nvPr/>
            </p:nvCxnSpPr>
            <p:spPr>
              <a:xfrm rot="5400000">
                <a:off x="1428728" y="3929066"/>
                <a:ext cx="142876" cy="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Прямая соединительная линия 22"/>
              <p:cNvCxnSpPr/>
              <p:nvPr/>
            </p:nvCxnSpPr>
            <p:spPr>
              <a:xfrm rot="5400000">
                <a:off x="1785918" y="3929066"/>
                <a:ext cx="142876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Прямая соединительная линия 25"/>
              <p:cNvCxnSpPr/>
              <p:nvPr/>
            </p:nvCxnSpPr>
            <p:spPr>
              <a:xfrm rot="5400000">
                <a:off x="2143108" y="3929066"/>
                <a:ext cx="142876" cy="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Прямая соединительная линия 28"/>
              <p:cNvCxnSpPr/>
              <p:nvPr/>
            </p:nvCxnSpPr>
            <p:spPr>
              <a:xfrm rot="5400000">
                <a:off x="2500298" y="3929066"/>
                <a:ext cx="142876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Прямая соединительная линия 31"/>
              <p:cNvCxnSpPr/>
              <p:nvPr/>
            </p:nvCxnSpPr>
            <p:spPr>
              <a:xfrm rot="5400000">
                <a:off x="714348" y="3929066"/>
                <a:ext cx="142876" cy="0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Прямая соединительная линия 36"/>
              <p:cNvCxnSpPr/>
              <p:nvPr/>
            </p:nvCxnSpPr>
            <p:spPr>
              <a:xfrm rot="5400000">
                <a:off x="357158" y="3929066"/>
                <a:ext cx="142876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" name="TextBox 38"/>
              <p:cNvSpPr txBox="1"/>
              <p:nvPr/>
            </p:nvSpPr>
            <p:spPr>
              <a:xfrm>
                <a:off x="2786050" y="4071942"/>
                <a:ext cx="768159" cy="492443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r>
                  <a:rPr lang="ru-RU" sz="2600" b="1" i="1" dirty="0" smtClean="0">
                    <a:solidFill>
                      <a:srgbClr val="C00000"/>
                    </a:solidFill>
                  </a:rPr>
                  <a:t>Х, м</a:t>
                </a:r>
                <a:endParaRPr lang="ru-RU" sz="2600" b="1" i="1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285720" y="1428736"/>
                <a:ext cx="785818" cy="492443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en-US" sz="2600" b="1" i="1" dirty="0" smtClean="0">
                    <a:solidFill>
                      <a:srgbClr val="C00000"/>
                    </a:solidFill>
                  </a:rPr>
                  <a:t>Y, </a:t>
                </a:r>
                <a:r>
                  <a:rPr lang="ru-RU" sz="2600" b="1" i="1" dirty="0" smtClean="0">
                    <a:solidFill>
                      <a:srgbClr val="C00000"/>
                    </a:solidFill>
                  </a:rPr>
                  <a:t>м</a:t>
                </a:r>
                <a:endParaRPr lang="ru-RU" sz="2600" b="1" i="1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41" name="TextBox 40"/>
              <p:cNvSpPr txBox="1"/>
              <p:nvPr/>
            </p:nvSpPr>
            <p:spPr>
              <a:xfrm>
                <a:off x="785786" y="4000504"/>
                <a:ext cx="285752" cy="492443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ru-RU" sz="2600" b="1" i="1" dirty="0" smtClean="0">
                    <a:solidFill>
                      <a:srgbClr val="C00000"/>
                    </a:solidFill>
                  </a:rPr>
                  <a:t>0</a:t>
                </a:r>
                <a:endParaRPr lang="ru-RU" sz="2600" b="1" i="1" dirty="0">
                  <a:solidFill>
                    <a:srgbClr val="C00000"/>
                  </a:solidFill>
                </a:endParaRPr>
              </a:p>
            </p:txBody>
          </p:sp>
          <p:cxnSp>
            <p:nvCxnSpPr>
              <p:cNvPr id="43" name="Прямая соединительная линия 42"/>
              <p:cNvCxnSpPr/>
              <p:nvPr/>
            </p:nvCxnSpPr>
            <p:spPr>
              <a:xfrm>
                <a:off x="1071538" y="3571876"/>
                <a:ext cx="142876" cy="0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Прямая соединительная линия 45"/>
              <p:cNvCxnSpPr/>
              <p:nvPr/>
            </p:nvCxnSpPr>
            <p:spPr>
              <a:xfrm>
                <a:off x="1071538" y="3214686"/>
                <a:ext cx="142876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Прямая соединительная линия 50"/>
              <p:cNvCxnSpPr/>
              <p:nvPr/>
            </p:nvCxnSpPr>
            <p:spPr>
              <a:xfrm>
                <a:off x="1071538" y="2928934"/>
                <a:ext cx="142876" cy="0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Прямая соединительная линия 54"/>
              <p:cNvCxnSpPr/>
              <p:nvPr/>
            </p:nvCxnSpPr>
            <p:spPr>
              <a:xfrm>
                <a:off x="1071538" y="2571744"/>
                <a:ext cx="142876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Прямая соединительная линия 57"/>
              <p:cNvCxnSpPr/>
              <p:nvPr/>
            </p:nvCxnSpPr>
            <p:spPr>
              <a:xfrm>
                <a:off x="1071538" y="4357694"/>
                <a:ext cx="142876" cy="0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Прямая соединительная линия 63"/>
              <p:cNvCxnSpPr/>
              <p:nvPr/>
            </p:nvCxnSpPr>
            <p:spPr>
              <a:xfrm>
                <a:off x="1071538" y="4714884"/>
                <a:ext cx="142876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Прямая соединительная линия 69"/>
              <p:cNvCxnSpPr/>
              <p:nvPr/>
            </p:nvCxnSpPr>
            <p:spPr>
              <a:xfrm>
                <a:off x="1071538" y="5000636"/>
                <a:ext cx="142876" cy="0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4" name="TextBox 73"/>
              <p:cNvSpPr txBox="1"/>
              <p:nvPr/>
            </p:nvSpPr>
            <p:spPr>
              <a:xfrm>
                <a:off x="1285852" y="3000372"/>
                <a:ext cx="21431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400" dirty="0" smtClean="0"/>
                  <a:t>4</a:t>
                </a:r>
                <a:endParaRPr lang="ru-RU" sz="2400" dirty="0"/>
              </a:p>
            </p:txBody>
          </p:sp>
          <p:sp>
            <p:nvSpPr>
              <p:cNvPr id="75" name="TextBox 74"/>
              <p:cNvSpPr txBox="1"/>
              <p:nvPr/>
            </p:nvSpPr>
            <p:spPr>
              <a:xfrm>
                <a:off x="1285852" y="2428868"/>
                <a:ext cx="21431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400" dirty="0" smtClean="0"/>
                  <a:t>8</a:t>
                </a:r>
                <a:endParaRPr lang="ru-RU" sz="2400" dirty="0"/>
              </a:p>
            </p:txBody>
          </p:sp>
          <p:sp>
            <p:nvSpPr>
              <p:cNvPr id="76" name="TextBox 75"/>
              <p:cNvSpPr txBox="1"/>
              <p:nvPr/>
            </p:nvSpPr>
            <p:spPr>
              <a:xfrm>
                <a:off x="1214414" y="4500570"/>
                <a:ext cx="57150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400" dirty="0" smtClean="0"/>
                  <a:t>- 4</a:t>
                </a:r>
                <a:endParaRPr lang="ru-RU" sz="2400" dirty="0"/>
              </a:p>
            </p:txBody>
          </p:sp>
          <p:sp>
            <p:nvSpPr>
              <p:cNvPr id="78" name="TextBox 77"/>
              <p:cNvSpPr txBox="1"/>
              <p:nvPr/>
            </p:nvSpPr>
            <p:spPr>
              <a:xfrm>
                <a:off x="1714480" y="4000504"/>
                <a:ext cx="34015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2400" dirty="0" smtClean="0"/>
                  <a:t>2</a:t>
                </a:r>
                <a:endParaRPr lang="ru-RU" sz="2400" dirty="0"/>
              </a:p>
            </p:txBody>
          </p:sp>
          <p:sp>
            <p:nvSpPr>
              <p:cNvPr id="79" name="Блок-схема: узел 78"/>
              <p:cNvSpPr/>
              <p:nvPr/>
            </p:nvSpPr>
            <p:spPr>
              <a:xfrm>
                <a:off x="357158" y="4643446"/>
                <a:ext cx="142876" cy="142876"/>
              </a:xfrm>
              <a:prstGeom prst="flowChartConnector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81" name="Прямая соединительная линия 80"/>
              <p:cNvCxnSpPr>
                <a:stCxn id="79" idx="6"/>
              </p:cNvCxnSpPr>
              <p:nvPr/>
            </p:nvCxnSpPr>
            <p:spPr>
              <a:xfrm>
                <a:off x="500034" y="4714884"/>
                <a:ext cx="642942" cy="2"/>
              </a:xfrm>
              <a:prstGeom prst="line">
                <a:avLst/>
              </a:prstGeom>
              <a:ln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Прямая соединительная линия 92"/>
              <p:cNvCxnSpPr>
                <a:stCxn id="101" idx="4"/>
              </p:cNvCxnSpPr>
              <p:nvPr/>
            </p:nvCxnSpPr>
            <p:spPr>
              <a:xfrm rot="5400000">
                <a:off x="-642974" y="3714752"/>
                <a:ext cx="2143140" cy="0"/>
              </a:xfrm>
              <a:prstGeom prst="line">
                <a:avLst/>
              </a:prstGeom>
              <a:ln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0" name="TextBox 99"/>
              <p:cNvSpPr txBox="1"/>
              <p:nvPr/>
            </p:nvSpPr>
            <p:spPr>
              <a:xfrm>
                <a:off x="285720" y="4786322"/>
                <a:ext cx="28575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800" dirty="0" smtClean="0"/>
                  <a:t>А</a:t>
                </a:r>
                <a:endParaRPr lang="ru-RU" sz="2800" dirty="0"/>
              </a:p>
            </p:txBody>
          </p:sp>
          <p:sp>
            <p:nvSpPr>
              <p:cNvPr id="101" name="Блок-схема: узел 100"/>
              <p:cNvSpPr/>
              <p:nvPr/>
            </p:nvSpPr>
            <p:spPr>
              <a:xfrm>
                <a:off x="357158" y="2500306"/>
                <a:ext cx="142876" cy="142876"/>
              </a:xfrm>
              <a:prstGeom prst="flowChartConnector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103" name="Прямая соединительная линия 102"/>
              <p:cNvCxnSpPr>
                <a:stCxn id="101" idx="2"/>
                <a:endCxn id="111" idx="2"/>
              </p:cNvCxnSpPr>
              <p:nvPr/>
            </p:nvCxnSpPr>
            <p:spPr>
              <a:xfrm rot="10800000" flipH="1">
                <a:off x="357158" y="2571744"/>
                <a:ext cx="1785950" cy="0"/>
              </a:xfrm>
              <a:prstGeom prst="line">
                <a:avLst/>
              </a:prstGeom>
              <a:ln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0" name="TextBox 109"/>
              <p:cNvSpPr txBox="1"/>
              <p:nvPr/>
            </p:nvSpPr>
            <p:spPr>
              <a:xfrm>
                <a:off x="428596" y="2000240"/>
                <a:ext cx="21431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800" dirty="0" smtClean="0"/>
                  <a:t>В</a:t>
                </a:r>
                <a:endParaRPr lang="ru-RU" sz="2800" dirty="0"/>
              </a:p>
            </p:txBody>
          </p:sp>
          <p:sp>
            <p:nvSpPr>
              <p:cNvPr id="111" name="Блок-схема: узел 110"/>
              <p:cNvSpPr/>
              <p:nvPr/>
            </p:nvSpPr>
            <p:spPr>
              <a:xfrm>
                <a:off x="2143108" y="2500306"/>
                <a:ext cx="142876" cy="142876"/>
              </a:xfrm>
              <a:prstGeom prst="flowChartConnector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114" name="Прямая соединительная линия 113"/>
              <p:cNvCxnSpPr>
                <a:stCxn id="111" idx="4"/>
              </p:cNvCxnSpPr>
              <p:nvPr/>
            </p:nvCxnSpPr>
            <p:spPr>
              <a:xfrm rot="5400000">
                <a:off x="1571604" y="3286124"/>
                <a:ext cx="1285884" cy="0"/>
              </a:xfrm>
              <a:prstGeom prst="line">
                <a:avLst/>
              </a:prstGeom>
              <a:ln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3" name="TextBox 122"/>
              <p:cNvSpPr txBox="1"/>
              <p:nvPr/>
            </p:nvSpPr>
            <p:spPr>
              <a:xfrm>
                <a:off x="2214546" y="2143116"/>
                <a:ext cx="375424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2800" dirty="0" smtClean="0"/>
                  <a:t>С</a:t>
                </a:r>
                <a:endParaRPr lang="ru-RU" sz="2800" dirty="0"/>
              </a:p>
            </p:txBody>
          </p:sp>
        </p:grpSp>
      </p:grpSp>
      <p:cxnSp>
        <p:nvCxnSpPr>
          <p:cNvPr id="47" name="Прямая со стрелкой 46"/>
          <p:cNvCxnSpPr/>
          <p:nvPr/>
        </p:nvCxnSpPr>
        <p:spPr>
          <a:xfrm flipV="1">
            <a:off x="500034" y="2643182"/>
            <a:ext cx="1663998" cy="209262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151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1509" name="Picture 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488" y="4714884"/>
            <a:ext cx="5935663" cy="5492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  <p:sp>
        <p:nvSpPr>
          <p:cNvPr id="53" name="TextBox 52"/>
          <p:cNvSpPr txBox="1"/>
          <p:nvPr/>
        </p:nvSpPr>
        <p:spPr>
          <a:xfrm>
            <a:off x="3428992" y="1357298"/>
            <a:ext cx="15263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Ответы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1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1511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57356" y="3071810"/>
            <a:ext cx="190500" cy="503238"/>
          </a:xfrm>
          <a:prstGeom prst="rect">
            <a:avLst/>
          </a:prstGeom>
          <a:noFill/>
        </p:spPr>
      </p:pic>
      <p:sp>
        <p:nvSpPr>
          <p:cNvPr id="52" name="Заголовок 1"/>
          <p:cNvSpPr txBox="1">
            <a:spLocks/>
          </p:cNvSpPr>
          <p:nvPr/>
        </p:nvSpPr>
        <p:spPr>
          <a:xfrm>
            <a:off x="3571868" y="0"/>
            <a:ext cx="5429288" cy="5111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 этап урока. Изучение нового материала и его закрепление.</a:t>
            </a:r>
            <a:endParaRPr kumimoji="0" lang="ru-RU" sz="15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 build="allAtOnce" animBg="1"/>
      <p:bldP spid="5" grpId="0" build="allAtOnce" animBg="1"/>
      <p:bldP spid="6" grpId="0" build="allAtOnce" animBg="1"/>
      <p:bldP spid="8" grpId="0" build="allAtOnce" animBg="1"/>
      <p:bldP spid="53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Box 38"/>
          <p:cNvSpPr txBox="1"/>
          <p:nvPr/>
        </p:nvSpPr>
        <p:spPr>
          <a:xfrm>
            <a:off x="214282" y="357166"/>
            <a:ext cx="871543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Пример 1.</a:t>
            </a:r>
            <a:r>
              <a:rPr lang="en-US" sz="2600" b="1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МТ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движется из пункта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в пункт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 вдоль ломанной А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Определите: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071802" y="2143116"/>
            <a:ext cx="5572164" cy="89255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600" dirty="0" smtClean="0"/>
              <a:t>2</a:t>
            </a:r>
            <a:r>
              <a:rPr lang="ru-RU" sz="2600" dirty="0" smtClean="0"/>
              <a:t>. Определить путь пройденный </a:t>
            </a:r>
            <a:r>
              <a:rPr lang="ru-RU" sz="2600" b="1" i="1" dirty="0" smtClean="0"/>
              <a:t>МТ</a:t>
            </a:r>
            <a:r>
              <a:rPr lang="ru-RU" sz="2600" dirty="0" smtClean="0"/>
              <a:t> по траектории А</a:t>
            </a:r>
            <a:r>
              <a:rPr lang="en-US" sz="2600" dirty="0" smtClean="0"/>
              <a:t>C</a:t>
            </a:r>
            <a:r>
              <a:rPr lang="ru-RU" sz="2600" dirty="0" smtClean="0"/>
              <a:t>В.</a:t>
            </a:r>
            <a:endParaRPr lang="ru-RU" sz="2600" dirty="0"/>
          </a:p>
        </p:txBody>
      </p:sp>
      <p:sp>
        <p:nvSpPr>
          <p:cNvPr id="41" name="TextBox 40"/>
          <p:cNvSpPr txBox="1"/>
          <p:nvPr/>
        </p:nvSpPr>
        <p:spPr>
          <a:xfrm>
            <a:off x="3643306" y="3286124"/>
            <a:ext cx="5192213" cy="169277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600" dirty="0" smtClean="0"/>
              <a:t>3</a:t>
            </a:r>
            <a:r>
              <a:rPr lang="ru-RU" sz="2600" dirty="0" smtClean="0"/>
              <a:t>. Построить вектор перемещения </a:t>
            </a:r>
            <a:r>
              <a:rPr lang="ru-RU" sz="2600" b="1" i="1" dirty="0" smtClean="0"/>
              <a:t>МТ</a:t>
            </a:r>
            <a:r>
              <a:rPr lang="ru-RU" sz="2600" dirty="0" smtClean="0"/>
              <a:t>, если вначале </a:t>
            </a:r>
            <a:r>
              <a:rPr lang="ru-RU" sz="2600" b="1" i="1" dirty="0" smtClean="0"/>
              <a:t>МТ</a:t>
            </a:r>
            <a:r>
              <a:rPr lang="ru-RU" sz="2600" dirty="0" smtClean="0"/>
              <a:t>  находилось в точке </a:t>
            </a:r>
            <a:r>
              <a:rPr lang="ru-RU" sz="2600" b="1" i="1" dirty="0" smtClean="0"/>
              <a:t>А</a:t>
            </a:r>
            <a:r>
              <a:rPr lang="ru-RU" sz="2600" dirty="0" smtClean="0"/>
              <a:t>, точка </a:t>
            </a:r>
            <a:r>
              <a:rPr lang="ru-RU" sz="2600" b="1" i="1" dirty="0" smtClean="0"/>
              <a:t>С</a:t>
            </a:r>
            <a:r>
              <a:rPr lang="ru-RU" sz="2600" dirty="0" smtClean="0"/>
              <a:t> – конечная точка перемещения. </a:t>
            </a:r>
            <a:endParaRPr lang="ru-RU" sz="2600" dirty="0"/>
          </a:p>
        </p:txBody>
      </p:sp>
      <p:sp>
        <p:nvSpPr>
          <p:cNvPr id="42" name="TextBox 41"/>
          <p:cNvSpPr txBox="1"/>
          <p:nvPr/>
        </p:nvSpPr>
        <p:spPr>
          <a:xfrm>
            <a:off x="2786050" y="5214950"/>
            <a:ext cx="4714908" cy="49244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600" dirty="0" smtClean="0"/>
              <a:t>4</a:t>
            </a:r>
            <a:r>
              <a:rPr lang="ru-RU" sz="2600" dirty="0" smtClean="0"/>
              <a:t>. Найти модуль перемещения. </a:t>
            </a:r>
            <a:endParaRPr lang="ru-RU" sz="2600" dirty="0"/>
          </a:p>
        </p:txBody>
      </p:sp>
      <p:sp>
        <p:nvSpPr>
          <p:cNvPr id="43" name="TextBox 42"/>
          <p:cNvSpPr txBox="1"/>
          <p:nvPr/>
        </p:nvSpPr>
        <p:spPr>
          <a:xfrm>
            <a:off x="571472" y="6000768"/>
            <a:ext cx="7429552" cy="49244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600" dirty="0" smtClean="0"/>
              <a:t>5</a:t>
            </a:r>
            <a:r>
              <a:rPr lang="ru-RU" sz="2600" dirty="0" smtClean="0"/>
              <a:t>. Найти проекцию перемещения на оси </a:t>
            </a:r>
            <a:r>
              <a:rPr lang="ru-RU" sz="2600" b="1" i="1" dirty="0" smtClean="0"/>
              <a:t>0Х</a:t>
            </a:r>
            <a:r>
              <a:rPr lang="ru-RU" sz="2600" dirty="0" smtClean="0"/>
              <a:t> и </a:t>
            </a:r>
            <a:r>
              <a:rPr lang="ru-RU" sz="2600" b="1" i="1" dirty="0" smtClean="0"/>
              <a:t>0</a:t>
            </a:r>
            <a:r>
              <a:rPr lang="en-US" sz="2600" b="1" i="1" dirty="0" smtClean="0"/>
              <a:t>Y</a:t>
            </a:r>
            <a:r>
              <a:rPr lang="ru-RU" sz="2600" dirty="0" smtClean="0"/>
              <a:t>. </a:t>
            </a:r>
            <a:endParaRPr lang="ru-RU" sz="2600" dirty="0"/>
          </a:p>
        </p:txBody>
      </p:sp>
      <p:sp>
        <p:nvSpPr>
          <p:cNvPr id="44" name="TextBox 43"/>
          <p:cNvSpPr txBox="1"/>
          <p:nvPr/>
        </p:nvSpPr>
        <p:spPr>
          <a:xfrm>
            <a:off x="2928926" y="1428736"/>
            <a:ext cx="6072199" cy="49244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600" dirty="0" smtClean="0"/>
              <a:t>1. Определить координаты точек А, В и С.</a:t>
            </a:r>
            <a:endParaRPr lang="ru-RU" sz="2600" dirty="0"/>
          </a:p>
        </p:txBody>
      </p:sp>
      <p:grpSp>
        <p:nvGrpSpPr>
          <p:cNvPr id="48" name="Группа 47"/>
          <p:cNvGrpSpPr/>
          <p:nvPr/>
        </p:nvGrpSpPr>
        <p:grpSpPr>
          <a:xfrm>
            <a:off x="0" y="1357298"/>
            <a:ext cx="3554209" cy="3952244"/>
            <a:chOff x="0" y="1357298"/>
            <a:chExt cx="3554209" cy="3952244"/>
          </a:xfrm>
        </p:grpSpPr>
        <p:grpSp>
          <p:nvGrpSpPr>
            <p:cNvPr id="3" name="Группа 2"/>
            <p:cNvGrpSpPr/>
            <p:nvPr/>
          </p:nvGrpSpPr>
          <p:grpSpPr>
            <a:xfrm>
              <a:off x="0" y="1357298"/>
              <a:ext cx="3554209" cy="3952244"/>
              <a:chOff x="0" y="1357298"/>
              <a:chExt cx="3554209" cy="3952244"/>
            </a:xfrm>
          </p:grpSpPr>
          <p:sp>
            <p:nvSpPr>
              <p:cNvPr id="4" name="TextBox 3"/>
              <p:cNvSpPr txBox="1"/>
              <p:nvPr/>
            </p:nvSpPr>
            <p:spPr>
              <a:xfrm>
                <a:off x="0" y="4000504"/>
                <a:ext cx="42862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dirty="0" smtClean="0"/>
                  <a:t>-</a:t>
                </a:r>
                <a:r>
                  <a:rPr lang="ru-RU" sz="2400" dirty="0" smtClean="0"/>
                  <a:t>2</a:t>
                </a:r>
                <a:endParaRPr lang="ru-RU" sz="2400" dirty="0"/>
              </a:p>
            </p:txBody>
          </p:sp>
          <p:grpSp>
            <p:nvGrpSpPr>
              <p:cNvPr id="5" name="Группа 126"/>
              <p:cNvGrpSpPr/>
              <p:nvPr/>
            </p:nvGrpSpPr>
            <p:grpSpPr>
              <a:xfrm>
                <a:off x="214282" y="1357298"/>
                <a:ext cx="3339927" cy="3952244"/>
                <a:chOff x="214282" y="1357298"/>
                <a:chExt cx="3339927" cy="3952244"/>
              </a:xfrm>
            </p:grpSpPr>
            <p:cxnSp>
              <p:nvCxnSpPr>
                <p:cNvPr id="6" name="Прямая со стрелкой 5"/>
                <p:cNvCxnSpPr/>
                <p:nvPr/>
              </p:nvCxnSpPr>
              <p:spPr>
                <a:xfrm rot="5400000" flipH="1" flipV="1">
                  <a:off x="-820775" y="3321049"/>
                  <a:ext cx="3928296" cy="794"/>
                </a:xfrm>
                <a:prstGeom prst="straightConnector1">
                  <a:avLst/>
                </a:prstGeom>
                <a:ln w="19050"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" name="Прямая со стрелкой 6"/>
                <p:cNvCxnSpPr/>
                <p:nvPr/>
              </p:nvCxnSpPr>
              <p:spPr>
                <a:xfrm flipV="1">
                  <a:off x="214282" y="3929066"/>
                  <a:ext cx="2952430" cy="6020"/>
                </a:xfrm>
                <a:prstGeom prst="straightConnector1">
                  <a:avLst/>
                </a:prstGeom>
                <a:ln w="19050"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" name="Блок-схема: узел 7"/>
                <p:cNvSpPr/>
                <p:nvPr/>
              </p:nvSpPr>
              <p:spPr>
                <a:xfrm>
                  <a:off x="1071538" y="3857628"/>
                  <a:ext cx="142876" cy="142876"/>
                </a:xfrm>
                <a:prstGeom prst="flowChartConnector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cxnSp>
              <p:nvCxnSpPr>
                <p:cNvPr id="9" name="Прямая соединительная линия 8"/>
                <p:cNvCxnSpPr/>
                <p:nvPr/>
              </p:nvCxnSpPr>
              <p:spPr>
                <a:xfrm rot="5400000">
                  <a:off x="1428728" y="3929066"/>
                  <a:ext cx="142876" cy="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" name="Прямая соединительная линия 9"/>
                <p:cNvCxnSpPr/>
                <p:nvPr/>
              </p:nvCxnSpPr>
              <p:spPr>
                <a:xfrm rot="5400000">
                  <a:off x="1785918" y="3929066"/>
                  <a:ext cx="142876" cy="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Прямая соединительная линия 10"/>
                <p:cNvCxnSpPr/>
                <p:nvPr/>
              </p:nvCxnSpPr>
              <p:spPr>
                <a:xfrm rot="5400000">
                  <a:off x="2143108" y="3929066"/>
                  <a:ext cx="142876" cy="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Прямая соединительная линия 11"/>
                <p:cNvCxnSpPr/>
                <p:nvPr/>
              </p:nvCxnSpPr>
              <p:spPr>
                <a:xfrm rot="5400000">
                  <a:off x="2500298" y="3929066"/>
                  <a:ext cx="142876" cy="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" name="Прямая соединительная линия 12"/>
                <p:cNvCxnSpPr/>
                <p:nvPr/>
              </p:nvCxnSpPr>
              <p:spPr>
                <a:xfrm rot="5400000">
                  <a:off x="714348" y="3929066"/>
                  <a:ext cx="142876" cy="0"/>
                </a:xfrm>
                <a:prstGeom prst="line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Прямая соединительная линия 13"/>
                <p:cNvCxnSpPr/>
                <p:nvPr/>
              </p:nvCxnSpPr>
              <p:spPr>
                <a:xfrm rot="5400000">
                  <a:off x="357158" y="3929066"/>
                  <a:ext cx="142876" cy="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5" name="TextBox 14"/>
                <p:cNvSpPr txBox="1"/>
                <p:nvPr/>
              </p:nvSpPr>
              <p:spPr>
                <a:xfrm>
                  <a:off x="2786050" y="4071942"/>
                  <a:ext cx="768159" cy="492443"/>
                </a:xfrm>
                <a:prstGeom prst="rect">
                  <a:avLst/>
                </a:prstGeom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wrap="none" rtlCol="0">
                  <a:spAutoFit/>
                </a:bodyPr>
                <a:lstStyle/>
                <a:p>
                  <a:r>
                    <a:rPr lang="ru-RU" sz="2600" b="1" i="1" dirty="0" smtClean="0">
                      <a:solidFill>
                        <a:srgbClr val="C00000"/>
                      </a:solidFill>
                    </a:rPr>
                    <a:t>Х, м</a:t>
                  </a:r>
                  <a:endParaRPr lang="ru-RU" sz="2600" b="1" i="1" dirty="0">
                    <a:solidFill>
                      <a:srgbClr val="C00000"/>
                    </a:solidFill>
                  </a:endParaRPr>
                </a:p>
              </p:txBody>
            </p:sp>
            <p:sp>
              <p:nvSpPr>
                <p:cNvPr id="16" name="TextBox 15"/>
                <p:cNvSpPr txBox="1"/>
                <p:nvPr/>
              </p:nvSpPr>
              <p:spPr>
                <a:xfrm>
                  <a:off x="285720" y="1428736"/>
                  <a:ext cx="785818" cy="492443"/>
                </a:xfrm>
                <a:prstGeom prst="rect">
                  <a:avLst/>
                </a:prstGeom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wrap="square" rtlCol="0">
                  <a:spAutoFit/>
                </a:bodyPr>
                <a:lstStyle/>
                <a:p>
                  <a:r>
                    <a:rPr lang="en-US" sz="2600" b="1" i="1" dirty="0" smtClean="0">
                      <a:solidFill>
                        <a:srgbClr val="C00000"/>
                      </a:solidFill>
                    </a:rPr>
                    <a:t>Y, </a:t>
                  </a:r>
                  <a:r>
                    <a:rPr lang="ru-RU" sz="2600" b="1" i="1" dirty="0" smtClean="0">
                      <a:solidFill>
                        <a:srgbClr val="C00000"/>
                      </a:solidFill>
                    </a:rPr>
                    <a:t>м</a:t>
                  </a:r>
                  <a:endParaRPr lang="ru-RU" sz="2600" b="1" i="1" dirty="0">
                    <a:solidFill>
                      <a:srgbClr val="C00000"/>
                    </a:solidFill>
                  </a:endParaRPr>
                </a:p>
              </p:txBody>
            </p:sp>
            <p:sp>
              <p:nvSpPr>
                <p:cNvPr id="17" name="TextBox 16"/>
                <p:cNvSpPr txBox="1"/>
                <p:nvPr/>
              </p:nvSpPr>
              <p:spPr>
                <a:xfrm>
                  <a:off x="785786" y="4000504"/>
                  <a:ext cx="285752" cy="492443"/>
                </a:xfrm>
                <a:prstGeom prst="rect">
                  <a:avLst/>
                </a:prstGeom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wrap="square" rtlCol="0">
                  <a:spAutoFit/>
                </a:bodyPr>
                <a:lstStyle/>
                <a:p>
                  <a:r>
                    <a:rPr lang="ru-RU" sz="2600" b="1" i="1" dirty="0" smtClean="0">
                      <a:solidFill>
                        <a:srgbClr val="C00000"/>
                      </a:solidFill>
                    </a:rPr>
                    <a:t>0</a:t>
                  </a:r>
                  <a:endParaRPr lang="ru-RU" sz="2600" b="1" i="1" dirty="0">
                    <a:solidFill>
                      <a:srgbClr val="C00000"/>
                    </a:solidFill>
                  </a:endParaRPr>
                </a:p>
              </p:txBody>
            </p:sp>
            <p:cxnSp>
              <p:nvCxnSpPr>
                <p:cNvPr id="18" name="Прямая соединительная линия 17"/>
                <p:cNvCxnSpPr/>
                <p:nvPr/>
              </p:nvCxnSpPr>
              <p:spPr>
                <a:xfrm>
                  <a:off x="1071538" y="3571876"/>
                  <a:ext cx="142876" cy="0"/>
                </a:xfrm>
                <a:prstGeom prst="line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Прямая соединительная линия 18"/>
                <p:cNvCxnSpPr/>
                <p:nvPr/>
              </p:nvCxnSpPr>
              <p:spPr>
                <a:xfrm>
                  <a:off x="1071538" y="3214686"/>
                  <a:ext cx="142876" cy="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Прямая соединительная линия 19"/>
                <p:cNvCxnSpPr/>
                <p:nvPr/>
              </p:nvCxnSpPr>
              <p:spPr>
                <a:xfrm>
                  <a:off x="1071538" y="2928934"/>
                  <a:ext cx="142876" cy="0"/>
                </a:xfrm>
                <a:prstGeom prst="line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Прямая соединительная линия 20"/>
                <p:cNvCxnSpPr/>
                <p:nvPr/>
              </p:nvCxnSpPr>
              <p:spPr>
                <a:xfrm>
                  <a:off x="1071538" y="2571744"/>
                  <a:ext cx="142876" cy="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Прямая соединительная линия 21"/>
                <p:cNvCxnSpPr/>
                <p:nvPr/>
              </p:nvCxnSpPr>
              <p:spPr>
                <a:xfrm>
                  <a:off x="1071538" y="4357694"/>
                  <a:ext cx="142876" cy="0"/>
                </a:xfrm>
                <a:prstGeom prst="line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Прямая соединительная линия 22"/>
                <p:cNvCxnSpPr/>
                <p:nvPr/>
              </p:nvCxnSpPr>
              <p:spPr>
                <a:xfrm>
                  <a:off x="1071538" y="4714884"/>
                  <a:ext cx="142876" cy="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Прямая соединительная линия 23"/>
                <p:cNvCxnSpPr/>
                <p:nvPr/>
              </p:nvCxnSpPr>
              <p:spPr>
                <a:xfrm>
                  <a:off x="1071538" y="5000636"/>
                  <a:ext cx="142876" cy="0"/>
                </a:xfrm>
                <a:prstGeom prst="line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5" name="TextBox 24"/>
                <p:cNvSpPr txBox="1"/>
                <p:nvPr/>
              </p:nvSpPr>
              <p:spPr>
                <a:xfrm>
                  <a:off x="1285852" y="3000372"/>
                  <a:ext cx="214314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sz="2400" dirty="0" smtClean="0"/>
                    <a:t>4</a:t>
                  </a:r>
                  <a:endParaRPr lang="ru-RU" sz="2400" dirty="0"/>
                </a:p>
              </p:txBody>
            </p:sp>
            <p:sp>
              <p:nvSpPr>
                <p:cNvPr id="26" name="TextBox 25"/>
                <p:cNvSpPr txBox="1"/>
                <p:nvPr/>
              </p:nvSpPr>
              <p:spPr>
                <a:xfrm>
                  <a:off x="1285852" y="2428868"/>
                  <a:ext cx="214314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sz="2400" dirty="0" smtClean="0"/>
                    <a:t>8</a:t>
                  </a:r>
                  <a:endParaRPr lang="ru-RU" sz="2400" dirty="0"/>
                </a:p>
              </p:txBody>
            </p:sp>
            <p:sp>
              <p:nvSpPr>
                <p:cNvPr id="27" name="TextBox 26"/>
                <p:cNvSpPr txBox="1"/>
                <p:nvPr/>
              </p:nvSpPr>
              <p:spPr>
                <a:xfrm>
                  <a:off x="1214414" y="4500570"/>
                  <a:ext cx="571504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sz="2400" dirty="0" smtClean="0"/>
                    <a:t>- 4</a:t>
                  </a:r>
                  <a:endParaRPr lang="ru-RU" sz="2400" dirty="0"/>
                </a:p>
              </p:txBody>
            </p:sp>
            <p:sp>
              <p:nvSpPr>
                <p:cNvPr id="28" name="TextBox 27"/>
                <p:cNvSpPr txBox="1"/>
                <p:nvPr/>
              </p:nvSpPr>
              <p:spPr>
                <a:xfrm>
                  <a:off x="1714480" y="4000504"/>
                  <a:ext cx="340158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sz="2400" dirty="0" smtClean="0"/>
                    <a:t>2</a:t>
                  </a:r>
                  <a:endParaRPr lang="ru-RU" sz="2400" dirty="0"/>
                </a:p>
              </p:txBody>
            </p:sp>
            <p:sp>
              <p:nvSpPr>
                <p:cNvPr id="29" name="Блок-схема: узел 28"/>
                <p:cNvSpPr/>
                <p:nvPr/>
              </p:nvSpPr>
              <p:spPr>
                <a:xfrm>
                  <a:off x="357158" y="4643446"/>
                  <a:ext cx="142876" cy="142876"/>
                </a:xfrm>
                <a:prstGeom prst="flowChartConnector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cxnSp>
              <p:nvCxnSpPr>
                <p:cNvPr id="30" name="Прямая соединительная линия 29"/>
                <p:cNvCxnSpPr>
                  <a:stCxn id="29" idx="6"/>
                </p:cNvCxnSpPr>
                <p:nvPr/>
              </p:nvCxnSpPr>
              <p:spPr>
                <a:xfrm>
                  <a:off x="500034" y="4714884"/>
                  <a:ext cx="642942" cy="2"/>
                </a:xfrm>
                <a:prstGeom prst="line">
                  <a:avLst/>
                </a:prstGeom>
                <a:ln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Прямая соединительная линия 30"/>
                <p:cNvCxnSpPr>
                  <a:stCxn id="33" idx="4"/>
                </p:cNvCxnSpPr>
                <p:nvPr/>
              </p:nvCxnSpPr>
              <p:spPr>
                <a:xfrm rot="5400000">
                  <a:off x="-642974" y="3714752"/>
                  <a:ext cx="2143140" cy="0"/>
                </a:xfrm>
                <a:prstGeom prst="line">
                  <a:avLst/>
                </a:prstGeom>
                <a:ln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2" name="TextBox 31"/>
                <p:cNvSpPr txBox="1"/>
                <p:nvPr/>
              </p:nvSpPr>
              <p:spPr>
                <a:xfrm>
                  <a:off x="285720" y="4786322"/>
                  <a:ext cx="285752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sz="2800" dirty="0" smtClean="0"/>
                    <a:t>А</a:t>
                  </a:r>
                  <a:endParaRPr lang="ru-RU" sz="2800" dirty="0"/>
                </a:p>
              </p:txBody>
            </p:sp>
            <p:sp>
              <p:nvSpPr>
                <p:cNvPr id="33" name="Блок-схема: узел 32"/>
                <p:cNvSpPr/>
                <p:nvPr/>
              </p:nvSpPr>
              <p:spPr>
                <a:xfrm>
                  <a:off x="357158" y="2500306"/>
                  <a:ext cx="142876" cy="142876"/>
                </a:xfrm>
                <a:prstGeom prst="flowChartConnector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cxnSp>
              <p:nvCxnSpPr>
                <p:cNvPr id="34" name="Прямая соединительная линия 33"/>
                <p:cNvCxnSpPr>
                  <a:stCxn id="33" idx="2"/>
                  <a:endCxn id="36" idx="2"/>
                </p:cNvCxnSpPr>
                <p:nvPr/>
              </p:nvCxnSpPr>
              <p:spPr>
                <a:xfrm rot="10800000" flipH="1">
                  <a:off x="357158" y="2571744"/>
                  <a:ext cx="1785950" cy="0"/>
                </a:xfrm>
                <a:prstGeom prst="line">
                  <a:avLst/>
                </a:prstGeom>
                <a:ln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5" name="TextBox 34"/>
                <p:cNvSpPr txBox="1"/>
                <p:nvPr/>
              </p:nvSpPr>
              <p:spPr>
                <a:xfrm>
                  <a:off x="428596" y="2000240"/>
                  <a:ext cx="214314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sz="2800" dirty="0" smtClean="0"/>
                    <a:t>В</a:t>
                  </a:r>
                  <a:endParaRPr lang="ru-RU" sz="2800" dirty="0"/>
                </a:p>
              </p:txBody>
            </p:sp>
            <p:sp>
              <p:nvSpPr>
                <p:cNvPr id="36" name="Блок-схема: узел 35"/>
                <p:cNvSpPr/>
                <p:nvPr/>
              </p:nvSpPr>
              <p:spPr>
                <a:xfrm>
                  <a:off x="2143108" y="2500306"/>
                  <a:ext cx="142876" cy="142876"/>
                </a:xfrm>
                <a:prstGeom prst="flowChartConnector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cxnSp>
              <p:nvCxnSpPr>
                <p:cNvPr id="37" name="Прямая соединительная линия 36"/>
                <p:cNvCxnSpPr>
                  <a:stCxn id="36" idx="4"/>
                </p:cNvCxnSpPr>
                <p:nvPr/>
              </p:nvCxnSpPr>
              <p:spPr>
                <a:xfrm rot="5400000">
                  <a:off x="1571604" y="3286124"/>
                  <a:ext cx="1285884" cy="0"/>
                </a:xfrm>
                <a:prstGeom prst="line">
                  <a:avLst/>
                </a:prstGeom>
                <a:ln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8" name="TextBox 37"/>
                <p:cNvSpPr txBox="1"/>
                <p:nvPr/>
              </p:nvSpPr>
              <p:spPr>
                <a:xfrm>
                  <a:off x="2214546" y="2143116"/>
                  <a:ext cx="375424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sz="2800" dirty="0" smtClean="0"/>
                    <a:t>С</a:t>
                  </a:r>
                  <a:endParaRPr lang="ru-RU" sz="2800" dirty="0"/>
                </a:p>
              </p:txBody>
            </p:sp>
          </p:grpSp>
        </p:grpSp>
        <p:cxnSp>
          <p:nvCxnSpPr>
            <p:cNvPr id="46" name="Прямая соединительная линия 45"/>
            <p:cNvCxnSpPr>
              <a:stCxn id="29" idx="0"/>
              <a:endCxn id="36" idx="3"/>
            </p:cNvCxnSpPr>
            <p:nvPr/>
          </p:nvCxnSpPr>
          <p:spPr>
            <a:xfrm rot="5400000" flipH="1" flipV="1">
              <a:off x="285720" y="2765134"/>
              <a:ext cx="2021188" cy="1735436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Заголовок 1"/>
          <p:cNvSpPr txBox="1">
            <a:spLocks/>
          </p:cNvSpPr>
          <p:nvPr/>
        </p:nvSpPr>
        <p:spPr>
          <a:xfrm>
            <a:off x="3571868" y="0"/>
            <a:ext cx="5429288" cy="5111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 этап урока. Изучение нового материала и его закрепление.</a:t>
            </a:r>
            <a:endParaRPr kumimoji="0" lang="ru-RU" sz="15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Box 38"/>
          <p:cNvSpPr txBox="1"/>
          <p:nvPr/>
        </p:nvSpPr>
        <p:spPr>
          <a:xfrm>
            <a:off x="214282" y="428604"/>
            <a:ext cx="871543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Пример 1.</a:t>
            </a:r>
            <a:r>
              <a:rPr lang="en-US" sz="2600" b="1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МТ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движется из пункта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в пункт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 вдоль ломанной А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214678" y="3071810"/>
            <a:ext cx="5572164" cy="49244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600" dirty="0" smtClean="0"/>
              <a:t>2</a:t>
            </a:r>
            <a:r>
              <a:rPr lang="ru-RU" sz="2600" dirty="0" smtClean="0"/>
              <a:t>. </a:t>
            </a:r>
            <a:r>
              <a:rPr lang="en-US" sz="2600" i="1" dirty="0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sz="2600" dirty="0" smtClean="0"/>
              <a:t>=AC+CB=13+5=18 (</a:t>
            </a:r>
            <a:r>
              <a:rPr lang="ru-RU" sz="2600" dirty="0" smtClean="0"/>
              <a:t>м)</a:t>
            </a:r>
            <a:endParaRPr lang="ru-RU" sz="2600" dirty="0"/>
          </a:p>
        </p:txBody>
      </p:sp>
      <p:sp>
        <p:nvSpPr>
          <p:cNvPr id="41" name="TextBox 40"/>
          <p:cNvSpPr txBox="1"/>
          <p:nvPr/>
        </p:nvSpPr>
        <p:spPr>
          <a:xfrm>
            <a:off x="4500562" y="4071942"/>
            <a:ext cx="2214578" cy="49244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600" dirty="0" smtClean="0"/>
              <a:t>3</a:t>
            </a:r>
            <a:r>
              <a:rPr lang="ru-RU" sz="2600" dirty="0" smtClean="0"/>
              <a:t>. См. рис.</a:t>
            </a:r>
            <a:endParaRPr lang="ru-RU" sz="2600" dirty="0"/>
          </a:p>
        </p:txBody>
      </p:sp>
      <p:sp>
        <p:nvSpPr>
          <p:cNvPr id="42" name="TextBox 41"/>
          <p:cNvSpPr txBox="1"/>
          <p:nvPr/>
        </p:nvSpPr>
        <p:spPr>
          <a:xfrm>
            <a:off x="4714876" y="5000636"/>
            <a:ext cx="1857388" cy="49244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600" dirty="0" smtClean="0"/>
              <a:t>4</a:t>
            </a:r>
            <a:r>
              <a:rPr lang="ru-RU" sz="2600" dirty="0" smtClean="0"/>
              <a:t>. </a:t>
            </a:r>
            <a:r>
              <a:rPr lang="en-US" sz="2600" b="1" dirty="0" smtClean="0"/>
              <a:t>S</a:t>
            </a:r>
            <a:r>
              <a:rPr lang="en-US" sz="2600" dirty="0" smtClean="0"/>
              <a:t>=12 </a:t>
            </a:r>
            <a:r>
              <a:rPr lang="ru-RU" sz="2600" dirty="0" smtClean="0"/>
              <a:t>м </a:t>
            </a:r>
            <a:endParaRPr lang="ru-RU" sz="2600" dirty="0"/>
          </a:p>
        </p:txBody>
      </p:sp>
      <p:sp>
        <p:nvSpPr>
          <p:cNvPr id="45" name="TextBox 44"/>
          <p:cNvSpPr txBox="1"/>
          <p:nvPr/>
        </p:nvSpPr>
        <p:spPr>
          <a:xfrm>
            <a:off x="4572000" y="1428736"/>
            <a:ext cx="15263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Ответы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357554" y="2214554"/>
            <a:ext cx="4000529" cy="49244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600" dirty="0" smtClean="0"/>
              <a:t>1. А(-2;-4), В(-2;8), С(3;8)</a:t>
            </a:r>
            <a:endParaRPr lang="ru-RU" sz="2600" dirty="0"/>
          </a:p>
        </p:txBody>
      </p:sp>
      <p:grpSp>
        <p:nvGrpSpPr>
          <p:cNvPr id="49" name="Группа 48"/>
          <p:cNvGrpSpPr/>
          <p:nvPr/>
        </p:nvGrpSpPr>
        <p:grpSpPr>
          <a:xfrm>
            <a:off x="0" y="1357298"/>
            <a:ext cx="3554209" cy="3952244"/>
            <a:chOff x="0" y="1357298"/>
            <a:chExt cx="3554209" cy="3952244"/>
          </a:xfrm>
        </p:grpSpPr>
        <p:grpSp>
          <p:nvGrpSpPr>
            <p:cNvPr id="2" name="Группа 2"/>
            <p:cNvGrpSpPr/>
            <p:nvPr/>
          </p:nvGrpSpPr>
          <p:grpSpPr>
            <a:xfrm>
              <a:off x="0" y="1357298"/>
              <a:ext cx="3554209" cy="3952244"/>
              <a:chOff x="0" y="1357298"/>
              <a:chExt cx="3554209" cy="3952244"/>
            </a:xfrm>
          </p:grpSpPr>
          <p:sp>
            <p:nvSpPr>
              <p:cNvPr id="4" name="TextBox 3"/>
              <p:cNvSpPr txBox="1"/>
              <p:nvPr/>
            </p:nvSpPr>
            <p:spPr>
              <a:xfrm>
                <a:off x="0" y="4000504"/>
                <a:ext cx="42862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dirty="0" smtClean="0"/>
                  <a:t>-</a:t>
                </a:r>
                <a:r>
                  <a:rPr lang="ru-RU" sz="2400" dirty="0" smtClean="0"/>
                  <a:t>2</a:t>
                </a:r>
                <a:endParaRPr lang="ru-RU" sz="2400" dirty="0"/>
              </a:p>
            </p:txBody>
          </p:sp>
          <p:grpSp>
            <p:nvGrpSpPr>
              <p:cNvPr id="3" name="Группа 126"/>
              <p:cNvGrpSpPr/>
              <p:nvPr/>
            </p:nvGrpSpPr>
            <p:grpSpPr>
              <a:xfrm>
                <a:off x="214282" y="1357298"/>
                <a:ext cx="3339927" cy="3952244"/>
                <a:chOff x="214282" y="1357298"/>
                <a:chExt cx="3339927" cy="3952244"/>
              </a:xfrm>
            </p:grpSpPr>
            <p:cxnSp>
              <p:nvCxnSpPr>
                <p:cNvPr id="6" name="Прямая со стрелкой 5"/>
                <p:cNvCxnSpPr/>
                <p:nvPr/>
              </p:nvCxnSpPr>
              <p:spPr>
                <a:xfrm rot="5400000" flipH="1" flipV="1">
                  <a:off x="-820775" y="3321049"/>
                  <a:ext cx="3928296" cy="794"/>
                </a:xfrm>
                <a:prstGeom prst="straightConnector1">
                  <a:avLst/>
                </a:prstGeom>
                <a:ln w="19050"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" name="Прямая со стрелкой 6"/>
                <p:cNvCxnSpPr/>
                <p:nvPr/>
              </p:nvCxnSpPr>
              <p:spPr>
                <a:xfrm flipV="1">
                  <a:off x="214282" y="3929066"/>
                  <a:ext cx="2952430" cy="6020"/>
                </a:xfrm>
                <a:prstGeom prst="straightConnector1">
                  <a:avLst/>
                </a:prstGeom>
                <a:ln w="19050"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" name="Блок-схема: узел 7"/>
                <p:cNvSpPr/>
                <p:nvPr/>
              </p:nvSpPr>
              <p:spPr>
                <a:xfrm>
                  <a:off x="1071538" y="3857628"/>
                  <a:ext cx="142876" cy="142876"/>
                </a:xfrm>
                <a:prstGeom prst="flowChartConnector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cxnSp>
              <p:nvCxnSpPr>
                <p:cNvPr id="9" name="Прямая соединительная линия 8"/>
                <p:cNvCxnSpPr/>
                <p:nvPr/>
              </p:nvCxnSpPr>
              <p:spPr>
                <a:xfrm rot="5400000">
                  <a:off x="1428728" y="3929066"/>
                  <a:ext cx="142876" cy="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" name="Прямая соединительная линия 9"/>
                <p:cNvCxnSpPr/>
                <p:nvPr/>
              </p:nvCxnSpPr>
              <p:spPr>
                <a:xfrm rot="5400000">
                  <a:off x="1785918" y="3929066"/>
                  <a:ext cx="142876" cy="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Прямая соединительная линия 10"/>
                <p:cNvCxnSpPr/>
                <p:nvPr/>
              </p:nvCxnSpPr>
              <p:spPr>
                <a:xfrm rot="5400000">
                  <a:off x="2143108" y="3929066"/>
                  <a:ext cx="142876" cy="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Прямая соединительная линия 11"/>
                <p:cNvCxnSpPr/>
                <p:nvPr/>
              </p:nvCxnSpPr>
              <p:spPr>
                <a:xfrm rot="5400000">
                  <a:off x="2500298" y="3929066"/>
                  <a:ext cx="142876" cy="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" name="Прямая соединительная линия 12"/>
                <p:cNvCxnSpPr/>
                <p:nvPr/>
              </p:nvCxnSpPr>
              <p:spPr>
                <a:xfrm rot="5400000">
                  <a:off x="714348" y="3929066"/>
                  <a:ext cx="142876" cy="0"/>
                </a:xfrm>
                <a:prstGeom prst="line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Прямая соединительная линия 13"/>
                <p:cNvCxnSpPr/>
                <p:nvPr/>
              </p:nvCxnSpPr>
              <p:spPr>
                <a:xfrm rot="5400000">
                  <a:off x="357158" y="3929066"/>
                  <a:ext cx="142876" cy="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5" name="TextBox 14"/>
                <p:cNvSpPr txBox="1"/>
                <p:nvPr/>
              </p:nvSpPr>
              <p:spPr>
                <a:xfrm>
                  <a:off x="2786050" y="4071942"/>
                  <a:ext cx="768159" cy="492443"/>
                </a:xfrm>
                <a:prstGeom prst="rect">
                  <a:avLst/>
                </a:prstGeom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wrap="none" rtlCol="0">
                  <a:spAutoFit/>
                </a:bodyPr>
                <a:lstStyle/>
                <a:p>
                  <a:r>
                    <a:rPr lang="ru-RU" sz="2600" b="1" i="1" dirty="0" smtClean="0">
                      <a:solidFill>
                        <a:srgbClr val="C00000"/>
                      </a:solidFill>
                    </a:rPr>
                    <a:t>Х, м</a:t>
                  </a:r>
                  <a:endParaRPr lang="ru-RU" sz="2600" b="1" i="1" dirty="0">
                    <a:solidFill>
                      <a:srgbClr val="C00000"/>
                    </a:solidFill>
                  </a:endParaRPr>
                </a:p>
              </p:txBody>
            </p:sp>
            <p:sp>
              <p:nvSpPr>
                <p:cNvPr id="16" name="TextBox 15"/>
                <p:cNvSpPr txBox="1"/>
                <p:nvPr/>
              </p:nvSpPr>
              <p:spPr>
                <a:xfrm>
                  <a:off x="285720" y="1428736"/>
                  <a:ext cx="785818" cy="492443"/>
                </a:xfrm>
                <a:prstGeom prst="rect">
                  <a:avLst/>
                </a:prstGeom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wrap="square" rtlCol="0">
                  <a:spAutoFit/>
                </a:bodyPr>
                <a:lstStyle/>
                <a:p>
                  <a:r>
                    <a:rPr lang="en-US" sz="2600" b="1" i="1" dirty="0" smtClean="0">
                      <a:solidFill>
                        <a:srgbClr val="C00000"/>
                      </a:solidFill>
                    </a:rPr>
                    <a:t>Y, </a:t>
                  </a:r>
                  <a:r>
                    <a:rPr lang="ru-RU" sz="2600" b="1" i="1" dirty="0" smtClean="0">
                      <a:solidFill>
                        <a:srgbClr val="C00000"/>
                      </a:solidFill>
                    </a:rPr>
                    <a:t>м</a:t>
                  </a:r>
                  <a:endParaRPr lang="ru-RU" sz="2600" b="1" i="1" dirty="0">
                    <a:solidFill>
                      <a:srgbClr val="C00000"/>
                    </a:solidFill>
                  </a:endParaRPr>
                </a:p>
              </p:txBody>
            </p:sp>
            <p:sp>
              <p:nvSpPr>
                <p:cNvPr id="17" name="TextBox 16"/>
                <p:cNvSpPr txBox="1"/>
                <p:nvPr/>
              </p:nvSpPr>
              <p:spPr>
                <a:xfrm>
                  <a:off x="785786" y="4000504"/>
                  <a:ext cx="285752" cy="492443"/>
                </a:xfrm>
                <a:prstGeom prst="rect">
                  <a:avLst/>
                </a:prstGeom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wrap="square" rtlCol="0">
                  <a:spAutoFit/>
                </a:bodyPr>
                <a:lstStyle/>
                <a:p>
                  <a:r>
                    <a:rPr lang="ru-RU" sz="2600" b="1" i="1" dirty="0" smtClean="0">
                      <a:solidFill>
                        <a:srgbClr val="C00000"/>
                      </a:solidFill>
                    </a:rPr>
                    <a:t>0</a:t>
                  </a:r>
                  <a:endParaRPr lang="ru-RU" sz="2600" b="1" i="1" dirty="0">
                    <a:solidFill>
                      <a:srgbClr val="C00000"/>
                    </a:solidFill>
                  </a:endParaRPr>
                </a:p>
              </p:txBody>
            </p:sp>
            <p:cxnSp>
              <p:nvCxnSpPr>
                <p:cNvPr id="18" name="Прямая соединительная линия 17"/>
                <p:cNvCxnSpPr/>
                <p:nvPr/>
              </p:nvCxnSpPr>
              <p:spPr>
                <a:xfrm>
                  <a:off x="1071538" y="3571876"/>
                  <a:ext cx="142876" cy="0"/>
                </a:xfrm>
                <a:prstGeom prst="line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Прямая соединительная линия 18"/>
                <p:cNvCxnSpPr/>
                <p:nvPr/>
              </p:nvCxnSpPr>
              <p:spPr>
                <a:xfrm>
                  <a:off x="1071538" y="3214686"/>
                  <a:ext cx="142876" cy="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Прямая соединительная линия 19"/>
                <p:cNvCxnSpPr/>
                <p:nvPr/>
              </p:nvCxnSpPr>
              <p:spPr>
                <a:xfrm>
                  <a:off x="1071538" y="2928934"/>
                  <a:ext cx="142876" cy="0"/>
                </a:xfrm>
                <a:prstGeom prst="line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Прямая соединительная линия 20"/>
                <p:cNvCxnSpPr/>
                <p:nvPr/>
              </p:nvCxnSpPr>
              <p:spPr>
                <a:xfrm>
                  <a:off x="1071538" y="2571744"/>
                  <a:ext cx="142876" cy="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Прямая соединительная линия 21"/>
                <p:cNvCxnSpPr/>
                <p:nvPr/>
              </p:nvCxnSpPr>
              <p:spPr>
                <a:xfrm>
                  <a:off x="1071538" y="4357694"/>
                  <a:ext cx="142876" cy="0"/>
                </a:xfrm>
                <a:prstGeom prst="line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Прямая соединительная линия 22"/>
                <p:cNvCxnSpPr/>
                <p:nvPr/>
              </p:nvCxnSpPr>
              <p:spPr>
                <a:xfrm>
                  <a:off x="1071538" y="4714884"/>
                  <a:ext cx="142876" cy="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Прямая соединительная линия 23"/>
                <p:cNvCxnSpPr/>
                <p:nvPr/>
              </p:nvCxnSpPr>
              <p:spPr>
                <a:xfrm>
                  <a:off x="1071538" y="5000636"/>
                  <a:ext cx="142876" cy="0"/>
                </a:xfrm>
                <a:prstGeom prst="line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5" name="TextBox 24"/>
                <p:cNvSpPr txBox="1"/>
                <p:nvPr/>
              </p:nvSpPr>
              <p:spPr>
                <a:xfrm>
                  <a:off x="1285852" y="3000372"/>
                  <a:ext cx="214314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sz="2400" dirty="0" smtClean="0"/>
                    <a:t>4</a:t>
                  </a:r>
                  <a:endParaRPr lang="ru-RU" sz="2400" dirty="0"/>
                </a:p>
              </p:txBody>
            </p:sp>
            <p:sp>
              <p:nvSpPr>
                <p:cNvPr id="26" name="TextBox 25"/>
                <p:cNvSpPr txBox="1"/>
                <p:nvPr/>
              </p:nvSpPr>
              <p:spPr>
                <a:xfrm>
                  <a:off x="1285852" y="2428868"/>
                  <a:ext cx="214314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sz="2400" dirty="0" smtClean="0"/>
                    <a:t>8</a:t>
                  </a:r>
                  <a:endParaRPr lang="ru-RU" sz="2400" dirty="0"/>
                </a:p>
              </p:txBody>
            </p:sp>
            <p:sp>
              <p:nvSpPr>
                <p:cNvPr id="27" name="TextBox 26"/>
                <p:cNvSpPr txBox="1"/>
                <p:nvPr/>
              </p:nvSpPr>
              <p:spPr>
                <a:xfrm>
                  <a:off x="1214414" y="4500570"/>
                  <a:ext cx="571504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sz="2400" dirty="0" smtClean="0"/>
                    <a:t>- 4</a:t>
                  </a:r>
                  <a:endParaRPr lang="ru-RU" sz="2400" dirty="0"/>
                </a:p>
              </p:txBody>
            </p:sp>
            <p:sp>
              <p:nvSpPr>
                <p:cNvPr id="28" name="TextBox 27"/>
                <p:cNvSpPr txBox="1"/>
                <p:nvPr/>
              </p:nvSpPr>
              <p:spPr>
                <a:xfrm>
                  <a:off x="1714480" y="4000504"/>
                  <a:ext cx="340158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sz="2400" dirty="0" smtClean="0"/>
                    <a:t>2</a:t>
                  </a:r>
                  <a:endParaRPr lang="ru-RU" sz="2400" dirty="0"/>
                </a:p>
              </p:txBody>
            </p:sp>
            <p:sp>
              <p:nvSpPr>
                <p:cNvPr id="29" name="Блок-схема: узел 28"/>
                <p:cNvSpPr/>
                <p:nvPr/>
              </p:nvSpPr>
              <p:spPr>
                <a:xfrm>
                  <a:off x="357158" y="4643446"/>
                  <a:ext cx="142876" cy="142876"/>
                </a:xfrm>
                <a:prstGeom prst="flowChartConnector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cxnSp>
              <p:nvCxnSpPr>
                <p:cNvPr id="30" name="Прямая соединительная линия 29"/>
                <p:cNvCxnSpPr>
                  <a:stCxn id="29" idx="6"/>
                </p:cNvCxnSpPr>
                <p:nvPr/>
              </p:nvCxnSpPr>
              <p:spPr>
                <a:xfrm>
                  <a:off x="500034" y="4714884"/>
                  <a:ext cx="642942" cy="2"/>
                </a:xfrm>
                <a:prstGeom prst="line">
                  <a:avLst/>
                </a:prstGeom>
                <a:ln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Прямая соединительная линия 30"/>
                <p:cNvCxnSpPr>
                  <a:stCxn id="33" idx="4"/>
                </p:cNvCxnSpPr>
                <p:nvPr/>
              </p:nvCxnSpPr>
              <p:spPr>
                <a:xfrm rot="5400000">
                  <a:off x="-642974" y="3714752"/>
                  <a:ext cx="2143140" cy="0"/>
                </a:xfrm>
                <a:prstGeom prst="line">
                  <a:avLst/>
                </a:prstGeom>
                <a:ln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2" name="TextBox 31"/>
                <p:cNvSpPr txBox="1"/>
                <p:nvPr/>
              </p:nvSpPr>
              <p:spPr>
                <a:xfrm>
                  <a:off x="285720" y="4786322"/>
                  <a:ext cx="285752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sz="2800" dirty="0" smtClean="0"/>
                    <a:t>А</a:t>
                  </a:r>
                  <a:endParaRPr lang="ru-RU" sz="2800" dirty="0"/>
                </a:p>
              </p:txBody>
            </p:sp>
            <p:sp>
              <p:nvSpPr>
                <p:cNvPr id="33" name="Блок-схема: узел 32"/>
                <p:cNvSpPr/>
                <p:nvPr/>
              </p:nvSpPr>
              <p:spPr>
                <a:xfrm>
                  <a:off x="357158" y="2500306"/>
                  <a:ext cx="142876" cy="142876"/>
                </a:xfrm>
                <a:prstGeom prst="flowChartConnector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cxnSp>
              <p:nvCxnSpPr>
                <p:cNvPr id="34" name="Прямая соединительная линия 33"/>
                <p:cNvCxnSpPr>
                  <a:stCxn id="33" idx="2"/>
                  <a:endCxn id="36" idx="2"/>
                </p:cNvCxnSpPr>
                <p:nvPr/>
              </p:nvCxnSpPr>
              <p:spPr>
                <a:xfrm rot="10800000" flipH="1">
                  <a:off x="357158" y="2571744"/>
                  <a:ext cx="1785950" cy="0"/>
                </a:xfrm>
                <a:prstGeom prst="line">
                  <a:avLst/>
                </a:prstGeom>
                <a:ln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5" name="TextBox 34"/>
                <p:cNvSpPr txBox="1"/>
                <p:nvPr/>
              </p:nvSpPr>
              <p:spPr>
                <a:xfrm>
                  <a:off x="428596" y="2000240"/>
                  <a:ext cx="214314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sz="2800" dirty="0" smtClean="0"/>
                    <a:t>В</a:t>
                  </a:r>
                  <a:endParaRPr lang="ru-RU" sz="2800" dirty="0"/>
                </a:p>
              </p:txBody>
            </p:sp>
            <p:sp>
              <p:nvSpPr>
                <p:cNvPr id="36" name="Блок-схема: узел 35"/>
                <p:cNvSpPr/>
                <p:nvPr/>
              </p:nvSpPr>
              <p:spPr>
                <a:xfrm>
                  <a:off x="2143108" y="2500306"/>
                  <a:ext cx="142876" cy="142876"/>
                </a:xfrm>
                <a:prstGeom prst="flowChartConnector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cxnSp>
              <p:nvCxnSpPr>
                <p:cNvPr id="37" name="Прямая соединительная линия 36"/>
                <p:cNvCxnSpPr>
                  <a:stCxn id="36" idx="4"/>
                </p:cNvCxnSpPr>
                <p:nvPr/>
              </p:nvCxnSpPr>
              <p:spPr>
                <a:xfrm rot="5400000">
                  <a:off x="1571604" y="3286124"/>
                  <a:ext cx="1285884" cy="0"/>
                </a:xfrm>
                <a:prstGeom prst="line">
                  <a:avLst/>
                </a:prstGeom>
                <a:ln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8" name="TextBox 37"/>
                <p:cNvSpPr txBox="1"/>
                <p:nvPr/>
              </p:nvSpPr>
              <p:spPr>
                <a:xfrm>
                  <a:off x="2214546" y="2143116"/>
                  <a:ext cx="375424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sz="2800" dirty="0" smtClean="0"/>
                    <a:t>С</a:t>
                  </a:r>
                  <a:endParaRPr lang="ru-RU" sz="2800" dirty="0"/>
                </a:p>
              </p:txBody>
            </p:sp>
          </p:grpSp>
        </p:grpSp>
        <p:cxnSp>
          <p:nvCxnSpPr>
            <p:cNvPr id="48" name="Прямая соединительная линия 47"/>
            <p:cNvCxnSpPr>
              <a:stCxn id="29" idx="7"/>
            </p:cNvCxnSpPr>
            <p:nvPr/>
          </p:nvCxnSpPr>
          <p:spPr>
            <a:xfrm rot="5400000" flipH="1" flipV="1">
              <a:off x="300515" y="2750339"/>
              <a:ext cx="2092626" cy="1735436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1" name="Прямая со стрелкой 50"/>
          <p:cNvCxnSpPr>
            <a:stCxn id="29" idx="0"/>
            <a:endCxn id="33" idx="4"/>
          </p:cNvCxnSpPr>
          <p:nvPr/>
        </p:nvCxnSpPr>
        <p:spPr>
          <a:xfrm rot="5400000" flipH="1" flipV="1">
            <a:off x="-571536" y="3643314"/>
            <a:ext cx="2000264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6625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34" y="3214686"/>
            <a:ext cx="190500" cy="503238"/>
          </a:xfrm>
          <a:prstGeom prst="rect">
            <a:avLst/>
          </a:prstGeom>
          <a:noFill/>
        </p:spPr>
      </p:pic>
      <p:sp>
        <p:nvSpPr>
          <p:cNvPr id="55" name="TextBox 54"/>
          <p:cNvSpPr txBox="1"/>
          <p:nvPr/>
        </p:nvSpPr>
        <p:spPr>
          <a:xfrm>
            <a:off x="1357290" y="5857892"/>
            <a:ext cx="7429552" cy="49244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600" dirty="0" smtClean="0"/>
              <a:t>5. </a:t>
            </a:r>
            <a:r>
              <a:rPr lang="en-US" sz="2600" b="1" dirty="0" err="1" smtClean="0"/>
              <a:t>S</a:t>
            </a:r>
            <a:r>
              <a:rPr lang="en-US" sz="2600" b="1" baseline="-25000" dirty="0" err="1" smtClean="0"/>
              <a:t>x</a:t>
            </a:r>
            <a:r>
              <a:rPr lang="en-US" sz="2600" dirty="0" smtClean="0"/>
              <a:t>=X-X</a:t>
            </a:r>
            <a:r>
              <a:rPr lang="en-US" sz="2600" baseline="-25000" dirty="0" smtClean="0"/>
              <a:t>0</a:t>
            </a:r>
            <a:r>
              <a:rPr lang="en-US" sz="2600" dirty="0" smtClean="0"/>
              <a:t>=</a:t>
            </a:r>
            <a:r>
              <a:rPr lang="ru-RU" sz="2600" dirty="0" smtClean="0"/>
              <a:t>-2</a:t>
            </a:r>
            <a:r>
              <a:rPr lang="en-US" sz="2600" dirty="0" smtClean="0"/>
              <a:t>-(-2)=</a:t>
            </a:r>
            <a:r>
              <a:rPr lang="ru-RU" sz="2600" dirty="0" smtClean="0"/>
              <a:t>0</a:t>
            </a:r>
            <a:r>
              <a:rPr lang="en-US" sz="2600" dirty="0" smtClean="0"/>
              <a:t> (</a:t>
            </a:r>
            <a:r>
              <a:rPr lang="ru-RU" sz="2600" dirty="0" smtClean="0"/>
              <a:t>м</a:t>
            </a:r>
            <a:r>
              <a:rPr lang="en-US" sz="2600" dirty="0" smtClean="0"/>
              <a:t>)</a:t>
            </a:r>
            <a:r>
              <a:rPr lang="ru-RU" sz="2600" dirty="0" smtClean="0"/>
              <a:t>; </a:t>
            </a:r>
            <a:r>
              <a:rPr lang="en-US" sz="2600" dirty="0" err="1" smtClean="0"/>
              <a:t>S</a:t>
            </a:r>
            <a:r>
              <a:rPr lang="en-US" sz="2600" baseline="-25000" dirty="0" err="1" smtClean="0"/>
              <a:t>y</a:t>
            </a:r>
            <a:r>
              <a:rPr lang="en-US" sz="2600" dirty="0" smtClean="0"/>
              <a:t>=Y-Y</a:t>
            </a:r>
            <a:r>
              <a:rPr lang="en-US" sz="2600" baseline="-25000" dirty="0" smtClean="0"/>
              <a:t>0</a:t>
            </a:r>
            <a:r>
              <a:rPr lang="en-US" sz="2600" dirty="0" smtClean="0"/>
              <a:t>=8-(-4)=12 (</a:t>
            </a:r>
            <a:r>
              <a:rPr lang="ru-RU" sz="2600" dirty="0" smtClean="0"/>
              <a:t>м</a:t>
            </a:r>
            <a:r>
              <a:rPr lang="en-US" sz="2600" dirty="0" smtClean="0"/>
              <a:t>)</a:t>
            </a:r>
            <a:r>
              <a:rPr lang="ru-RU" sz="2600" dirty="0" smtClean="0"/>
              <a:t>. </a:t>
            </a:r>
            <a:endParaRPr lang="ru-RU" sz="2600" dirty="0"/>
          </a:p>
        </p:txBody>
      </p:sp>
      <p:sp>
        <p:nvSpPr>
          <p:cNvPr id="50" name="Заголовок 1"/>
          <p:cNvSpPr txBox="1">
            <a:spLocks/>
          </p:cNvSpPr>
          <p:nvPr/>
        </p:nvSpPr>
        <p:spPr>
          <a:xfrm>
            <a:off x="3571868" y="0"/>
            <a:ext cx="5429288" cy="5111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 этап урока. Изучение нового материала и его закрепление.</a:t>
            </a:r>
            <a:endParaRPr kumimoji="0" lang="ru-RU" sz="15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build="p"/>
      <p:bldP spid="40" grpId="0" build="allAtOnce" animBg="1"/>
      <p:bldP spid="41" grpId="0" build="allAtOnce" animBg="1"/>
      <p:bldP spid="42" grpId="0" build="allAtOnce" animBg="1"/>
      <p:bldP spid="45" grpId="0" build="allAtOnce"/>
      <p:bldP spid="46" grpId="0" build="allAtOnce" animBg="1"/>
      <p:bldP spid="55" grpId="0" build="allAtOnce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285728"/>
            <a:ext cx="871543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Пример 2.</a:t>
            </a:r>
            <a:r>
              <a:rPr lang="en-US" sz="2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МТ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движется по дуге окружности из пункта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в пункт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по часовой стрелке.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Определите:</a:t>
            </a:r>
            <a:endParaRPr lang="ru-RU" sz="2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28926" y="1428736"/>
            <a:ext cx="6072199" cy="49244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600" dirty="0" smtClean="0"/>
              <a:t>1. Определить координаты точек А</a:t>
            </a:r>
            <a:r>
              <a:rPr lang="en-US" sz="2600" dirty="0" smtClean="0"/>
              <a:t> </a:t>
            </a:r>
            <a:r>
              <a:rPr lang="ru-RU" sz="2600" dirty="0" smtClean="0"/>
              <a:t>и С.</a:t>
            </a:r>
            <a:endParaRPr lang="ru-RU" sz="2600" dirty="0"/>
          </a:p>
        </p:txBody>
      </p:sp>
      <p:sp>
        <p:nvSpPr>
          <p:cNvPr id="4" name="TextBox 3"/>
          <p:cNvSpPr txBox="1"/>
          <p:nvPr/>
        </p:nvSpPr>
        <p:spPr>
          <a:xfrm>
            <a:off x="3428992" y="2214554"/>
            <a:ext cx="5572164" cy="89255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600" dirty="0" smtClean="0"/>
              <a:t>2</a:t>
            </a:r>
            <a:r>
              <a:rPr lang="ru-RU" sz="2600" dirty="0" smtClean="0"/>
              <a:t>. Определить путь пройденный </a:t>
            </a:r>
            <a:r>
              <a:rPr lang="ru-RU" sz="2600" b="1" i="1" dirty="0" smtClean="0"/>
              <a:t>МТ</a:t>
            </a:r>
            <a:r>
              <a:rPr lang="ru-RU" sz="2600" dirty="0" smtClean="0"/>
              <a:t> по дуге А</a:t>
            </a:r>
            <a:r>
              <a:rPr lang="en-US" sz="2600" dirty="0" smtClean="0"/>
              <a:t>C</a:t>
            </a:r>
            <a:r>
              <a:rPr lang="ru-RU" sz="2600" dirty="0" smtClean="0"/>
              <a:t> по часовой стрелке.</a:t>
            </a:r>
            <a:endParaRPr lang="ru-RU" sz="2600" dirty="0"/>
          </a:p>
        </p:txBody>
      </p:sp>
      <p:sp>
        <p:nvSpPr>
          <p:cNvPr id="5" name="TextBox 4"/>
          <p:cNvSpPr txBox="1"/>
          <p:nvPr/>
        </p:nvSpPr>
        <p:spPr>
          <a:xfrm>
            <a:off x="3857620" y="3357562"/>
            <a:ext cx="5192213" cy="169277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600" dirty="0" smtClean="0"/>
              <a:t>3</a:t>
            </a:r>
            <a:r>
              <a:rPr lang="ru-RU" sz="2600" dirty="0" smtClean="0"/>
              <a:t>. Построить вектор перемещения </a:t>
            </a:r>
            <a:r>
              <a:rPr lang="ru-RU" sz="2600" b="1" i="1" dirty="0" smtClean="0"/>
              <a:t>МТ</a:t>
            </a:r>
            <a:r>
              <a:rPr lang="ru-RU" sz="2600" dirty="0" smtClean="0"/>
              <a:t>, если вначале </a:t>
            </a:r>
            <a:r>
              <a:rPr lang="ru-RU" sz="2600" b="1" i="1" dirty="0" smtClean="0"/>
              <a:t>МТ</a:t>
            </a:r>
            <a:r>
              <a:rPr lang="ru-RU" sz="2600" dirty="0" smtClean="0"/>
              <a:t>  находилось в точке </a:t>
            </a:r>
            <a:r>
              <a:rPr lang="ru-RU" sz="2600" b="1" i="1" dirty="0" smtClean="0"/>
              <a:t>А</a:t>
            </a:r>
            <a:r>
              <a:rPr lang="ru-RU" sz="2600" dirty="0" smtClean="0"/>
              <a:t>, точка </a:t>
            </a:r>
            <a:r>
              <a:rPr lang="ru-RU" sz="2600" b="1" i="1" dirty="0" smtClean="0"/>
              <a:t>С</a:t>
            </a:r>
            <a:r>
              <a:rPr lang="ru-RU" sz="2600" dirty="0" smtClean="0"/>
              <a:t> – конечная точка перемещения. </a:t>
            </a:r>
            <a:endParaRPr lang="ru-RU" sz="2600" dirty="0"/>
          </a:p>
        </p:txBody>
      </p:sp>
      <p:sp>
        <p:nvSpPr>
          <p:cNvPr id="6" name="TextBox 5"/>
          <p:cNvSpPr txBox="1"/>
          <p:nvPr/>
        </p:nvSpPr>
        <p:spPr>
          <a:xfrm>
            <a:off x="3714744" y="5143512"/>
            <a:ext cx="4714908" cy="49244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600" dirty="0" smtClean="0"/>
              <a:t>4</a:t>
            </a:r>
            <a:r>
              <a:rPr lang="ru-RU" sz="2600" dirty="0" smtClean="0"/>
              <a:t>. Найти модуль перемещения. </a:t>
            </a:r>
            <a:endParaRPr lang="ru-RU" sz="2600" dirty="0"/>
          </a:p>
        </p:txBody>
      </p:sp>
      <p:sp>
        <p:nvSpPr>
          <p:cNvPr id="8" name="TextBox 7"/>
          <p:cNvSpPr txBox="1"/>
          <p:nvPr/>
        </p:nvSpPr>
        <p:spPr>
          <a:xfrm>
            <a:off x="1214414" y="6072206"/>
            <a:ext cx="7429552" cy="49244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600" dirty="0" smtClean="0"/>
              <a:t>5</a:t>
            </a:r>
            <a:r>
              <a:rPr lang="ru-RU" sz="2600" dirty="0" smtClean="0"/>
              <a:t>. Найти проекцию перемещения на оси </a:t>
            </a:r>
            <a:r>
              <a:rPr lang="ru-RU" sz="2600" b="1" i="1" dirty="0" smtClean="0"/>
              <a:t>0Х</a:t>
            </a:r>
            <a:r>
              <a:rPr lang="ru-RU" sz="2600" dirty="0" smtClean="0"/>
              <a:t> и </a:t>
            </a:r>
            <a:r>
              <a:rPr lang="ru-RU" sz="2600" b="1" i="1" dirty="0" smtClean="0"/>
              <a:t>0</a:t>
            </a:r>
            <a:r>
              <a:rPr lang="en-US" sz="2600" b="1" i="1" dirty="0" smtClean="0"/>
              <a:t>Y</a:t>
            </a:r>
            <a:r>
              <a:rPr lang="ru-RU" sz="2600" dirty="0" smtClean="0"/>
              <a:t>. </a:t>
            </a:r>
            <a:endParaRPr lang="ru-RU" sz="2600" dirty="0"/>
          </a:p>
        </p:txBody>
      </p:sp>
      <p:sp>
        <p:nvSpPr>
          <p:cNvPr id="11" name="Облако 10"/>
          <p:cNvSpPr/>
          <p:nvPr/>
        </p:nvSpPr>
        <p:spPr>
          <a:xfrm>
            <a:off x="285720" y="1142984"/>
            <a:ext cx="2428892" cy="1057276"/>
          </a:xfrm>
          <a:prstGeom prst="cloud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L=2∙</a:t>
            </a:r>
            <a:r>
              <a:rPr lang="en-US" sz="3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Cambria Math"/>
                <a:cs typeface="Times New Roman" pitchFamily="18" charset="0"/>
              </a:rPr>
              <a:t>𝜋</a:t>
            </a:r>
            <a:r>
              <a:rPr lang="en-US" sz="3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∙R</a:t>
            </a:r>
            <a:endParaRPr lang="ru-RU" sz="3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000364" y="4143380"/>
            <a:ext cx="928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Х, м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6" name="Группа 35"/>
          <p:cNvGrpSpPr/>
          <p:nvPr/>
        </p:nvGrpSpPr>
        <p:grpSpPr>
          <a:xfrm>
            <a:off x="142844" y="2357430"/>
            <a:ext cx="3500430" cy="3572694"/>
            <a:chOff x="142844" y="2357430"/>
            <a:chExt cx="3500430" cy="3572694"/>
          </a:xfrm>
        </p:grpSpPr>
        <p:sp>
          <p:nvSpPr>
            <p:cNvPr id="21" name="Блок-схема: узел 20"/>
            <p:cNvSpPr/>
            <p:nvPr/>
          </p:nvSpPr>
          <p:spPr>
            <a:xfrm>
              <a:off x="714348" y="3071810"/>
              <a:ext cx="1928826" cy="1928826"/>
            </a:xfrm>
            <a:prstGeom prst="flowChartConnector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cxnSp>
          <p:nvCxnSpPr>
            <p:cNvPr id="13" name="Прямая со стрелкой 12"/>
            <p:cNvCxnSpPr/>
            <p:nvPr/>
          </p:nvCxnSpPr>
          <p:spPr>
            <a:xfrm rot="5400000" flipH="1" flipV="1">
              <a:off x="-107189" y="4179099"/>
              <a:ext cx="3501256" cy="794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 стрелкой 18"/>
            <p:cNvCxnSpPr/>
            <p:nvPr/>
          </p:nvCxnSpPr>
          <p:spPr>
            <a:xfrm>
              <a:off x="142844" y="4071942"/>
              <a:ext cx="3500430" cy="1588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Блок-схема: узел 19"/>
            <p:cNvSpPr/>
            <p:nvPr/>
          </p:nvSpPr>
          <p:spPr>
            <a:xfrm>
              <a:off x="1571604" y="4000504"/>
              <a:ext cx="142876" cy="142876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3" name="Прямая со стрелкой 22"/>
            <p:cNvCxnSpPr>
              <a:stCxn id="20" idx="3"/>
              <a:endCxn id="21" idx="3"/>
            </p:cNvCxnSpPr>
            <p:nvPr/>
          </p:nvCxnSpPr>
          <p:spPr>
            <a:xfrm rot="5400000">
              <a:off x="996818" y="4122456"/>
              <a:ext cx="595710" cy="595710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6" name="TextBox 25"/>
            <p:cNvSpPr txBox="1"/>
            <p:nvPr/>
          </p:nvSpPr>
          <p:spPr>
            <a:xfrm>
              <a:off x="785786" y="2357430"/>
              <a:ext cx="79611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i="1" dirty="0" smtClean="0">
                  <a:latin typeface="Times New Roman" pitchFamily="18" charset="0"/>
                  <a:cs typeface="Times New Roman" pitchFamily="18" charset="0"/>
                </a:rPr>
                <a:t>Y, </a:t>
              </a:r>
              <a:r>
                <a:rPr lang="ru-RU" sz="2800" b="1" i="1" dirty="0" smtClean="0">
                  <a:latin typeface="Times New Roman" pitchFamily="18" charset="0"/>
                  <a:cs typeface="Times New Roman" pitchFamily="18" charset="0"/>
                </a:rPr>
                <a:t>м</a:t>
              </a:r>
              <a:endParaRPr lang="ru-RU" sz="2800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714480" y="4071942"/>
              <a:ext cx="14287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 smtClean="0">
                  <a:latin typeface="Times New Roman" pitchFamily="18" charset="0"/>
                  <a:cs typeface="Times New Roman" pitchFamily="18" charset="0"/>
                </a:rPr>
                <a:t>0</a:t>
              </a:r>
              <a:endParaRPr lang="ru-RU" sz="28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214282" y="5000636"/>
              <a:ext cx="1214446" cy="523220"/>
            </a:xfrm>
            <a:prstGeom prst="rect">
              <a:avLst/>
            </a:prstGeom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en-US" sz="2800" b="1" i="1" dirty="0" smtClean="0">
                  <a:latin typeface="Times New Roman" pitchFamily="18" charset="0"/>
                  <a:cs typeface="Times New Roman" pitchFamily="18" charset="0"/>
                </a:rPr>
                <a:t>R=2 </a:t>
              </a:r>
              <a:r>
                <a:rPr lang="ru-RU" sz="2800" b="1" i="1" dirty="0" smtClean="0">
                  <a:latin typeface="Times New Roman" pitchFamily="18" charset="0"/>
                  <a:cs typeface="Times New Roman" pitchFamily="18" charset="0"/>
                </a:rPr>
                <a:t>м</a:t>
              </a:r>
              <a:endParaRPr lang="ru-RU" sz="2800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928662" y="4143380"/>
              <a:ext cx="3513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/>
                <a:t>R</a:t>
              </a:r>
              <a:endParaRPr lang="ru-RU" sz="2400" dirty="0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714480" y="2571744"/>
              <a:ext cx="28575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 smtClean="0"/>
                <a:t>А</a:t>
              </a:r>
              <a:endParaRPr lang="ru-RU" sz="2800" dirty="0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2643174" y="3500438"/>
              <a:ext cx="42351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dirty="0" smtClean="0">
                  <a:latin typeface="Times New Roman" pitchFamily="18" charset="0"/>
                  <a:cs typeface="Times New Roman" pitchFamily="18" charset="0"/>
                </a:rPr>
                <a:t>С</a:t>
              </a:r>
              <a:endParaRPr lang="ru-RU" sz="28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3" name="Блок-схема: узел 32"/>
            <p:cNvSpPr/>
            <p:nvPr/>
          </p:nvSpPr>
          <p:spPr>
            <a:xfrm>
              <a:off x="1571604" y="3000372"/>
              <a:ext cx="142876" cy="142876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Блок-схема: узел 33"/>
            <p:cNvSpPr/>
            <p:nvPr/>
          </p:nvSpPr>
          <p:spPr>
            <a:xfrm>
              <a:off x="2571736" y="4000504"/>
              <a:ext cx="142876" cy="142876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4" name="Заголовок 1"/>
          <p:cNvSpPr txBox="1">
            <a:spLocks/>
          </p:cNvSpPr>
          <p:nvPr/>
        </p:nvSpPr>
        <p:spPr>
          <a:xfrm>
            <a:off x="3571868" y="0"/>
            <a:ext cx="5429288" cy="5111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 этап урока. Изучение нового материала и его закрепление.</a:t>
            </a:r>
            <a:endParaRPr kumimoji="0" lang="ru-RU" sz="15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6">
            <a:extLst>
              <a:ext uri="{FF2B5EF4-FFF2-40B4-BE49-F238E27FC236}">
                <a16:creationId xmlns:a16="http://schemas.microsoft.com/office/drawing/2014/main" xmlns="" id="{DC447013-2EA2-4AFC-B10F-FFF86C7F03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96974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Образовательная цель урока: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изучить такие понятия, как  «Траектория»</a:t>
            </a:r>
            <a:r>
              <a:rPr lang="ru-RU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«Путь», «Перемещения», «Модуль перемещения», «Проекция перемещения» на примере рассмотрения прямолинейного и криволинейного движений.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6CF82253-30B3-49B2-9060-B70D235A1577}"/>
              </a:ext>
            </a:extLst>
          </p:cNvPr>
          <p:cNvSpPr txBox="1"/>
          <p:nvPr/>
        </p:nvSpPr>
        <p:spPr>
          <a:xfrm>
            <a:off x="285720" y="2285992"/>
            <a:ext cx="871543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Задачи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урока:</a:t>
            </a:r>
          </a:p>
          <a:p>
            <a:pPr marL="457200" indent="-457200"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 таких понятий, как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«Траектория», «Путь», «Перемещение», «Проекция перемещения», «Модуль перемещения»;</a:t>
            </a:r>
          </a:p>
          <a:p>
            <a:pPr marL="457200" indent="-457200"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Сформировать умения распознавать когда перемещение совпадает с траекторией движения тела; модуль перемещения совпадает проекцией и путем, а в каких случаях этого совпадения нет;</a:t>
            </a:r>
          </a:p>
          <a:p>
            <a:pPr marL="457200" indent="-457200"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Сформировать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умение  решать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определению местоположения тела, пути, модуля и проекции перемещений тела.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285728"/>
            <a:ext cx="871543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Пример 2.</a:t>
            </a:r>
            <a:r>
              <a:rPr lang="en-US" sz="2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МТ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движется по дуге окружности из пункта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в пункт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по часовой стрелке. </a:t>
            </a:r>
            <a:endParaRPr lang="ru-RU" sz="2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00562" y="1571612"/>
            <a:ext cx="2500330" cy="49244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600" dirty="0" smtClean="0"/>
              <a:t>1. А(0;2), С(2;0).</a:t>
            </a:r>
            <a:endParaRPr lang="ru-RU" sz="2600" dirty="0"/>
          </a:p>
        </p:txBody>
      </p:sp>
      <p:sp>
        <p:nvSpPr>
          <p:cNvPr id="5" name="TextBox 4"/>
          <p:cNvSpPr txBox="1"/>
          <p:nvPr/>
        </p:nvSpPr>
        <p:spPr>
          <a:xfrm>
            <a:off x="5357818" y="3429000"/>
            <a:ext cx="1928826" cy="49244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600" dirty="0" smtClean="0"/>
              <a:t>3</a:t>
            </a:r>
            <a:r>
              <a:rPr lang="ru-RU" sz="2600" dirty="0" smtClean="0"/>
              <a:t>. См. рис.</a:t>
            </a:r>
            <a:endParaRPr lang="ru-RU" sz="2600" dirty="0"/>
          </a:p>
        </p:txBody>
      </p:sp>
      <p:sp>
        <p:nvSpPr>
          <p:cNvPr id="11" name="Облако 10"/>
          <p:cNvSpPr/>
          <p:nvPr/>
        </p:nvSpPr>
        <p:spPr>
          <a:xfrm>
            <a:off x="285720" y="1142984"/>
            <a:ext cx="2428892" cy="1057276"/>
          </a:xfrm>
          <a:prstGeom prst="cloud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L=2∙</a:t>
            </a:r>
            <a:r>
              <a:rPr lang="en-US" sz="3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Cambria Math"/>
                <a:cs typeface="Times New Roman" pitchFamily="18" charset="0"/>
              </a:rPr>
              <a:t>𝜋</a:t>
            </a:r>
            <a:r>
              <a:rPr lang="en-US" sz="3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∙R</a:t>
            </a:r>
            <a:endParaRPr lang="ru-RU" sz="3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000364" y="4143380"/>
            <a:ext cx="928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Х, м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7" name="Группа 35"/>
          <p:cNvGrpSpPr/>
          <p:nvPr/>
        </p:nvGrpSpPr>
        <p:grpSpPr>
          <a:xfrm>
            <a:off x="142844" y="2357430"/>
            <a:ext cx="3500430" cy="3572694"/>
            <a:chOff x="142844" y="2357430"/>
            <a:chExt cx="3500430" cy="3572694"/>
          </a:xfrm>
        </p:grpSpPr>
        <p:sp>
          <p:nvSpPr>
            <p:cNvPr id="21" name="Блок-схема: узел 20"/>
            <p:cNvSpPr/>
            <p:nvPr/>
          </p:nvSpPr>
          <p:spPr>
            <a:xfrm>
              <a:off x="714348" y="3071810"/>
              <a:ext cx="1928826" cy="1928826"/>
            </a:xfrm>
            <a:prstGeom prst="flowChartConnector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cxnSp>
          <p:nvCxnSpPr>
            <p:cNvPr id="13" name="Прямая со стрелкой 12"/>
            <p:cNvCxnSpPr/>
            <p:nvPr/>
          </p:nvCxnSpPr>
          <p:spPr>
            <a:xfrm rot="5400000" flipH="1" flipV="1">
              <a:off x="-107189" y="4179099"/>
              <a:ext cx="3501256" cy="794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 стрелкой 18"/>
            <p:cNvCxnSpPr/>
            <p:nvPr/>
          </p:nvCxnSpPr>
          <p:spPr>
            <a:xfrm>
              <a:off x="142844" y="4071942"/>
              <a:ext cx="3500430" cy="1588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Блок-схема: узел 19"/>
            <p:cNvSpPr/>
            <p:nvPr/>
          </p:nvSpPr>
          <p:spPr>
            <a:xfrm>
              <a:off x="1571604" y="4000504"/>
              <a:ext cx="142876" cy="142876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3" name="Прямая со стрелкой 22"/>
            <p:cNvCxnSpPr>
              <a:stCxn id="20" idx="3"/>
              <a:endCxn id="21" idx="3"/>
            </p:cNvCxnSpPr>
            <p:nvPr/>
          </p:nvCxnSpPr>
          <p:spPr>
            <a:xfrm rot="5400000">
              <a:off x="996818" y="4122456"/>
              <a:ext cx="595710" cy="595710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6" name="TextBox 25"/>
            <p:cNvSpPr txBox="1"/>
            <p:nvPr/>
          </p:nvSpPr>
          <p:spPr>
            <a:xfrm>
              <a:off x="785786" y="2357430"/>
              <a:ext cx="79611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i="1" dirty="0" smtClean="0">
                  <a:latin typeface="Times New Roman" pitchFamily="18" charset="0"/>
                  <a:cs typeface="Times New Roman" pitchFamily="18" charset="0"/>
                </a:rPr>
                <a:t>Y, </a:t>
              </a:r>
              <a:r>
                <a:rPr lang="ru-RU" sz="2800" b="1" i="1" dirty="0" smtClean="0">
                  <a:latin typeface="Times New Roman" pitchFamily="18" charset="0"/>
                  <a:cs typeface="Times New Roman" pitchFamily="18" charset="0"/>
                </a:rPr>
                <a:t>м</a:t>
              </a:r>
              <a:endParaRPr lang="ru-RU" sz="2800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714480" y="4071942"/>
              <a:ext cx="14287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 smtClean="0">
                  <a:latin typeface="Times New Roman" pitchFamily="18" charset="0"/>
                  <a:cs typeface="Times New Roman" pitchFamily="18" charset="0"/>
                </a:rPr>
                <a:t>0</a:t>
              </a:r>
              <a:endParaRPr lang="ru-RU" sz="28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214282" y="5000636"/>
              <a:ext cx="1214446" cy="523220"/>
            </a:xfrm>
            <a:prstGeom prst="rect">
              <a:avLst/>
            </a:prstGeom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en-US" sz="2800" b="1" i="1" dirty="0" smtClean="0">
                  <a:latin typeface="Times New Roman" pitchFamily="18" charset="0"/>
                  <a:cs typeface="Times New Roman" pitchFamily="18" charset="0"/>
                </a:rPr>
                <a:t>R=2 </a:t>
              </a:r>
              <a:r>
                <a:rPr lang="ru-RU" sz="2800" b="1" i="1" dirty="0" smtClean="0">
                  <a:latin typeface="Times New Roman" pitchFamily="18" charset="0"/>
                  <a:cs typeface="Times New Roman" pitchFamily="18" charset="0"/>
                </a:rPr>
                <a:t>м</a:t>
              </a:r>
              <a:endParaRPr lang="ru-RU" sz="2800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928662" y="4143380"/>
              <a:ext cx="3513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/>
                <a:t>R</a:t>
              </a:r>
              <a:endParaRPr lang="ru-RU" sz="2400" dirty="0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714480" y="2571744"/>
              <a:ext cx="28575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 smtClean="0"/>
                <a:t>А</a:t>
              </a:r>
              <a:endParaRPr lang="ru-RU" sz="2800" dirty="0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2643174" y="3500438"/>
              <a:ext cx="42351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dirty="0" smtClean="0">
                  <a:latin typeface="Times New Roman" pitchFamily="18" charset="0"/>
                  <a:cs typeface="Times New Roman" pitchFamily="18" charset="0"/>
                </a:rPr>
                <a:t>С</a:t>
              </a:r>
              <a:endParaRPr lang="ru-RU" sz="28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3" name="Блок-схема: узел 32"/>
            <p:cNvSpPr/>
            <p:nvPr/>
          </p:nvSpPr>
          <p:spPr>
            <a:xfrm>
              <a:off x="1571604" y="3000372"/>
              <a:ext cx="142876" cy="142876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Блок-схема: узел 33"/>
            <p:cNvSpPr/>
            <p:nvPr/>
          </p:nvSpPr>
          <p:spPr>
            <a:xfrm>
              <a:off x="2571736" y="4000504"/>
              <a:ext cx="142876" cy="142876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76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28992" y="2285992"/>
            <a:ext cx="4930775" cy="8001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  <p:cxnSp>
        <p:nvCxnSpPr>
          <p:cNvPr id="36" name="Прямая со стрелкой 35"/>
          <p:cNvCxnSpPr>
            <a:stCxn id="33" idx="5"/>
            <a:endCxn id="34" idx="0"/>
          </p:cNvCxnSpPr>
          <p:nvPr/>
        </p:nvCxnSpPr>
        <p:spPr>
          <a:xfrm rot="16200000" flipH="1">
            <a:off x="1729275" y="3086605"/>
            <a:ext cx="878180" cy="94961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65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7653" name="Picture 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5984" y="3143248"/>
            <a:ext cx="190500" cy="503238"/>
          </a:xfrm>
          <a:prstGeom prst="rect">
            <a:avLst/>
          </a:prstGeom>
          <a:noFill/>
        </p:spPr>
      </p:pic>
      <p:sp>
        <p:nvSpPr>
          <p:cNvPr id="2765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765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766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766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766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7663" name="Picture 1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28992" y="4572008"/>
            <a:ext cx="5572132" cy="9906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  <p:sp>
        <p:nvSpPr>
          <p:cNvPr id="43" name="TextBox 42"/>
          <p:cNvSpPr txBox="1"/>
          <p:nvPr/>
        </p:nvSpPr>
        <p:spPr>
          <a:xfrm>
            <a:off x="2428860" y="6000768"/>
            <a:ext cx="5715040" cy="49244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600" dirty="0" smtClean="0"/>
              <a:t>5. </a:t>
            </a:r>
            <a:r>
              <a:rPr lang="en-US" sz="2600" b="1" dirty="0" err="1" smtClean="0"/>
              <a:t>S</a:t>
            </a:r>
            <a:r>
              <a:rPr lang="en-US" sz="2600" b="1" baseline="-25000" dirty="0" err="1" smtClean="0"/>
              <a:t>x</a:t>
            </a:r>
            <a:r>
              <a:rPr lang="en-US" sz="2600" dirty="0" smtClean="0"/>
              <a:t>=X-X</a:t>
            </a:r>
            <a:r>
              <a:rPr lang="en-US" sz="2600" baseline="-25000" dirty="0" smtClean="0"/>
              <a:t>0</a:t>
            </a:r>
            <a:r>
              <a:rPr lang="en-US" sz="2600" dirty="0" smtClean="0"/>
              <a:t>=</a:t>
            </a:r>
            <a:r>
              <a:rPr lang="ru-RU" sz="2600" dirty="0" smtClean="0"/>
              <a:t>2</a:t>
            </a:r>
            <a:r>
              <a:rPr lang="en-US" sz="2600" dirty="0" smtClean="0"/>
              <a:t>-</a:t>
            </a:r>
            <a:r>
              <a:rPr lang="ru-RU" sz="2600" dirty="0" smtClean="0"/>
              <a:t>0</a:t>
            </a:r>
            <a:r>
              <a:rPr lang="en-US" sz="2600" dirty="0" smtClean="0"/>
              <a:t>=</a:t>
            </a:r>
            <a:r>
              <a:rPr lang="ru-RU" sz="2600" dirty="0" smtClean="0"/>
              <a:t>2</a:t>
            </a:r>
            <a:r>
              <a:rPr lang="en-US" sz="2600" dirty="0" smtClean="0"/>
              <a:t> (</a:t>
            </a:r>
            <a:r>
              <a:rPr lang="ru-RU" sz="2600" dirty="0" smtClean="0"/>
              <a:t>м</a:t>
            </a:r>
            <a:r>
              <a:rPr lang="en-US" sz="2600" dirty="0" smtClean="0"/>
              <a:t>)</a:t>
            </a:r>
            <a:r>
              <a:rPr lang="ru-RU" sz="2600" dirty="0" smtClean="0"/>
              <a:t>; </a:t>
            </a:r>
            <a:r>
              <a:rPr lang="en-US" sz="2600" b="1" i="1" dirty="0" err="1" smtClean="0"/>
              <a:t>S</a:t>
            </a:r>
            <a:r>
              <a:rPr lang="en-US" sz="2600" b="1" i="1" baseline="-25000" dirty="0" err="1" smtClean="0"/>
              <a:t>y</a:t>
            </a:r>
            <a:r>
              <a:rPr lang="en-US" sz="2600" dirty="0" smtClean="0"/>
              <a:t>=Y-Y</a:t>
            </a:r>
            <a:r>
              <a:rPr lang="en-US" sz="2600" baseline="-25000" dirty="0" smtClean="0"/>
              <a:t>0</a:t>
            </a:r>
            <a:r>
              <a:rPr lang="en-US" sz="2600" dirty="0" smtClean="0"/>
              <a:t>=</a:t>
            </a:r>
            <a:r>
              <a:rPr lang="ru-RU" sz="2600" dirty="0" smtClean="0"/>
              <a:t>0</a:t>
            </a:r>
            <a:r>
              <a:rPr lang="en-US" sz="2600" dirty="0" smtClean="0"/>
              <a:t>-</a:t>
            </a:r>
            <a:r>
              <a:rPr lang="ru-RU" sz="2600" dirty="0" smtClean="0"/>
              <a:t>2</a:t>
            </a:r>
            <a:r>
              <a:rPr lang="en-US" sz="2600" dirty="0" smtClean="0"/>
              <a:t>=</a:t>
            </a:r>
            <a:r>
              <a:rPr lang="ru-RU" sz="2600" dirty="0" smtClean="0"/>
              <a:t>-</a:t>
            </a:r>
            <a:r>
              <a:rPr lang="en-US" sz="2600" dirty="0" smtClean="0"/>
              <a:t>2 (</a:t>
            </a:r>
            <a:r>
              <a:rPr lang="ru-RU" sz="2600" dirty="0" smtClean="0"/>
              <a:t>м</a:t>
            </a:r>
            <a:r>
              <a:rPr lang="en-US" sz="2600" dirty="0" smtClean="0"/>
              <a:t>)</a:t>
            </a:r>
            <a:r>
              <a:rPr lang="ru-RU" sz="2600" dirty="0" smtClean="0"/>
              <a:t>. </a:t>
            </a:r>
            <a:endParaRPr lang="ru-RU" sz="2600" dirty="0"/>
          </a:p>
        </p:txBody>
      </p:sp>
      <p:sp>
        <p:nvSpPr>
          <p:cNvPr id="35" name="Заголовок 1"/>
          <p:cNvSpPr txBox="1">
            <a:spLocks/>
          </p:cNvSpPr>
          <p:nvPr/>
        </p:nvSpPr>
        <p:spPr>
          <a:xfrm>
            <a:off x="3571868" y="0"/>
            <a:ext cx="5429288" cy="5111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 этап урока. Изучение нового материала и его закрепление.</a:t>
            </a:r>
            <a:endParaRPr kumimoji="0" lang="ru-RU" sz="15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27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build="allAtOnce" animBg="1"/>
      <p:bldP spid="5" grpId="0" build="allAtOnce" animBg="1"/>
      <p:bldP spid="11" grpId="0" build="allAtOnce" animBg="1"/>
      <p:bldP spid="27" grpId="0" build="allAtOnce"/>
      <p:bldP spid="43" grpId="0" build="allAtOnce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285728"/>
            <a:ext cx="871543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Пример 2.1.</a:t>
            </a:r>
            <a:r>
              <a:rPr lang="en-US" sz="2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МТ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движется по дуге окружности из пункта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в пункт </a:t>
            </a:r>
            <a:r>
              <a:rPr lang="en-US" sz="2600" b="1" i="1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по часовой стрелке.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Определите:</a:t>
            </a:r>
            <a:endParaRPr lang="ru-RU" sz="2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28926" y="1428736"/>
            <a:ext cx="6072199" cy="49244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600" dirty="0" smtClean="0"/>
              <a:t>1. Координаты точек А</a:t>
            </a:r>
            <a:r>
              <a:rPr lang="en-US" sz="2600" dirty="0" smtClean="0"/>
              <a:t> </a:t>
            </a:r>
            <a:r>
              <a:rPr lang="ru-RU" sz="2600" dirty="0" smtClean="0"/>
              <a:t>и </a:t>
            </a:r>
            <a:r>
              <a:rPr lang="en-US" sz="2600" dirty="0" smtClean="0"/>
              <a:t>D</a:t>
            </a:r>
            <a:r>
              <a:rPr lang="ru-RU" sz="2600" dirty="0" smtClean="0"/>
              <a:t>.</a:t>
            </a:r>
            <a:endParaRPr lang="ru-RU" sz="2600" dirty="0"/>
          </a:p>
        </p:txBody>
      </p:sp>
      <p:sp>
        <p:nvSpPr>
          <p:cNvPr id="4" name="TextBox 3"/>
          <p:cNvSpPr txBox="1"/>
          <p:nvPr/>
        </p:nvSpPr>
        <p:spPr>
          <a:xfrm>
            <a:off x="3428992" y="2214554"/>
            <a:ext cx="5572164" cy="49244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600" dirty="0" smtClean="0"/>
              <a:t>2</a:t>
            </a:r>
            <a:r>
              <a:rPr lang="ru-RU" sz="2600" dirty="0" smtClean="0"/>
              <a:t>. Путь пройденный </a:t>
            </a:r>
            <a:r>
              <a:rPr lang="ru-RU" sz="2600" b="1" i="1" dirty="0" smtClean="0"/>
              <a:t>МТ</a:t>
            </a:r>
            <a:r>
              <a:rPr lang="ru-RU" sz="2600" dirty="0" smtClean="0"/>
              <a:t> по дуге А</a:t>
            </a:r>
            <a:r>
              <a:rPr lang="en-US" sz="2600" dirty="0" smtClean="0"/>
              <a:t>D</a:t>
            </a:r>
            <a:endParaRPr lang="ru-RU" sz="2600" dirty="0"/>
          </a:p>
        </p:txBody>
      </p:sp>
      <p:sp>
        <p:nvSpPr>
          <p:cNvPr id="5" name="TextBox 4"/>
          <p:cNvSpPr txBox="1"/>
          <p:nvPr/>
        </p:nvSpPr>
        <p:spPr>
          <a:xfrm>
            <a:off x="3857620" y="3357562"/>
            <a:ext cx="5192213" cy="169277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600" dirty="0" smtClean="0"/>
              <a:t>3</a:t>
            </a:r>
            <a:r>
              <a:rPr lang="ru-RU" sz="2600" dirty="0" smtClean="0"/>
              <a:t>. Построить вектор перемещения </a:t>
            </a:r>
            <a:r>
              <a:rPr lang="ru-RU" sz="2600" b="1" i="1" dirty="0" smtClean="0"/>
              <a:t>МТ</a:t>
            </a:r>
            <a:r>
              <a:rPr lang="ru-RU" sz="2600" dirty="0" smtClean="0"/>
              <a:t>, если вначале </a:t>
            </a:r>
            <a:r>
              <a:rPr lang="ru-RU" sz="2600" b="1" i="1" dirty="0" smtClean="0"/>
              <a:t>МТ</a:t>
            </a:r>
            <a:r>
              <a:rPr lang="ru-RU" sz="2600" dirty="0" smtClean="0"/>
              <a:t>  находилось в точке </a:t>
            </a:r>
            <a:r>
              <a:rPr lang="ru-RU" sz="2600" b="1" i="1" dirty="0" smtClean="0"/>
              <a:t>А</a:t>
            </a:r>
            <a:r>
              <a:rPr lang="ru-RU" sz="2600" dirty="0" smtClean="0"/>
              <a:t>, точка </a:t>
            </a:r>
            <a:r>
              <a:rPr lang="en-US" sz="2600" b="1" i="1" dirty="0" smtClean="0"/>
              <a:t>D</a:t>
            </a:r>
            <a:r>
              <a:rPr lang="ru-RU" sz="2600" dirty="0" smtClean="0"/>
              <a:t> – конечная точка перемещения. </a:t>
            </a:r>
            <a:endParaRPr lang="ru-RU" sz="2600" dirty="0"/>
          </a:p>
        </p:txBody>
      </p:sp>
      <p:sp>
        <p:nvSpPr>
          <p:cNvPr id="6" name="TextBox 5"/>
          <p:cNvSpPr txBox="1"/>
          <p:nvPr/>
        </p:nvSpPr>
        <p:spPr>
          <a:xfrm>
            <a:off x="3714744" y="5143512"/>
            <a:ext cx="4714908" cy="49244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600" dirty="0" smtClean="0"/>
              <a:t>4</a:t>
            </a:r>
            <a:r>
              <a:rPr lang="ru-RU" sz="2600" dirty="0" smtClean="0"/>
              <a:t>. Модуль перемещения. </a:t>
            </a:r>
            <a:endParaRPr lang="ru-RU" sz="2600" dirty="0"/>
          </a:p>
        </p:txBody>
      </p:sp>
      <p:sp>
        <p:nvSpPr>
          <p:cNvPr id="8" name="TextBox 7"/>
          <p:cNvSpPr txBox="1"/>
          <p:nvPr/>
        </p:nvSpPr>
        <p:spPr>
          <a:xfrm>
            <a:off x="1214414" y="6072206"/>
            <a:ext cx="7429552" cy="49244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600" dirty="0" smtClean="0"/>
              <a:t>5</a:t>
            </a:r>
            <a:r>
              <a:rPr lang="ru-RU" sz="2600" dirty="0" smtClean="0"/>
              <a:t>. Проекции перемещения на оси </a:t>
            </a:r>
            <a:r>
              <a:rPr lang="ru-RU" sz="2600" b="1" i="1" dirty="0" smtClean="0"/>
              <a:t>0Х</a:t>
            </a:r>
            <a:r>
              <a:rPr lang="ru-RU" sz="2600" dirty="0" smtClean="0"/>
              <a:t> и </a:t>
            </a:r>
            <a:r>
              <a:rPr lang="ru-RU" sz="2600" b="1" i="1" dirty="0" smtClean="0"/>
              <a:t>0</a:t>
            </a:r>
            <a:r>
              <a:rPr lang="en-US" sz="2600" b="1" i="1" dirty="0" smtClean="0"/>
              <a:t>Y</a:t>
            </a:r>
            <a:r>
              <a:rPr lang="ru-RU" sz="2600" dirty="0" smtClean="0"/>
              <a:t>. </a:t>
            </a:r>
            <a:endParaRPr lang="ru-RU" sz="2600" dirty="0"/>
          </a:p>
        </p:txBody>
      </p:sp>
      <p:sp>
        <p:nvSpPr>
          <p:cNvPr id="11" name="Облако 10"/>
          <p:cNvSpPr/>
          <p:nvPr/>
        </p:nvSpPr>
        <p:spPr>
          <a:xfrm>
            <a:off x="285720" y="1142984"/>
            <a:ext cx="2428892" cy="1057276"/>
          </a:xfrm>
          <a:prstGeom prst="cloud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L=2∙</a:t>
            </a:r>
            <a:r>
              <a:rPr lang="en-US" sz="3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Cambria Math"/>
                <a:cs typeface="Times New Roman" pitchFamily="18" charset="0"/>
              </a:rPr>
              <a:t>𝜋</a:t>
            </a:r>
            <a:r>
              <a:rPr lang="en-US" sz="3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∙R</a:t>
            </a:r>
            <a:endParaRPr lang="ru-RU" sz="3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5" name="Группа 34"/>
          <p:cNvGrpSpPr/>
          <p:nvPr/>
        </p:nvGrpSpPr>
        <p:grpSpPr>
          <a:xfrm>
            <a:off x="142844" y="2357430"/>
            <a:ext cx="3786214" cy="3572694"/>
            <a:chOff x="142844" y="2357430"/>
            <a:chExt cx="3786214" cy="3572694"/>
          </a:xfrm>
        </p:grpSpPr>
        <p:sp>
          <p:nvSpPr>
            <p:cNvPr id="27" name="TextBox 26"/>
            <p:cNvSpPr txBox="1"/>
            <p:nvPr/>
          </p:nvSpPr>
          <p:spPr>
            <a:xfrm>
              <a:off x="3000364" y="4143380"/>
              <a:ext cx="92869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i="1" dirty="0" smtClean="0">
                  <a:latin typeface="Times New Roman" pitchFamily="18" charset="0"/>
                  <a:cs typeface="Times New Roman" pitchFamily="18" charset="0"/>
                </a:rPr>
                <a:t>Х, м</a:t>
              </a:r>
              <a:endParaRPr lang="ru-RU" sz="2800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7" name="Группа 35"/>
            <p:cNvGrpSpPr/>
            <p:nvPr/>
          </p:nvGrpSpPr>
          <p:grpSpPr>
            <a:xfrm>
              <a:off x="142844" y="2357430"/>
              <a:ext cx="3500430" cy="3572694"/>
              <a:chOff x="142844" y="2357430"/>
              <a:chExt cx="3500430" cy="3572694"/>
            </a:xfrm>
          </p:grpSpPr>
          <p:sp>
            <p:nvSpPr>
              <p:cNvPr id="21" name="Блок-схема: узел 20"/>
              <p:cNvSpPr/>
              <p:nvPr/>
            </p:nvSpPr>
            <p:spPr>
              <a:xfrm>
                <a:off x="714348" y="3071810"/>
                <a:ext cx="1928826" cy="1928826"/>
              </a:xfrm>
              <a:prstGeom prst="flowChartConnector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cxnSp>
            <p:nvCxnSpPr>
              <p:cNvPr id="13" name="Прямая со стрелкой 12"/>
              <p:cNvCxnSpPr/>
              <p:nvPr/>
            </p:nvCxnSpPr>
            <p:spPr>
              <a:xfrm rot="5400000" flipH="1" flipV="1">
                <a:off x="-107189" y="4179099"/>
                <a:ext cx="3501256" cy="794"/>
              </a:xfrm>
              <a:prstGeom prst="straightConnector1">
                <a:avLst/>
              </a:prstGeom>
              <a:ln w="28575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Прямая со стрелкой 18"/>
              <p:cNvCxnSpPr/>
              <p:nvPr/>
            </p:nvCxnSpPr>
            <p:spPr>
              <a:xfrm>
                <a:off x="142844" y="4071942"/>
                <a:ext cx="3500430" cy="1588"/>
              </a:xfrm>
              <a:prstGeom prst="straightConnector1">
                <a:avLst/>
              </a:prstGeom>
              <a:ln w="28575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Блок-схема: узел 19"/>
              <p:cNvSpPr/>
              <p:nvPr/>
            </p:nvSpPr>
            <p:spPr>
              <a:xfrm>
                <a:off x="1571604" y="4000504"/>
                <a:ext cx="142876" cy="142876"/>
              </a:xfrm>
              <a:prstGeom prst="flowChartConnector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23" name="Прямая со стрелкой 22"/>
              <p:cNvCxnSpPr>
                <a:stCxn id="20" idx="3"/>
                <a:endCxn id="21" idx="3"/>
              </p:cNvCxnSpPr>
              <p:nvPr/>
            </p:nvCxnSpPr>
            <p:spPr>
              <a:xfrm rot="5400000">
                <a:off x="996818" y="4122456"/>
                <a:ext cx="595710" cy="595710"/>
              </a:xfrm>
              <a:prstGeom prst="straightConnector1">
                <a:avLst/>
              </a:prstGeom>
              <a:ln w="28575"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6" name="TextBox 25"/>
              <p:cNvSpPr txBox="1"/>
              <p:nvPr/>
            </p:nvSpPr>
            <p:spPr>
              <a:xfrm>
                <a:off x="785786" y="2357430"/>
                <a:ext cx="796115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i="1" dirty="0" smtClean="0">
                    <a:latin typeface="Times New Roman" pitchFamily="18" charset="0"/>
                    <a:cs typeface="Times New Roman" pitchFamily="18" charset="0"/>
                  </a:rPr>
                  <a:t>Y, </a:t>
                </a:r>
                <a:r>
                  <a:rPr lang="ru-RU" sz="2800" b="1" i="1" dirty="0" smtClean="0">
                    <a:latin typeface="Times New Roman" pitchFamily="18" charset="0"/>
                    <a:cs typeface="Times New Roman" pitchFamily="18" charset="0"/>
                  </a:rPr>
                  <a:t>м</a:t>
                </a:r>
                <a:endParaRPr lang="ru-RU" sz="2800" b="1" i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1714480" y="4071942"/>
                <a:ext cx="14287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800" dirty="0" smtClean="0"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ru-RU" sz="28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9" name="TextBox 28"/>
              <p:cNvSpPr txBox="1"/>
              <p:nvPr/>
            </p:nvSpPr>
            <p:spPr>
              <a:xfrm>
                <a:off x="214282" y="5000636"/>
                <a:ext cx="1214446" cy="523220"/>
              </a:xfrm>
              <a:prstGeom prst="rect">
                <a:avLst/>
              </a:prstGeom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en-US" sz="2800" b="1" i="1" dirty="0" smtClean="0">
                    <a:latin typeface="Times New Roman" pitchFamily="18" charset="0"/>
                    <a:cs typeface="Times New Roman" pitchFamily="18" charset="0"/>
                  </a:rPr>
                  <a:t>R=1 </a:t>
                </a:r>
                <a:r>
                  <a:rPr lang="ru-RU" sz="2800" b="1" i="1" dirty="0" smtClean="0">
                    <a:latin typeface="Times New Roman" pitchFamily="18" charset="0"/>
                    <a:cs typeface="Times New Roman" pitchFamily="18" charset="0"/>
                  </a:rPr>
                  <a:t>м</a:t>
                </a:r>
                <a:endParaRPr lang="ru-RU" sz="2800" b="1" i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928662" y="4143380"/>
                <a:ext cx="35137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dirty="0" smtClean="0"/>
                  <a:t>R</a:t>
                </a:r>
                <a:endParaRPr lang="ru-RU" sz="2400" dirty="0"/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1714480" y="2571744"/>
                <a:ext cx="28575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800" dirty="0" smtClean="0"/>
                  <a:t>А</a:t>
                </a:r>
                <a:endParaRPr lang="ru-RU" sz="2800" dirty="0"/>
              </a:p>
            </p:txBody>
          </p:sp>
          <p:sp>
            <p:nvSpPr>
              <p:cNvPr id="32" name="TextBox 31"/>
              <p:cNvSpPr txBox="1"/>
              <p:nvPr/>
            </p:nvSpPr>
            <p:spPr>
              <a:xfrm>
                <a:off x="2643174" y="3500438"/>
                <a:ext cx="423514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2800" dirty="0" smtClean="0">
                    <a:latin typeface="Times New Roman" pitchFamily="18" charset="0"/>
                    <a:cs typeface="Times New Roman" pitchFamily="18" charset="0"/>
                  </a:rPr>
                  <a:t>С</a:t>
                </a:r>
                <a:endParaRPr lang="ru-RU" sz="28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3" name="Блок-схема: узел 32"/>
              <p:cNvSpPr/>
              <p:nvPr/>
            </p:nvSpPr>
            <p:spPr>
              <a:xfrm>
                <a:off x="1571604" y="3000372"/>
                <a:ext cx="142876" cy="142876"/>
              </a:xfrm>
              <a:prstGeom prst="flowChartConnector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4" name="Блок-схема: узел 33"/>
              <p:cNvSpPr/>
              <p:nvPr/>
            </p:nvSpPr>
            <p:spPr>
              <a:xfrm>
                <a:off x="2571736" y="4000504"/>
                <a:ext cx="142876" cy="142876"/>
              </a:xfrm>
              <a:prstGeom prst="flowChartConnector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24" name="Блок-схема: узел 23"/>
            <p:cNvSpPr/>
            <p:nvPr/>
          </p:nvSpPr>
          <p:spPr>
            <a:xfrm>
              <a:off x="1571604" y="4929198"/>
              <a:ext cx="142876" cy="142876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714480" y="4929198"/>
              <a:ext cx="44435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 smtClean="0">
                  <a:latin typeface="Times New Roman" pitchFamily="18" charset="0"/>
                  <a:cs typeface="Times New Roman" pitchFamily="18" charset="0"/>
                </a:rPr>
                <a:t>D</a:t>
              </a:r>
              <a:endParaRPr lang="ru-RU" sz="28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36" name="Заголовок 1"/>
          <p:cNvSpPr txBox="1">
            <a:spLocks/>
          </p:cNvSpPr>
          <p:nvPr/>
        </p:nvSpPr>
        <p:spPr>
          <a:xfrm>
            <a:off x="3571868" y="0"/>
            <a:ext cx="5429288" cy="5111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 этап урока. Изучение нового материала и его закрепление.</a:t>
            </a:r>
            <a:endParaRPr kumimoji="0" lang="ru-RU" sz="15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285728"/>
            <a:ext cx="871543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Пример 2.1.</a:t>
            </a:r>
            <a:r>
              <a:rPr lang="en-US" sz="2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МТ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движется по дуге окружности из пункта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в пункт </a:t>
            </a:r>
            <a:r>
              <a:rPr lang="en-US" sz="2600" b="1" i="1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по часовой стрелке. </a:t>
            </a:r>
            <a:endParaRPr lang="ru-RU" sz="2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786314" y="1643050"/>
            <a:ext cx="2500330" cy="49244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600" dirty="0" smtClean="0"/>
              <a:t>1. А(0;1), </a:t>
            </a:r>
            <a:r>
              <a:rPr lang="en-US" sz="2600" dirty="0" smtClean="0"/>
              <a:t>D</a:t>
            </a:r>
            <a:r>
              <a:rPr lang="ru-RU" sz="2600" dirty="0" smtClean="0"/>
              <a:t>(0;-1)</a:t>
            </a:r>
            <a:endParaRPr lang="ru-RU" sz="2600" dirty="0"/>
          </a:p>
        </p:txBody>
      </p:sp>
      <p:sp>
        <p:nvSpPr>
          <p:cNvPr id="5" name="TextBox 4"/>
          <p:cNvSpPr txBox="1"/>
          <p:nvPr/>
        </p:nvSpPr>
        <p:spPr>
          <a:xfrm>
            <a:off x="6215074" y="3500438"/>
            <a:ext cx="1643074" cy="49244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600" dirty="0" smtClean="0"/>
              <a:t>3</a:t>
            </a:r>
            <a:r>
              <a:rPr lang="ru-RU" sz="2600" dirty="0" smtClean="0"/>
              <a:t>. См. рис.</a:t>
            </a:r>
            <a:endParaRPr lang="ru-RU" sz="2600" dirty="0"/>
          </a:p>
        </p:txBody>
      </p:sp>
      <p:sp>
        <p:nvSpPr>
          <p:cNvPr id="6" name="TextBox 5"/>
          <p:cNvSpPr txBox="1"/>
          <p:nvPr/>
        </p:nvSpPr>
        <p:spPr>
          <a:xfrm>
            <a:off x="4429124" y="4572008"/>
            <a:ext cx="2857520" cy="49244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600" dirty="0" smtClean="0"/>
              <a:t>4</a:t>
            </a:r>
            <a:r>
              <a:rPr lang="ru-RU" sz="2600" dirty="0" smtClean="0"/>
              <a:t>. </a:t>
            </a:r>
            <a:r>
              <a:rPr lang="en-US" sz="2600" dirty="0" smtClean="0"/>
              <a:t>S=2∙R=2∙1=2 (</a:t>
            </a:r>
            <a:r>
              <a:rPr lang="ru-RU" sz="2600" dirty="0" smtClean="0"/>
              <a:t>м). </a:t>
            </a:r>
            <a:endParaRPr lang="ru-RU" sz="2600" dirty="0"/>
          </a:p>
        </p:txBody>
      </p:sp>
      <p:sp>
        <p:nvSpPr>
          <p:cNvPr id="11" name="Облако 10"/>
          <p:cNvSpPr/>
          <p:nvPr/>
        </p:nvSpPr>
        <p:spPr>
          <a:xfrm>
            <a:off x="285720" y="1142984"/>
            <a:ext cx="2428892" cy="1057276"/>
          </a:xfrm>
          <a:prstGeom prst="cloud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L=2∙</a:t>
            </a:r>
            <a:r>
              <a:rPr lang="en-US" sz="3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Cambria Math"/>
                <a:cs typeface="Times New Roman" pitchFamily="18" charset="0"/>
              </a:rPr>
              <a:t>𝜋</a:t>
            </a:r>
            <a:r>
              <a:rPr lang="en-US" sz="3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∙R</a:t>
            </a:r>
            <a:endParaRPr lang="ru-RU" sz="3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7" name="Группа 34"/>
          <p:cNvGrpSpPr/>
          <p:nvPr/>
        </p:nvGrpSpPr>
        <p:grpSpPr>
          <a:xfrm>
            <a:off x="142844" y="2357430"/>
            <a:ext cx="3786214" cy="3572694"/>
            <a:chOff x="142844" y="2357430"/>
            <a:chExt cx="3786214" cy="3572694"/>
          </a:xfrm>
        </p:grpSpPr>
        <p:sp>
          <p:nvSpPr>
            <p:cNvPr id="27" name="TextBox 26"/>
            <p:cNvSpPr txBox="1"/>
            <p:nvPr/>
          </p:nvSpPr>
          <p:spPr>
            <a:xfrm>
              <a:off x="3000364" y="4143380"/>
              <a:ext cx="92869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i="1" dirty="0" smtClean="0">
                  <a:latin typeface="Times New Roman" pitchFamily="18" charset="0"/>
                  <a:cs typeface="Times New Roman" pitchFamily="18" charset="0"/>
                </a:rPr>
                <a:t>Х, м</a:t>
              </a:r>
              <a:endParaRPr lang="ru-RU" sz="2800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9" name="Группа 35"/>
            <p:cNvGrpSpPr/>
            <p:nvPr/>
          </p:nvGrpSpPr>
          <p:grpSpPr>
            <a:xfrm>
              <a:off x="142844" y="2357430"/>
              <a:ext cx="3500430" cy="3572694"/>
              <a:chOff x="142844" y="2357430"/>
              <a:chExt cx="3500430" cy="3572694"/>
            </a:xfrm>
          </p:grpSpPr>
          <p:sp>
            <p:nvSpPr>
              <p:cNvPr id="21" name="Блок-схема: узел 20"/>
              <p:cNvSpPr/>
              <p:nvPr/>
            </p:nvSpPr>
            <p:spPr>
              <a:xfrm>
                <a:off x="714348" y="3071810"/>
                <a:ext cx="1928826" cy="1928826"/>
              </a:xfrm>
              <a:prstGeom prst="flowChartConnector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cxnSp>
            <p:nvCxnSpPr>
              <p:cNvPr id="13" name="Прямая со стрелкой 12"/>
              <p:cNvCxnSpPr/>
              <p:nvPr/>
            </p:nvCxnSpPr>
            <p:spPr>
              <a:xfrm rot="5400000" flipH="1" flipV="1">
                <a:off x="-107189" y="4179099"/>
                <a:ext cx="3501256" cy="794"/>
              </a:xfrm>
              <a:prstGeom prst="straightConnector1">
                <a:avLst/>
              </a:prstGeom>
              <a:ln w="28575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Прямая со стрелкой 18"/>
              <p:cNvCxnSpPr/>
              <p:nvPr/>
            </p:nvCxnSpPr>
            <p:spPr>
              <a:xfrm>
                <a:off x="142844" y="4071942"/>
                <a:ext cx="3500430" cy="1588"/>
              </a:xfrm>
              <a:prstGeom prst="straightConnector1">
                <a:avLst/>
              </a:prstGeom>
              <a:ln w="28575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Блок-схема: узел 19"/>
              <p:cNvSpPr/>
              <p:nvPr/>
            </p:nvSpPr>
            <p:spPr>
              <a:xfrm>
                <a:off x="1571604" y="4000504"/>
                <a:ext cx="142876" cy="142876"/>
              </a:xfrm>
              <a:prstGeom prst="flowChartConnector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23" name="Прямая со стрелкой 22"/>
              <p:cNvCxnSpPr>
                <a:stCxn id="20" idx="3"/>
                <a:endCxn id="21" idx="3"/>
              </p:cNvCxnSpPr>
              <p:nvPr/>
            </p:nvCxnSpPr>
            <p:spPr>
              <a:xfrm rot="5400000">
                <a:off x="996818" y="4122456"/>
                <a:ext cx="595710" cy="595710"/>
              </a:xfrm>
              <a:prstGeom prst="straightConnector1">
                <a:avLst/>
              </a:prstGeom>
              <a:ln w="28575"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6" name="TextBox 25"/>
              <p:cNvSpPr txBox="1"/>
              <p:nvPr/>
            </p:nvSpPr>
            <p:spPr>
              <a:xfrm>
                <a:off x="785786" y="2357430"/>
                <a:ext cx="796115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i="1" dirty="0" smtClean="0">
                    <a:latin typeface="Times New Roman" pitchFamily="18" charset="0"/>
                    <a:cs typeface="Times New Roman" pitchFamily="18" charset="0"/>
                  </a:rPr>
                  <a:t>Y, </a:t>
                </a:r>
                <a:r>
                  <a:rPr lang="ru-RU" sz="2800" b="1" i="1" dirty="0" smtClean="0">
                    <a:latin typeface="Times New Roman" pitchFamily="18" charset="0"/>
                    <a:cs typeface="Times New Roman" pitchFamily="18" charset="0"/>
                  </a:rPr>
                  <a:t>м</a:t>
                </a:r>
                <a:endParaRPr lang="ru-RU" sz="2800" b="1" i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1714480" y="4071942"/>
                <a:ext cx="14287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800" dirty="0" smtClean="0"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ru-RU" sz="28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9" name="TextBox 28"/>
              <p:cNvSpPr txBox="1"/>
              <p:nvPr/>
            </p:nvSpPr>
            <p:spPr>
              <a:xfrm>
                <a:off x="214282" y="5000636"/>
                <a:ext cx="1214446" cy="523220"/>
              </a:xfrm>
              <a:prstGeom prst="rect">
                <a:avLst/>
              </a:prstGeom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en-US" sz="2800" b="1" i="1" dirty="0" smtClean="0">
                    <a:latin typeface="Times New Roman" pitchFamily="18" charset="0"/>
                    <a:cs typeface="Times New Roman" pitchFamily="18" charset="0"/>
                  </a:rPr>
                  <a:t>R=1 </a:t>
                </a:r>
                <a:r>
                  <a:rPr lang="ru-RU" sz="2800" b="1" i="1" dirty="0" smtClean="0">
                    <a:latin typeface="Times New Roman" pitchFamily="18" charset="0"/>
                    <a:cs typeface="Times New Roman" pitchFamily="18" charset="0"/>
                  </a:rPr>
                  <a:t>м</a:t>
                </a:r>
                <a:endParaRPr lang="ru-RU" sz="2800" b="1" i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928662" y="4143380"/>
                <a:ext cx="35137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dirty="0" smtClean="0"/>
                  <a:t>R</a:t>
                </a:r>
                <a:endParaRPr lang="ru-RU" sz="2400" dirty="0"/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1714480" y="2571744"/>
                <a:ext cx="28575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800" dirty="0" smtClean="0"/>
                  <a:t>А</a:t>
                </a:r>
                <a:endParaRPr lang="ru-RU" sz="2800" dirty="0"/>
              </a:p>
            </p:txBody>
          </p:sp>
          <p:sp>
            <p:nvSpPr>
              <p:cNvPr id="32" name="TextBox 31"/>
              <p:cNvSpPr txBox="1"/>
              <p:nvPr/>
            </p:nvSpPr>
            <p:spPr>
              <a:xfrm>
                <a:off x="2643174" y="3500438"/>
                <a:ext cx="423514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2800" dirty="0" smtClean="0">
                    <a:latin typeface="Times New Roman" pitchFamily="18" charset="0"/>
                    <a:cs typeface="Times New Roman" pitchFamily="18" charset="0"/>
                  </a:rPr>
                  <a:t>С</a:t>
                </a:r>
                <a:endParaRPr lang="ru-RU" sz="28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3" name="Блок-схема: узел 32"/>
              <p:cNvSpPr/>
              <p:nvPr/>
            </p:nvSpPr>
            <p:spPr>
              <a:xfrm>
                <a:off x="1571604" y="3000372"/>
                <a:ext cx="142876" cy="142876"/>
              </a:xfrm>
              <a:prstGeom prst="flowChartConnector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4" name="Блок-схема: узел 33"/>
              <p:cNvSpPr/>
              <p:nvPr/>
            </p:nvSpPr>
            <p:spPr>
              <a:xfrm>
                <a:off x="2571736" y="4000504"/>
                <a:ext cx="142876" cy="142876"/>
              </a:xfrm>
              <a:prstGeom prst="flowChartConnector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24" name="Блок-схема: узел 23"/>
            <p:cNvSpPr/>
            <p:nvPr/>
          </p:nvSpPr>
          <p:spPr>
            <a:xfrm>
              <a:off x="1571604" y="4929198"/>
              <a:ext cx="142876" cy="142876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714480" y="4929198"/>
              <a:ext cx="44435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 smtClean="0">
                  <a:latin typeface="Times New Roman" pitchFamily="18" charset="0"/>
                  <a:cs typeface="Times New Roman" pitchFamily="18" charset="0"/>
                </a:rPr>
                <a:t>D</a:t>
              </a:r>
              <a:endParaRPr lang="ru-RU" sz="28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9697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00430" y="2428868"/>
            <a:ext cx="4930775" cy="8001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  <p:cxnSp>
        <p:nvCxnSpPr>
          <p:cNvPr id="36" name="Прямая со стрелкой 35"/>
          <p:cNvCxnSpPr>
            <a:stCxn id="33" idx="4"/>
            <a:endCxn id="24" idx="0"/>
          </p:cNvCxnSpPr>
          <p:nvPr/>
        </p:nvCxnSpPr>
        <p:spPr>
          <a:xfrm rot="5400000">
            <a:off x="750067" y="4036223"/>
            <a:ext cx="1785950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85918" y="3429000"/>
            <a:ext cx="190500" cy="50323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  <p:sp>
        <p:nvSpPr>
          <p:cNvPr id="37" name="TextBox 36"/>
          <p:cNvSpPr txBox="1"/>
          <p:nvPr/>
        </p:nvSpPr>
        <p:spPr>
          <a:xfrm>
            <a:off x="2500298" y="6000768"/>
            <a:ext cx="5929354" cy="49244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600" dirty="0" smtClean="0"/>
              <a:t>5. </a:t>
            </a:r>
            <a:r>
              <a:rPr lang="en-US" sz="2600" b="1" dirty="0" err="1" smtClean="0"/>
              <a:t>S</a:t>
            </a:r>
            <a:r>
              <a:rPr lang="en-US" sz="2600" b="1" baseline="-25000" dirty="0" err="1" smtClean="0"/>
              <a:t>x</a:t>
            </a:r>
            <a:r>
              <a:rPr lang="en-US" sz="2600" dirty="0" smtClean="0"/>
              <a:t>=X-X</a:t>
            </a:r>
            <a:r>
              <a:rPr lang="en-US" sz="2600" baseline="-25000" dirty="0" smtClean="0"/>
              <a:t>0</a:t>
            </a:r>
            <a:r>
              <a:rPr lang="en-US" sz="2600" dirty="0" smtClean="0"/>
              <a:t>=</a:t>
            </a:r>
            <a:r>
              <a:rPr lang="ru-RU" sz="2600" dirty="0" smtClean="0"/>
              <a:t>0</a:t>
            </a:r>
            <a:r>
              <a:rPr lang="en-US" sz="2600" dirty="0" smtClean="0"/>
              <a:t>-</a:t>
            </a:r>
            <a:r>
              <a:rPr lang="ru-RU" sz="2600" dirty="0" smtClean="0"/>
              <a:t>0</a:t>
            </a:r>
            <a:r>
              <a:rPr lang="en-US" sz="2600" dirty="0" smtClean="0"/>
              <a:t>=</a:t>
            </a:r>
            <a:r>
              <a:rPr lang="ru-RU" sz="2600" dirty="0" smtClean="0"/>
              <a:t>0 </a:t>
            </a:r>
            <a:r>
              <a:rPr lang="en-US" sz="2600" dirty="0" smtClean="0"/>
              <a:t>(</a:t>
            </a:r>
            <a:r>
              <a:rPr lang="ru-RU" sz="2600" dirty="0" smtClean="0"/>
              <a:t>м</a:t>
            </a:r>
            <a:r>
              <a:rPr lang="en-US" sz="2600" dirty="0" smtClean="0"/>
              <a:t>)</a:t>
            </a:r>
            <a:r>
              <a:rPr lang="ru-RU" sz="2600" dirty="0" smtClean="0"/>
              <a:t>; </a:t>
            </a:r>
            <a:r>
              <a:rPr lang="en-US" sz="2600" b="1" i="1" dirty="0" err="1" smtClean="0"/>
              <a:t>S</a:t>
            </a:r>
            <a:r>
              <a:rPr lang="en-US" sz="2600" b="1" i="1" baseline="-25000" dirty="0" err="1" smtClean="0"/>
              <a:t>y</a:t>
            </a:r>
            <a:r>
              <a:rPr lang="en-US" sz="2600" dirty="0" smtClean="0"/>
              <a:t>=Y-Y</a:t>
            </a:r>
            <a:r>
              <a:rPr lang="en-US" sz="2600" baseline="-25000" dirty="0" smtClean="0"/>
              <a:t>0</a:t>
            </a:r>
            <a:r>
              <a:rPr lang="en-US" sz="2600" dirty="0" smtClean="0"/>
              <a:t>=</a:t>
            </a:r>
            <a:r>
              <a:rPr lang="ru-RU" sz="2600" dirty="0" smtClean="0"/>
              <a:t>-1</a:t>
            </a:r>
            <a:r>
              <a:rPr lang="en-US" sz="2600" dirty="0" smtClean="0"/>
              <a:t>-</a:t>
            </a:r>
            <a:r>
              <a:rPr lang="ru-RU" sz="2600" dirty="0" smtClean="0"/>
              <a:t>1</a:t>
            </a:r>
            <a:r>
              <a:rPr lang="en-US" sz="2600" dirty="0" smtClean="0"/>
              <a:t>=</a:t>
            </a:r>
            <a:r>
              <a:rPr lang="ru-RU" sz="2600" dirty="0" smtClean="0"/>
              <a:t>-</a:t>
            </a:r>
            <a:r>
              <a:rPr lang="en-US" sz="2600" dirty="0" smtClean="0"/>
              <a:t>2 (</a:t>
            </a:r>
            <a:r>
              <a:rPr lang="ru-RU" sz="2600" dirty="0" smtClean="0"/>
              <a:t>м</a:t>
            </a:r>
            <a:r>
              <a:rPr lang="en-US" sz="2600" dirty="0" smtClean="0"/>
              <a:t>)</a:t>
            </a:r>
            <a:r>
              <a:rPr lang="ru-RU" sz="2600" dirty="0" smtClean="0"/>
              <a:t>. </a:t>
            </a:r>
            <a:endParaRPr lang="ru-RU" sz="2600" dirty="0"/>
          </a:p>
        </p:txBody>
      </p:sp>
      <p:sp>
        <p:nvSpPr>
          <p:cNvPr id="35" name="Заголовок 1"/>
          <p:cNvSpPr txBox="1">
            <a:spLocks/>
          </p:cNvSpPr>
          <p:nvPr/>
        </p:nvSpPr>
        <p:spPr>
          <a:xfrm>
            <a:off x="3571868" y="0"/>
            <a:ext cx="5429288" cy="5111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 этап урока. Изучение нового материала и его закрепление.</a:t>
            </a:r>
            <a:endParaRPr kumimoji="0" lang="ru-RU" sz="15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3">
            <a:extLst>
              <a:ext uri="{FF2B5EF4-FFF2-40B4-BE49-F238E27FC236}">
                <a16:creationId xmlns="" xmlns:a16="http://schemas.microsoft.com/office/drawing/2014/main" id="{2FC7F542-8893-4427-BC69-9C86402D3205}"/>
              </a:ext>
            </a:extLst>
          </p:cNvPr>
          <p:cNvSpPr txBox="1">
            <a:spLocks/>
          </p:cNvSpPr>
          <p:nvPr/>
        </p:nvSpPr>
        <p:spPr>
          <a:xfrm>
            <a:off x="1000101" y="624110"/>
            <a:ext cx="5429287" cy="66175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Подумай и ответь!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2844" y="2428868"/>
            <a:ext cx="521497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	Путь или перемещение  показывает счетчик на спидометре мотоцикла, автомобиля?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472" y="1357298"/>
            <a:ext cx="1258678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№ 1.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43108" y="4500570"/>
            <a:ext cx="2824812" cy="954107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Критерии:</a:t>
            </a: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ошибок -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балл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IvzS8panxO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43636" y="2643182"/>
            <a:ext cx="1910176" cy="37338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Скругленная прямоугольная выноска 6"/>
          <p:cNvSpPr/>
          <p:nvPr/>
        </p:nvSpPr>
        <p:spPr>
          <a:xfrm>
            <a:off x="6761763" y="874532"/>
            <a:ext cx="1785950" cy="1541342"/>
          </a:xfrm>
          <a:prstGeom prst="wedgeRoundRectCallout">
            <a:avLst>
              <a:gd name="adj1" fmla="val -31072"/>
              <a:gd name="adj2" fmla="val 129318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Путь</a:t>
            </a:r>
            <a:endParaRPr lang="ru-RU" sz="2800" b="1" dirty="0"/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3571868" y="0"/>
            <a:ext cx="5429288" cy="5111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3 этап урока. </a:t>
            </a:r>
            <a:r>
              <a:rPr kumimoji="0" lang="ru-RU" sz="15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ru-RU" sz="1500" b="1" noProof="0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З</a:t>
            </a:r>
            <a:r>
              <a:rPr kumimoji="0" lang="ru-RU" sz="1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акрепление учебного материала.</a:t>
            </a:r>
            <a:endParaRPr kumimoji="0" lang="ru-RU" sz="15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allAtOnce"/>
      <p:bldP spid="5" grpId="0" build="allAtOnce"/>
      <p:bldP spid="8" grpId="0" build="allAtOnce" animBg="1"/>
      <p:bldP spid="7" grpId="0" build="allAtOnce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3">
            <a:extLst>
              <a:ext uri="{FF2B5EF4-FFF2-40B4-BE49-F238E27FC236}">
                <a16:creationId xmlns="" xmlns:a16="http://schemas.microsoft.com/office/drawing/2014/main" id="{2FC7F542-8893-4427-BC69-9C86402D3205}"/>
              </a:ext>
            </a:extLst>
          </p:cNvPr>
          <p:cNvSpPr txBox="1">
            <a:spLocks/>
          </p:cNvSpPr>
          <p:nvPr/>
        </p:nvSpPr>
        <p:spPr>
          <a:xfrm>
            <a:off x="1000101" y="624110"/>
            <a:ext cx="5429287" cy="66175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Подумай и ответь!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2844" y="2428868"/>
            <a:ext cx="521497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	Путь или перемещение  оплачивает пассажир самолета?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472" y="1357298"/>
            <a:ext cx="1258678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№ 2.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57422" y="4643446"/>
            <a:ext cx="2824812" cy="954107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Критерии:</a:t>
            </a: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ошибок -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балл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IvzS8panxO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86446" y="2428868"/>
            <a:ext cx="2166004" cy="4233872"/>
          </a:xfrm>
          <a:prstGeom prst="rect">
            <a:avLst/>
          </a:prstGeom>
        </p:spPr>
      </p:pic>
      <p:sp>
        <p:nvSpPr>
          <p:cNvPr id="7" name="Скругленная прямоугольная выноска 6"/>
          <p:cNvSpPr/>
          <p:nvPr/>
        </p:nvSpPr>
        <p:spPr>
          <a:xfrm>
            <a:off x="6786578" y="857232"/>
            <a:ext cx="1785950" cy="1541342"/>
          </a:xfrm>
          <a:prstGeom prst="wedgeRoundRectCallout">
            <a:avLst>
              <a:gd name="adj1" fmla="val -49397"/>
              <a:gd name="adj2" fmla="val 121825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Путь</a:t>
            </a:r>
            <a:endParaRPr lang="ru-RU" sz="2800" b="1" dirty="0"/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3571868" y="0"/>
            <a:ext cx="5429288" cy="5111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3 этап урока. </a:t>
            </a:r>
            <a:r>
              <a:rPr kumimoji="0" lang="ru-RU" sz="15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ru-RU" sz="1500" b="1" noProof="0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З</a:t>
            </a:r>
            <a:r>
              <a:rPr kumimoji="0" lang="ru-RU" sz="1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акрепление учебного материала.</a:t>
            </a:r>
            <a:endParaRPr kumimoji="0" lang="ru-RU" sz="15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8" grpId="0" build="allAtOnce" animBg="1"/>
      <p:bldP spid="7" grpId="0" build="allAtOnce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3">
            <a:extLst>
              <a:ext uri="{FF2B5EF4-FFF2-40B4-BE49-F238E27FC236}">
                <a16:creationId xmlns="" xmlns:a16="http://schemas.microsoft.com/office/drawing/2014/main" id="{2FC7F542-8893-4427-BC69-9C86402D3205}"/>
              </a:ext>
            </a:extLst>
          </p:cNvPr>
          <p:cNvSpPr txBox="1">
            <a:spLocks/>
          </p:cNvSpPr>
          <p:nvPr/>
        </p:nvSpPr>
        <p:spPr>
          <a:xfrm>
            <a:off x="1000101" y="624110"/>
            <a:ext cx="5429287" cy="66175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Подумай и ответь!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2844" y="2428868"/>
            <a:ext cx="5214974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	Мяч брошен вертикально вверх, достиг максимальной высоты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6 м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и упал на то же место, откуда был брошен. Какой путь пройден мячом? Чему равно его перемещение?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472" y="1357298"/>
            <a:ext cx="1258678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№ 3.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71670" y="5357826"/>
            <a:ext cx="2824812" cy="954107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Критерии:</a:t>
            </a: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ошибок -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балл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изображение_viber_2024-08-18_10-58-33-759.jpg"/>
          <p:cNvPicPr>
            <a:picLocks noChangeAspect="1"/>
          </p:cNvPicPr>
          <p:nvPr/>
        </p:nvPicPr>
        <p:blipFill>
          <a:blip r:embed="rId3" cstate="print"/>
          <a:srcRect t="28125" r="16158"/>
          <a:stretch>
            <a:fillRect/>
          </a:stretch>
        </p:blipFill>
        <p:spPr>
          <a:xfrm>
            <a:off x="5643570" y="2500305"/>
            <a:ext cx="3292334" cy="3667777"/>
          </a:xfrm>
          <a:prstGeom prst="rect">
            <a:avLst/>
          </a:prstGeom>
        </p:spPr>
      </p:pic>
      <p:sp>
        <p:nvSpPr>
          <p:cNvPr id="7" name="Скругленная прямоугольная выноска 6"/>
          <p:cNvSpPr/>
          <p:nvPr/>
        </p:nvSpPr>
        <p:spPr>
          <a:xfrm>
            <a:off x="6858016" y="857232"/>
            <a:ext cx="1785950" cy="1541342"/>
          </a:xfrm>
          <a:prstGeom prst="wedgeRoundRectCallout">
            <a:avLst>
              <a:gd name="adj1" fmla="val -8437"/>
              <a:gd name="adj2" fmla="val 124947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12 м, 0 м</a:t>
            </a:r>
            <a:endParaRPr lang="ru-RU" sz="2800" b="1" dirty="0"/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3571868" y="0"/>
            <a:ext cx="5429288" cy="5111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3 этап урока. </a:t>
            </a:r>
            <a:r>
              <a:rPr kumimoji="0" lang="ru-RU" sz="15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ru-RU" sz="1500" b="1" noProof="0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З</a:t>
            </a:r>
            <a:r>
              <a:rPr kumimoji="0" lang="ru-RU" sz="1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акрепление учебного материала.</a:t>
            </a:r>
            <a:endParaRPr kumimoji="0" lang="ru-RU" sz="15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8" grpId="0" build="allAtOnce" animBg="1"/>
      <p:bldP spid="7" grpId="0" build="allAtOnce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3">
            <a:extLst>
              <a:ext uri="{FF2B5EF4-FFF2-40B4-BE49-F238E27FC236}">
                <a16:creationId xmlns="" xmlns:a16="http://schemas.microsoft.com/office/drawing/2014/main" id="{2FC7F542-8893-4427-BC69-9C86402D3205}"/>
              </a:ext>
            </a:extLst>
          </p:cNvPr>
          <p:cNvSpPr txBox="1">
            <a:spLocks/>
          </p:cNvSpPr>
          <p:nvPr/>
        </p:nvSpPr>
        <p:spPr>
          <a:xfrm>
            <a:off x="1000101" y="624110"/>
            <a:ext cx="5429287" cy="66175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Подумай и ответь!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2844" y="2428868"/>
            <a:ext cx="5214974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	Конькобежец пробежал круг радиусом 50 м. Определите пройденный им путь и модуль перемещения.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472" y="1357298"/>
            <a:ext cx="1258678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№ 4.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00298" y="4714884"/>
            <a:ext cx="2824812" cy="954107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Критерии:</a:t>
            </a: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ошибок -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балл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изображение_viber_2024-08-18_10-58-33-759.jpg"/>
          <p:cNvPicPr>
            <a:picLocks noChangeAspect="1"/>
          </p:cNvPicPr>
          <p:nvPr/>
        </p:nvPicPr>
        <p:blipFill>
          <a:blip r:embed="rId3" cstate="print"/>
          <a:srcRect t="28125" r="16158"/>
          <a:stretch>
            <a:fillRect/>
          </a:stretch>
        </p:blipFill>
        <p:spPr>
          <a:xfrm>
            <a:off x="5643570" y="2571744"/>
            <a:ext cx="3292334" cy="3667777"/>
          </a:xfrm>
          <a:prstGeom prst="rect">
            <a:avLst/>
          </a:prstGeom>
        </p:spPr>
      </p:pic>
      <p:sp>
        <p:nvSpPr>
          <p:cNvPr id="7" name="Скругленная прямоугольная выноска 6"/>
          <p:cNvSpPr/>
          <p:nvPr/>
        </p:nvSpPr>
        <p:spPr>
          <a:xfrm>
            <a:off x="6715140" y="928670"/>
            <a:ext cx="2071702" cy="1541342"/>
          </a:xfrm>
          <a:prstGeom prst="wedgeRoundRectCallout">
            <a:avLst>
              <a:gd name="adj1" fmla="val -8028"/>
              <a:gd name="adj2" fmla="val 120576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314 м, 0 м</a:t>
            </a:r>
            <a:endParaRPr lang="ru-RU" sz="2800" b="1" dirty="0"/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3571868" y="0"/>
            <a:ext cx="5429288" cy="5111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3 этап урока. </a:t>
            </a:r>
            <a:r>
              <a:rPr kumimoji="0" lang="ru-RU" sz="15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ru-RU" sz="1500" b="1" noProof="0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З</a:t>
            </a:r>
            <a:r>
              <a:rPr kumimoji="0" lang="ru-RU" sz="1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акрепление учебного материала.</a:t>
            </a:r>
            <a:endParaRPr kumimoji="0" lang="ru-RU" sz="15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8" grpId="0" build="allAtOnce" animBg="1"/>
      <p:bldP spid="7" grpId="0" build="allAtOnce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3">
            <a:extLst>
              <a:ext uri="{FF2B5EF4-FFF2-40B4-BE49-F238E27FC236}">
                <a16:creationId xmlns="" xmlns:a16="http://schemas.microsoft.com/office/drawing/2014/main" id="{2FC7F542-8893-4427-BC69-9C86402D3205}"/>
              </a:ext>
            </a:extLst>
          </p:cNvPr>
          <p:cNvSpPr txBox="1">
            <a:spLocks/>
          </p:cNvSpPr>
          <p:nvPr/>
        </p:nvSpPr>
        <p:spPr>
          <a:xfrm>
            <a:off x="2285984" y="142852"/>
            <a:ext cx="3516836" cy="500066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Подумай и ответь!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2844" y="714356"/>
            <a:ext cx="7286676" cy="1292662"/>
          </a:xfrm>
          <a:prstGeom prst="rect">
            <a:avLst/>
          </a:prstGeom>
          <a:effectLst>
            <a:glow rad="1397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     Выберите варианты примеров, когда модуль перемещения тела совпадает с его пройденным путем за указанный промежуток времени?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0034" y="36975"/>
            <a:ext cx="1258678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№ 5.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2844" y="2214554"/>
            <a:ext cx="6929486" cy="1292662"/>
          </a:xfrm>
          <a:prstGeom prst="rect">
            <a:avLst/>
          </a:prstGeom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А.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Стрела выпущена вертикально вверх  с площадки, расположенной на высоте 5 м над землей, достигла максимальной высоты за 3 с.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2844" y="4857760"/>
            <a:ext cx="8786874" cy="892552"/>
          </a:xfrm>
          <a:prstGeom prst="rect">
            <a:avLst/>
          </a:prstGeom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В.</a:t>
            </a:r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С крыши дома падает сосулька и достигает поверхности земли за 1 с.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4282" y="5786454"/>
            <a:ext cx="8643998" cy="892552"/>
          </a:xfrm>
          <a:prstGeom prst="rect">
            <a:avLst/>
          </a:prstGeom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. Мяч, брошен вертикально вверх от земли со скоростью 25 м/с и через некоторое время падает  обратно на землю. 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4282" y="3500438"/>
            <a:ext cx="7215238" cy="1292662"/>
          </a:xfrm>
          <a:prstGeom prst="rect">
            <a:avLst/>
          </a:prstGeom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Б.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Велосипедист движется равномерно по окружности радиусом 200 м и совершает один оборот за 2 мин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500826" y="0"/>
            <a:ext cx="2467622" cy="707886"/>
          </a:xfrm>
          <a:prstGeom prst="rect">
            <a:avLst/>
          </a:prstGeom>
          <a:effectLst>
            <a:innerShdw blurRad="63500" dist="50800">
              <a:prstClr val="black">
                <a:alpha val="50000"/>
              </a:prstClr>
            </a:inn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Критерии:</a:t>
            </a:r>
          </a:p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0 ошибок -1 балл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 descr="IvzS8panxO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72396" y="2078151"/>
            <a:ext cx="1275831" cy="2493857"/>
          </a:xfrm>
          <a:prstGeom prst="rect">
            <a:avLst/>
          </a:prstGeom>
        </p:spPr>
      </p:pic>
      <p:sp>
        <p:nvSpPr>
          <p:cNvPr id="7" name="Скругленная прямоугольная выноска 6"/>
          <p:cNvSpPr/>
          <p:nvPr/>
        </p:nvSpPr>
        <p:spPr>
          <a:xfrm>
            <a:off x="7500958" y="1000108"/>
            <a:ext cx="1428760" cy="969838"/>
          </a:xfrm>
          <a:prstGeom prst="wedgeRoundRectCallout">
            <a:avLst>
              <a:gd name="adj1" fmla="val 2473"/>
              <a:gd name="adj2" fmla="val 124908"/>
              <a:gd name="adj3" fmla="val 16667"/>
            </a:avLst>
          </a:prstGeom>
          <a:effectLst>
            <a:glow rad="228600">
              <a:schemeClr val="accent3">
                <a:satMod val="175000"/>
                <a:alpha val="40000"/>
              </a:schemeClr>
            </a:glow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А, В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 animBg="1"/>
      <p:bldP spid="5" grpId="0" build="allAtOnce"/>
      <p:bldP spid="10" grpId="0" build="allAtOnce" animBg="1"/>
      <p:bldP spid="8" grpId="0" build="allAtOnce" animBg="1"/>
      <p:bldP spid="9" grpId="0" build="allAtOnce" animBg="1"/>
      <p:bldP spid="11" grpId="0" build="allAtOnce" animBg="1"/>
      <p:bldP spid="12" grpId="0" build="allAtOnce" animBg="1"/>
      <p:bldP spid="7" grpId="0" build="allAtOnce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142984"/>
            <a:ext cx="8229600" cy="928694"/>
          </a:xfrm>
          <a:blipFill>
            <a:blip r:embed="rId2" cstate="print"/>
            <a:tile tx="0" ty="0" sx="100000" sy="100000" flip="none" algn="tl"/>
          </a:blip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/>
              <a:t>	</a:t>
            </a: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Установите логическую связь, подобрав четвертое слово (словосочетание)! </a:t>
            </a:r>
            <a:endParaRPr lang="ru-RU" sz="3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85786" y="2500306"/>
            <a:ext cx="2000264" cy="49244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Траектория</a:t>
            </a:r>
            <a:endParaRPr lang="ru-RU" sz="2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643438" y="2500306"/>
            <a:ext cx="1000132" cy="49244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Путь</a:t>
            </a:r>
            <a:endParaRPr lang="ru-RU" sz="2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трелка вправо 11"/>
          <p:cNvSpPr/>
          <p:nvPr/>
        </p:nvSpPr>
        <p:spPr>
          <a:xfrm>
            <a:off x="3143240" y="2571744"/>
            <a:ext cx="978408" cy="484632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785786" y="4429132"/>
            <a:ext cx="2262158" cy="49244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Перемещение</a:t>
            </a:r>
            <a:endParaRPr lang="ru-RU" sz="2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трелка вправо 13"/>
          <p:cNvSpPr/>
          <p:nvPr/>
        </p:nvSpPr>
        <p:spPr>
          <a:xfrm>
            <a:off x="3286116" y="4357694"/>
            <a:ext cx="978408" cy="484632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4929190" y="4214818"/>
            <a:ext cx="1928826" cy="64294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Заголовок 3">
            <a:extLst>
              <a:ext uri="{FF2B5EF4-FFF2-40B4-BE49-F238E27FC236}">
                <a16:creationId xmlns="" xmlns:a16="http://schemas.microsoft.com/office/drawing/2014/main" id="{2FC7F542-8893-4427-BC69-9C86402D3205}"/>
              </a:ext>
            </a:extLst>
          </p:cNvPr>
          <p:cNvSpPr txBox="1">
            <a:spLocks/>
          </p:cNvSpPr>
          <p:nvPr/>
        </p:nvSpPr>
        <p:spPr>
          <a:xfrm>
            <a:off x="2143108" y="500042"/>
            <a:ext cx="3516836" cy="500066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Подумай и ответь!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00034" y="36975"/>
            <a:ext cx="1258678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№ 6.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143240" y="5572140"/>
            <a:ext cx="2824812" cy="954107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Критерии:</a:t>
            </a: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ошибок -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балл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Рисунок 15" descr="изображение_viber_2024-08-18_10-58-33-759.jpg"/>
          <p:cNvPicPr>
            <a:picLocks noChangeAspect="1"/>
          </p:cNvPicPr>
          <p:nvPr/>
        </p:nvPicPr>
        <p:blipFill>
          <a:blip r:embed="rId3" cstate="print"/>
          <a:srcRect t="28125" r="16158"/>
          <a:stretch>
            <a:fillRect/>
          </a:stretch>
        </p:blipFill>
        <p:spPr>
          <a:xfrm>
            <a:off x="7072330" y="4091994"/>
            <a:ext cx="1863574" cy="2076088"/>
          </a:xfrm>
          <a:prstGeom prst="rect">
            <a:avLst/>
          </a:prstGeom>
        </p:spPr>
      </p:pic>
      <p:sp>
        <p:nvSpPr>
          <p:cNvPr id="20" name="Скругленная прямоугольная выноска 19"/>
          <p:cNvSpPr/>
          <p:nvPr/>
        </p:nvSpPr>
        <p:spPr>
          <a:xfrm>
            <a:off x="6215074" y="2143116"/>
            <a:ext cx="2500330" cy="1469904"/>
          </a:xfrm>
          <a:prstGeom prst="wedgeRoundRectCallout">
            <a:avLst>
              <a:gd name="adj1" fmla="val 28654"/>
              <a:gd name="adj2" fmla="val 117090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Модуль перемещения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3571868" y="0"/>
            <a:ext cx="5429288" cy="5111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3 этап урока. </a:t>
            </a:r>
            <a:r>
              <a:rPr kumimoji="0" lang="ru-RU" sz="15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ru-RU" sz="1500" b="1" noProof="0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З</a:t>
            </a:r>
            <a:r>
              <a:rPr kumimoji="0" lang="ru-RU" sz="1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акрепление учебного материала.</a:t>
            </a:r>
            <a:endParaRPr kumimoji="0" lang="ru-RU" sz="15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 animBg="1"/>
      <p:bldP spid="10" grpId="0" build="allAtOnce" animBg="1"/>
      <p:bldP spid="11" grpId="0" build="allAtOnce" animBg="1"/>
      <p:bldP spid="12" grpId="0" animBg="1"/>
      <p:bldP spid="13" grpId="0" build="allAtOnce" animBg="1"/>
      <p:bldP spid="14" grpId="0" animBg="1"/>
      <p:bldP spid="15" grpId="0" build="allAtOnce" animBg="1"/>
      <p:bldP spid="17" grpId="0" build="allAtOnce"/>
      <p:bldP spid="18" grpId="0" build="allAtOnce"/>
      <p:bldP spid="21" grpId="0" build="allAtOnce" animBg="1"/>
      <p:bldP spid="20" grpId="0" build="allAtOnce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71802" y="274638"/>
            <a:ext cx="2500330" cy="65403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Итоги урока: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1071546"/>
          <a:ext cx="7901013" cy="164592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915374"/>
                <a:gridCol w="1795692"/>
                <a:gridCol w="2020153"/>
                <a:gridCol w="216979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Количество  баллов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4-5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3-0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Оценка 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Надо еще поработать …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Объект 10">
            <a:extLst>
              <a:ext uri="{FF2B5EF4-FFF2-40B4-BE49-F238E27FC236}">
                <a16:creationId xmlns="" xmlns:a16="http://schemas.microsoft.com/office/drawing/2014/main" id="{58198097-3B5E-4177-8C07-D3842F1E329E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29124" y="3403968"/>
            <a:ext cx="4143404" cy="3107554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6" name="Заголовок 4">
            <a:extLst>
              <a:ext uri="{FF2B5EF4-FFF2-40B4-BE49-F238E27FC236}">
                <a16:creationId xmlns="" xmlns:a16="http://schemas.microsoft.com/office/drawing/2014/main" id="{43A186C2-EB27-4E04-9FA2-A1928EAA1621}"/>
              </a:ext>
            </a:extLst>
          </p:cNvPr>
          <p:cNvSpPr txBox="1">
            <a:spLocks/>
          </p:cNvSpPr>
          <p:nvPr/>
        </p:nvSpPr>
        <p:spPr>
          <a:xfrm>
            <a:off x="785786" y="3214686"/>
            <a:ext cx="3429024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Домашняя работа: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7" name="Текст 6">
            <a:extLst>
              <a:ext uri="{FF2B5EF4-FFF2-40B4-BE49-F238E27FC236}">
                <a16:creationId xmlns="" xmlns:a16="http://schemas.microsoft.com/office/drawing/2014/main" id="{96457A36-14DC-4BD8-9A5C-CBC3504C172F}"/>
              </a:ext>
            </a:extLst>
          </p:cNvPr>
          <p:cNvSpPr txBox="1">
            <a:spLocks/>
          </p:cNvSpPr>
          <p:nvPr/>
        </p:nvSpPr>
        <p:spPr>
          <a:xfrm>
            <a:off x="642910" y="3929066"/>
            <a:ext cx="3714776" cy="20387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§ 2, вопросы;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упр.2 (у)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3571868" y="0"/>
            <a:ext cx="5429288" cy="5111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4 этап урока. </a:t>
            </a:r>
            <a:r>
              <a:rPr kumimoji="0" lang="ru-RU" sz="15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ru-RU" sz="1500" b="1" noProof="0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Подведение итогов</a:t>
            </a:r>
            <a:r>
              <a:rPr kumimoji="0" lang="ru-RU" sz="1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.</a:t>
            </a:r>
            <a:endParaRPr kumimoji="0" lang="ru-RU" sz="15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928670"/>
            <a:ext cx="8229600" cy="928694"/>
          </a:xfrm>
          <a:blipFill>
            <a:blip r:embed="rId2" cstate="print"/>
            <a:tile tx="0" ty="0" sx="100000" sy="100000" flip="none" algn="tl"/>
          </a:blip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/>
              <a:t>	</a:t>
            </a: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Установите логическую связь, подобрав четвертое слово (словосочетание)! </a:t>
            </a:r>
            <a:endParaRPr lang="ru-RU" sz="3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186370" cy="495383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этап урока. Актуализация знаний.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785786" y="2500306"/>
            <a:ext cx="2000264" cy="49244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Траектория</a:t>
            </a:r>
            <a:endParaRPr lang="ru-RU" sz="2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643438" y="2500306"/>
            <a:ext cx="1000132" cy="49244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Путь</a:t>
            </a:r>
            <a:endParaRPr lang="ru-RU" sz="2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трелка вправо 11"/>
          <p:cNvSpPr/>
          <p:nvPr/>
        </p:nvSpPr>
        <p:spPr>
          <a:xfrm>
            <a:off x="3143240" y="2571744"/>
            <a:ext cx="978408" cy="484632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785786" y="4429132"/>
            <a:ext cx="2262158" cy="49244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Перемещение</a:t>
            </a:r>
            <a:endParaRPr lang="ru-RU" sz="2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трелка вправо 13"/>
          <p:cNvSpPr/>
          <p:nvPr/>
        </p:nvSpPr>
        <p:spPr>
          <a:xfrm>
            <a:off x="3286116" y="4357694"/>
            <a:ext cx="978408" cy="484632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4929190" y="4214818"/>
            <a:ext cx="2857520" cy="9144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642918"/>
            <a:ext cx="8429684" cy="954107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	«Наша жизнь формирует только один путь позади нас, но смотрит на множество впереди нас».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86216" y="3857628"/>
            <a:ext cx="48577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Поль </a:t>
            </a:r>
            <a:r>
              <a:rPr lang="ru-RU" sz="2600" b="1" dirty="0" err="1" smtClean="0">
                <a:latin typeface="Times New Roman" pitchFamily="18" charset="0"/>
                <a:cs typeface="Times New Roman" pitchFamily="18" charset="0"/>
              </a:rPr>
              <a:t>Карвель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; родился в 1964г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Бельгийский писатель, редактор 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афорист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282" y="4714884"/>
            <a:ext cx="4645952" cy="492443"/>
          </a:xfrm>
          <a:prstGeom prst="rect">
            <a:avLst/>
          </a:prstGeom>
          <a:ln w="3175"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1. В чем смысл высказывания? 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00100" y="5286388"/>
            <a:ext cx="7786742" cy="1292662"/>
          </a:xfrm>
          <a:prstGeom prst="rect">
            <a:avLst/>
          </a:prstGeom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       2. Изменится ли смысл высказывания, если заменить слово «Путь» словом  «Траектория»? Словом  «Перемещение»?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29124" y="142852"/>
            <a:ext cx="32456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Вместо заключения…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изображение_viber_2024-08-11_20-04-01-8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910" y="1500174"/>
            <a:ext cx="3214686" cy="32146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изображение_viber_2024-08-11_19-37-29-427.jpg"/>
          <p:cNvPicPr>
            <a:picLocks noChangeAspect="1"/>
          </p:cNvPicPr>
          <p:nvPr/>
        </p:nvPicPr>
        <p:blipFill>
          <a:blip r:embed="rId3" cstate="print"/>
          <a:srcRect t="17708" r="2719" b="38541"/>
          <a:stretch>
            <a:fillRect/>
          </a:stretch>
        </p:blipFill>
        <p:spPr>
          <a:xfrm>
            <a:off x="5429256" y="1714488"/>
            <a:ext cx="2216279" cy="22703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357166"/>
            <a:ext cx="7358114" cy="2339102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Путь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согласно Толкового словаря С.И. Ожегова, означает:</a:t>
            </a:r>
          </a:p>
          <a:p>
            <a:pPr marL="342900" indent="-342900"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То же, что и дорога;</a:t>
            </a:r>
          </a:p>
          <a:p>
            <a:pPr marL="342900" indent="-342900"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Место, линия в пространстве, где происходит передвижение, сообщение.</a:t>
            </a:r>
          </a:p>
          <a:p>
            <a:pPr marL="342900" indent="-342900"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Железнодорожная колея, линия.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4282" y="3143248"/>
            <a:ext cx="8715436" cy="3477875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200" dirty="0" smtClean="0"/>
              <a:t>     В </a:t>
            </a:r>
            <a:r>
              <a:rPr lang="ru-RU" sz="2200" dirty="0" smtClean="0"/>
              <a:t>афоризме </a:t>
            </a:r>
            <a:r>
              <a:rPr lang="ru-RU" sz="2200" b="1" dirty="0" smtClean="0"/>
              <a:t>Поля </a:t>
            </a:r>
            <a:r>
              <a:rPr lang="ru-RU" sz="2200" b="1" dirty="0" err="1" smtClean="0"/>
              <a:t>Карвеля</a:t>
            </a:r>
            <a:r>
              <a:rPr lang="ru-RU" sz="2200" b="1" dirty="0" smtClean="0"/>
              <a:t> </a:t>
            </a:r>
            <a:r>
              <a:rPr lang="ru-RU" sz="2200" dirty="0" smtClean="0"/>
              <a:t>понятие  </a:t>
            </a:r>
            <a:r>
              <a:rPr lang="ru-RU" sz="2200" b="1" i="1" dirty="0" smtClean="0"/>
              <a:t>пути, </a:t>
            </a:r>
            <a:r>
              <a:rPr lang="ru-RU" sz="2200" dirty="0" smtClean="0"/>
              <a:t>если опираться на определение С.И. Ожегова, соответствует понятию </a:t>
            </a:r>
            <a:r>
              <a:rPr lang="ru-RU" sz="2200" b="1" i="1" dirty="0" smtClean="0"/>
              <a:t>траектории</a:t>
            </a:r>
            <a:r>
              <a:rPr lang="ru-RU" sz="2200" dirty="0" smtClean="0"/>
              <a:t> в физике. </a:t>
            </a:r>
            <a:r>
              <a:rPr lang="ru-RU" sz="2200" dirty="0" smtClean="0"/>
              <a:t>Один путь позади нас </a:t>
            </a:r>
            <a:r>
              <a:rPr lang="ru-RU" sz="2200" dirty="0" smtClean="0"/>
              <a:t>– выбор человека в каждый момент времени. В будущем только предстоит  человеку делать выбор, опираясь на свои притязания, </a:t>
            </a:r>
            <a:r>
              <a:rPr lang="ru-RU" sz="2200" dirty="0" smtClean="0"/>
              <a:t>отношение </a:t>
            </a:r>
            <a:r>
              <a:rPr lang="ru-RU" sz="2200" dirty="0" smtClean="0"/>
              <a:t>к трудностям и </a:t>
            </a:r>
            <a:r>
              <a:rPr lang="ru-RU" sz="2200" dirty="0" smtClean="0"/>
              <a:t>возможности </a:t>
            </a:r>
            <a:r>
              <a:rPr lang="ru-RU" sz="2200" dirty="0" smtClean="0"/>
              <a:t>их </a:t>
            </a:r>
            <a:r>
              <a:rPr lang="ru-RU" sz="2200" dirty="0" smtClean="0"/>
              <a:t>преодоления, а также особенности окружающей среды. Поэтому, перед человеком открывается множество дорог.</a:t>
            </a:r>
            <a:endParaRPr lang="ru-RU" sz="2200" dirty="0" smtClean="0"/>
          </a:p>
          <a:p>
            <a:r>
              <a:rPr lang="ru-RU" sz="2200" dirty="0" smtClean="0"/>
              <a:t>      Если </a:t>
            </a:r>
            <a:r>
              <a:rPr lang="ru-RU" sz="2200" dirty="0" smtClean="0"/>
              <a:t>заменить понятие </a:t>
            </a:r>
            <a:r>
              <a:rPr lang="ru-RU" sz="2200" b="1" dirty="0" smtClean="0"/>
              <a:t>траектории</a:t>
            </a:r>
            <a:r>
              <a:rPr lang="ru-RU" sz="2200" dirty="0" smtClean="0"/>
              <a:t> на понятие пути, перемещения </a:t>
            </a:r>
            <a:r>
              <a:rPr lang="ru-RU" sz="2200" dirty="0" smtClean="0"/>
              <a:t>, то содержание афоризма будет отражать одно из свойств </a:t>
            </a:r>
            <a:r>
              <a:rPr lang="ru-RU" sz="2200" b="1" i="1" dirty="0" smtClean="0"/>
              <a:t>движения </a:t>
            </a:r>
            <a:r>
              <a:rPr lang="ru-RU" sz="2200" dirty="0" smtClean="0"/>
              <a:t>, </a:t>
            </a:r>
            <a:r>
              <a:rPr lang="ru-RU" sz="2200" dirty="0" smtClean="0"/>
              <a:t>например, сложность поиска смыслов </a:t>
            </a:r>
            <a:r>
              <a:rPr lang="ru-RU" dirty="0" smtClean="0"/>
              <a:t>(длинный путь).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000232" y="2714620"/>
            <a:ext cx="3096553" cy="369332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/>
              <a:t>ОДИН ИЗ ВАРИАНТОВ ОТВЕТА</a:t>
            </a:r>
            <a:endParaRPr lang="ru-RU" dirty="0"/>
          </a:p>
        </p:txBody>
      </p:sp>
      <p:pic>
        <p:nvPicPr>
          <p:cNvPr id="6" name="Рисунок 5" descr="IvzS8panxO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72396" y="714356"/>
            <a:ext cx="1252331" cy="24479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5786446" y="0"/>
            <a:ext cx="33009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СПРАВКА ДЛЯ РАЗМЫШЛЕНИЙ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Используемая литература</a:t>
            </a:r>
            <a:endParaRPr lang="ru-RU" sz="2800" dirty="0"/>
          </a:p>
        </p:txBody>
      </p:sp>
      <p:sp>
        <p:nvSpPr>
          <p:cNvPr id="4" name="Содержимое 3">
            <a:extLst>
              <a:ext uri="{FF2B5EF4-FFF2-40B4-BE49-F238E27FC236}">
                <a16:creationId xmlns:a16="http://schemas.microsoft.com/office/drawing/2014/main" xmlns="" id="{FE0B04F4-51B8-4E99-BC3A-C2BA5516577A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428596" y="1000108"/>
            <a:ext cx="8229600" cy="32685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Учебники и учебно-методическая литература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Физика: 9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класс: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учеб.: базовый уровень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И.М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Перышкин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Е.М.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Гутник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др.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М.: Просвещение,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2023. .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Саенко П.Г. Физика. 9 класс: учеб для 9 класса сред.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шк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– М.: Просвещение, 1992.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Лукашик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В.И. Сборник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 по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физике.  7-9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.: пособие для учащихся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общеобразоват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учреждений /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В.И.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Лукашик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Е.В.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Иванова.-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.: Просвещение,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2011.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20267" y="4286256"/>
            <a:ext cx="27732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Интернет-ресурсы</a:t>
            </a:r>
            <a:endParaRPr lang="ru-RU" sz="2400" dirty="0">
              <a:solidFill>
                <a:srgbClr val="FB4A18"/>
              </a:solidFill>
              <a:latin typeface="Times New Roman" panose="02020603050405020304" pitchFamily="18" charset="0"/>
              <a:cs typeface="Times New Roman" panose="02020603050405020304" pitchFamily="18" charset="0"/>
              <a:hlinkClick r:id="rId2">
                <a:extLst>
                  <a:ext uri="{A12FA001-AC4F-418D-AE19-62706E023703}">
                    <ahyp:hlinkClr xmlns:lc="http://schemas.openxmlformats.org/drawingml/2006/lockedCanvas" xmlns="" xmlns:ahyp="http://schemas.microsoft.com/office/drawing/2018/hyperlinkcolor" val="tx"/>
                  </a:ext>
                </a:extLst>
              </a:hlinkClick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034" y="4857760"/>
            <a:ext cx="842968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3"/>
              </a:rPr>
              <a:t>https://phys-oge.sdamgia.ru/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4"/>
              </a:rPr>
              <a:t>https://videouroki.net/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5"/>
              </a:rPr>
              <a:t>https://urok.1sept.ru/articles/699450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357166"/>
            <a:ext cx="5643602" cy="654032"/>
          </a:xfrm>
        </p:spPr>
        <p:txBody>
          <a:bodyPr>
            <a:normAutofit/>
          </a:bodyPr>
          <a:lstStyle/>
          <a:p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Поясните содержание понятий!</a:t>
            </a:r>
            <a:endParaRPr lang="ru-RU" sz="2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10" descr="7_067337e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6835" t="2525" r="6835" b="1192"/>
          <a:stretch>
            <a:fillRect/>
          </a:stretch>
        </p:blipFill>
        <p:spPr>
          <a:xfrm>
            <a:off x="214282" y="2500306"/>
            <a:ext cx="5286412" cy="39325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285720" y="1571612"/>
            <a:ext cx="5439246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2. Путь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Винни-Пуха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к дому Пяточка.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8977" y="928670"/>
            <a:ext cx="892502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1. Траектория движения от дома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Винни-Пуха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к дому Пяточка. 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29256" y="2285992"/>
            <a:ext cx="3500462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3. Перемещение 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Винни-Пуха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при его посещении Пяточка 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43571" y="4143380"/>
            <a:ext cx="3357586" cy="2246769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Существуют ли различие в выше перечисленных высказываниях? Поясните ответ.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vinni_pukh_risunok_3_klass_15.jpg"/>
          <p:cNvPicPr>
            <a:picLocks noChangeAspect="1"/>
          </p:cNvPicPr>
          <p:nvPr/>
        </p:nvPicPr>
        <p:blipFill>
          <a:blip r:embed="rId3" cstate="print"/>
          <a:srcRect l="22656" t="439" r="21093" b="7981"/>
          <a:stretch>
            <a:fillRect/>
          </a:stretch>
        </p:blipFill>
        <p:spPr>
          <a:xfrm>
            <a:off x="7929586" y="1428736"/>
            <a:ext cx="1089219" cy="12858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3957630" y="0"/>
            <a:ext cx="5186370" cy="4953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 этап урока. Актуализация знаний.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714356"/>
            <a:ext cx="8229600" cy="1114420"/>
          </a:xfrm>
        </p:spPr>
        <p:txBody>
          <a:bodyPr>
            <a:normAutofit/>
          </a:bodyPr>
          <a:lstStyle/>
          <a:p>
            <a:pPr marL="0" indent="452438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Траектория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– линия, которую описывает при своем движении тело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(МТ).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 этап урока. Изучение 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нового 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материала и его закрепление.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2844" y="3500438"/>
            <a:ext cx="27146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1. Пролетающий метеор</a:t>
            </a:r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42844" y="5643578"/>
            <a:ext cx="8786874" cy="89255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      Траектория позволяет увидеть где тело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было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или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будет при механическом движении (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МД)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! 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600004280589b0 — копия.jpg"/>
          <p:cNvPicPr>
            <a:picLocks noChangeAspect="1"/>
          </p:cNvPicPr>
          <p:nvPr/>
        </p:nvPicPr>
        <p:blipFill>
          <a:blip r:embed="rId2" cstate="print"/>
          <a:srcRect t="17143" r="2610"/>
          <a:stretch>
            <a:fillRect/>
          </a:stretch>
        </p:blipFill>
        <p:spPr>
          <a:xfrm>
            <a:off x="1000100" y="1643050"/>
            <a:ext cx="1928826" cy="16950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изображение_viber_2024-08-16_19-00-24-17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472" y="2857496"/>
            <a:ext cx="500066" cy="5229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Выноска-облако 9"/>
          <p:cNvSpPr/>
          <p:nvPr/>
        </p:nvSpPr>
        <p:spPr>
          <a:xfrm>
            <a:off x="3714744" y="1571612"/>
            <a:ext cx="5143536" cy="1071570"/>
          </a:xfrm>
          <a:prstGeom prst="cloudCallout">
            <a:avLst>
              <a:gd name="adj1" fmla="val -84857"/>
              <a:gd name="adj2" fmla="val 12078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Траектория – след …</a:t>
            </a: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1e1c60b11350e82bc5712f6c2318143b72c0a59c.jpg"/>
          <p:cNvPicPr>
            <a:picLocks noChangeAspect="1"/>
          </p:cNvPicPr>
          <p:nvPr/>
        </p:nvPicPr>
        <p:blipFill>
          <a:blip r:embed="rId4" cstate="print"/>
          <a:srcRect t="4210" r="11874" b="11583"/>
          <a:stretch>
            <a:fillRect/>
          </a:stretch>
        </p:blipFill>
        <p:spPr>
          <a:xfrm>
            <a:off x="6357950" y="3650914"/>
            <a:ext cx="2540812" cy="1621794"/>
          </a:xfrm>
          <a:prstGeom prst="rect">
            <a:avLst/>
          </a:prstGeom>
        </p:spPr>
      </p:pic>
      <p:pic>
        <p:nvPicPr>
          <p:cNvPr id="12" name="Рисунок 11" descr="d87e5e390e7144e0e902cdfe5c54009f.jpg"/>
          <p:cNvPicPr>
            <a:picLocks noChangeAspect="1"/>
          </p:cNvPicPr>
          <p:nvPr/>
        </p:nvPicPr>
        <p:blipFill>
          <a:blip r:embed="rId5" cstate="print"/>
          <a:srcRect l="6249" t="17187" r="3125" b="10156"/>
          <a:stretch>
            <a:fillRect/>
          </a:stretch>
        </p:blipFill>
        <p:spPr>
          <a:xfrm>
            <a:off x="285720" y="3929066"/>
            <a:ext cx="2673164" cy="142876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572132" y="3143248"/>
            <a:ext cx="34415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3. Бумажный кораблик на ручье</a:t>
            </a:r>
            <a:endParaRPr lang="ru-RU" b="1" dirty="0"/>
          </a:p>
        </p:txBody>
      </p:sp>
      <p:pic>
        <p:nvPicPr>
          <p:cNvPr id="14" name="Рисунок 13" descr="1679753059_papik-pro-p-peizazh-zheleznaya-doroga-47.jpg"/>
          <p:cNvPicPr>
            <a:picLocks noChangeAspect="1"/>
          </p:cNvPicPr>
          <p:nvPr/>
        </p:nvPicPr>
        <p:blipFill>
          <a:blip r:embed="rId6" cstate="print"/>
          <a:srcRect l="22656" t="16934" r="18749" b="11644"/>
          <a:stretch>
            <a:fillRect/>
          </a:stretch>
        </p:blipFill>
        <p:spPr>
          <a:xfrm>
            <a:off x="3000364" y="3286124"/>
            <a:ext cx="2587643" cy="1863103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2928926" y="5286388"/>
            <a:ext cx="41434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2. </a:t>
            </a:r>
            <a:r>
              <a:rPr lang="ru-RU" b="1" dirty="0" smtClean="0"/>
              <a:t>Поезд, идущий </a:t>
            </a:r>
            <a:r>
              <a:rPr lang="ru-RU" b="1" dirty="0" smtClean="0"/>
              <a:t>по железной дороге</a:t>
            </a:r>
            <a:endParaRPr lang="ru-RU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7215206" y="2714620"/>
            <a:ext cx="1486304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ПРИМЕРЫ: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/>
      <p:bldP spid="5" grpId="0" build="allAtOnce"/>
      <p:bldP spid="7" grpId="0" build="allAtOnce" animBg="1"/>
      <p:bldP spid="10" grpId="0" build="allAtOnce" animBg="1"/>
      <p:bldP spid="13" grpId="0" build="allAtOnce"/>
      <p:bldP spid="15" grpId="0" build="allAtOnce"/>
      <p:bldP spid="16" grpId="0" build="allAtOnce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МД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по форме траектории подразделяется: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9006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>
          <a:xfrm>
            <a:off x="2571736" y="0"/>
            <a:ext cx="6472254" cy="5111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 этап урока. Изучение нового материала и его закрепление.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428604"/>
            <a:ext cx="6643734" cy="1143000"/>
          </a:xfrm>
        </p:spPr>
        <p:txBody>
          <a:bodyPr>
            <a:normAutofit fontScale="90000"/>
          </a:bodyPr>
          <a:lstStyle/>
          <a:p>
            <a:pPr algn="just"/>
            <a:r>
              <a:rPr lang="ru-RU" dirty="0" smtClean="0"/>
              <a:t>     </a:t>
            </a: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Путь (</a:t>
            </a:r>
            <a:r>
              <a:rPr lang="en-US" sz="3100" b="1" i="1" dirty="0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3100" dirty="0" smtClean="0"/>
              <a:t> – 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длина траектории, которую описывает тело (материальная точка).</a:t>
            </a:r>
            <a:endParaRPr lang="ru-RU" sz="3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928894" y="2000240"/>
            <a:ext cx="6215106" cy="542915"/>
          </a:xfrm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Путь – скалярная величина,        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[l]=1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м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b7855c700d2f5a5327046f5f74312f5e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2143116"/>
            <a:ext cx="2438400" cy="24079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3000332" y="2714620"/>
            <a:ext cx="614366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  Курвиметр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(от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лат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. с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urvus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изогнутый и греч. </a:t>
            </a:r>
            <a:r>
              <a:rPr lang="el-GR" sz="2600" dirty="0" smtClean="0">
                <a:latin typeface="Times New Roman" pitchFamily="18" charset="0"/>
                <a:cs typeface="Times New Roman" pitchFamily="18" charset="0"/>
              </a:rPr>
              <a:t>μ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- мера) – прибор для измерения расстояний.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1e3197997ed3e060f41c0fd0efe812a9.jpeg"/>
          <p:cNvPicPr>
            <a:picLocks noChangeAspect="1"/>
          </p:cNvPicPr>
          <p:nvPr/>
        </p:nvPicPr>
        <p:blipFill>
          <a:blip r:embed="rId3" cstate="print"/>
          <a:srcRect l="3125" t="42187" r="71485" b="14844"/>
          <a:stretch>
            <a:fillRect/>
          </a:stretch>
        </p:blipFill>
        <p:spPr>
          <a:xfrm>
            <a:off x="6715140" y="3929066"/>
            <a:ext cx="2138810" cy="27146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TextBox 13"/>
          <p:cNvSpPr txBox="1"/>
          <p:nvPr/>
        </p:nvSpPr>
        <p:spPr>
          <a:xfrm>
            <a:off x="428596" y="4929198"/>
            <a:ext cx="578647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   Курвиметр состоит  из ролика известного радиуса на ручке и счетчика количества зубцов (оборотов).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Рисунок 14" descr="crooked-road-clipart-16.jpg"/>
          <p:cNvPicPr>
            <a:picLocks noChangeAspect="1"/>
          </p:cNvPicPr>
          <p:nvPr/>
        </p:nvPicPr>
        <p:blipFill>
          <a:blip r:embed="rId4" cstate="print"/>
          <a:srcRect l="9859" t="19250" r="8451"/>
          <a:stretch>
            <a:fillRect/>
          </a:stretch>
        </p:blipFill>
        <p:spPr>
          <a:xfrm>
            <a:off x="6715140" y="214290"/>
            <a:ext cx="2143140" cy="15888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142844" y="142852"/>
            <a:ext cx="6472254" cy="5111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 этап урока. Изучение нового материала и его закрепление.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000232" y="285728"/>
            <a:ext cx="5778890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600" b="1" dirty="0" smtClean="0"/>
              <a:t> Заполните пропуски в предложениях!</a:t>
            </a:r>
            <a:endParaRPr lang="ru-RU" sz="26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428728" y="785794"/>
            <a:ext cx="7572428" cy="1569660"/>
          </a:xfrm>
          <a:prstGeom prst="rect">
            <a:avLst/>
          </a:prstGeom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600" dirty="0" smtClean="0"/>
              <a:t>    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ru-RU" sz="2600" dirty="0" smtClean="0"/>
              <a:t>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Для определения местоположения тела в данный момент времени если известен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путь (</a:t>
            </a:r>
            <a:r>
              <a:rPr lang="en-US" sz="2600" b="1" i="1" dirty="0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, необходимо знать: 1) …. ; 2) …. .</a:t>
            </a:r>
          </a:p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142976" y="2428868"/>
            <a:ext cx="5357849" cy="129266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Ответ: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Font typeface="Wingdings" pitchFamily="2" charset="2"/>
              <a:buChar char="Ø"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 начальное положение тела (х</a:t>
            </a:r>
            <a:r>
              <a:rPr lang="ru-RU" sz="2600" baseline="-25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); </a:t>
            </a:r>
          </a:p>
          <a:p>
            <a:pPr>
              <a:buFont typeface="Wingdings" pitchFamily="2" charset="2"/>
              <a:buChar char="Ø"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траекторию движения тела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 descr="изображение_viber_2024-08-18_10-58-33-759.jpg"/>
          <p:cNvPicPr>
            <a:picLocks noChangeAspect="1"/>
          </p:cNvPicPr>
          <p:nvPr/>
        </p:nvPicPr>
        <p:blipFill>
          <a:blip r:embed="rId2" cstate="print"/>
          <a:srcRect l="25634" t="31250" r="26987"/>
          <a:stretch>
            <a:fillRect/>
          </a:stretch>
        </p:blipFill>
        <p:spPr>
          <a:xfrm>
            <a:off x="142844" y="285728"/>
            <a:ext cx="1149497" cy="2167611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214282" y="3857628"/>
            <a:ext cx="8786874" cy="49244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Для определения расстояний применяются приборы …. 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AutoShape 2" descr="C:\Users\User\AppData\Local\Temp\{6A7F57DF-5C75-4976-8752-1F9C59CE7102}.tmp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C:\Users\User\AppData\Local\Temp\{6A7F57DF-5C75-4976-8752-1F9C59CE7102}.tmp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" name="Рисунок 15" descr="900x12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5072074"/>
            <a:ext cx="2214578" cy="1365656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642910" y="6365557"/>
            <a:ext cx="1664174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600" dirty="0" smtClean="0"/>
              <a:t>Линейка</a:t>
            </a:r>
            <a:endParaRPr lang="ru-RU" sz="2600" dirty="0"/>
          </a:p>
        </p:txBody>
      </p:sp>
      <p:pic>
        <p:nvPicPr>
          <p:cNvPr id="18" name="Рисунок 17" descr="e04d7fbdf0cc95c7c40e374ea885a961.png"/>
          <p:cNvPicPr>
            <a:picLocks noChangeAspect="1"/>
          </p:cNvPicPr>
          <p:nvPr/>
        </p:nvPicPr>
        <p:blipFill>
          <a:blip r:embed="rId4" cstate="print"/>
          <a:srcRect l="4861" t="6140" r="3703" b="2485"/>
          <a:stretch>
            <a:fillRect/>
          </a:stretch>
        </p:blipFill>
        <p:spPr>
          <a:xfrm>
            <a:off x="3000364" y="4643446"/>
            <a:ext cx="2821801" cy="1785950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3071802" y="6365557"/>
            <a:ext cx="4118756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Рулетка или мерная лента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" name="Рисунок 19" descr="b7855c700d2f5a5327046f5f74312f5e.jpeg"/>
          <p:cNvPicPr>
            <a:picLocks noChangeAspect="1"/>
          </p:cNvPicPr>
          <p:nvPr/>
        </p:nvPicPr>
        <p:blipFill>
          <a:blip r:embed="rId5" cstate="print"/>
          <a:srcRect r="51660" b="612"/>
          <a:stretch>
            <a:fillRect/>
          </a:stretch>
        </p:blipFill>
        <p:spPr>
          <a:xfrm>
            <a:off x="6215074" y="4572008"/>
            <a:ext cx="928694" cy="1885532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7572396" y="5000636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7000892" y="5000636"/>
            <a:ext cx="200026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Курвиметр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85720" y="4500570"/>
            <a:ext cx="1500198" cy="46166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Ответ: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Заголовок 1"/>
          <p:cNvSpPr txBox="1">
            <a:spLocks/>
          </p:cNvSpPr>
          <p:nvPr/>
        </p:nvSpPr>
        <p:spPr>
          <a:xfrm>
            <a:off x="3571868" y="0"/>
            <a:ext cx="5429288" cy="5111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 этап урока. Изучение нового материала и его закрепление.</a:t>
            </a:r>
            <a:endParaRPr kumimoji="0" lang="ru-RU" sz="15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 animBg="1"/>
      <p:bldP spid="9" grpId="0" build="p" animBg="1"/>
      <p:bldP spid="15" grpId="0" build="allAtOnce" animBg="1"/>
      <p:bldP spid="17" grpId="0" build="allAtOnce"/>
      <p:bldP spid="19" grpId="0" build="allAtOnce"/>
      <p:bldP spid="22" grpId="0" build="allAtOnce"/>
      <p:bldP spid="23" grpId="0" build="allAtOnce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401080" cy="796908"/>
          </a:xfrm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just"/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 Перемещение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2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направленный отрезок, соединяющий начальное и конечное положение тела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142984"/>
            <a:ext cx="8643998" cy="1042982"/>
          </a:xfrm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  Модуль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перемещения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600" b="1" dirty="0" smtClean="0">
                <a:latin typeface="Times New Roman" pitchFamily="18" charset="0"/>
                <a:cs typeface="Times New Roman" pitchFamily="18" charset="0"/>
              </a:rPr>
              <a:t> S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2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длина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направленного отрезка, соединяющего начальное и конечное положение тела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28992" y="285728"/>
            <a:ext cx="190500" cy="503238"/>
          </a:xfrm>
          <a:prstGeom prst="rect">
            <a:avLst/>
          </a:prstGeom>
          <a:noFill/>
        </p:spPr>
      </p:pic>
      <p:pic>
        <p:nvPicPr>
          <p:cNvPr id="14" name="Рисунок 13" descr="7_067337e1.jpg"/>
          <p:cNvPicPr>
            <a:picLocks noChangeAspect="1"/>
          </p:cNvPicPr>
          <p:nvPr/>
        </p:nvPicPr>
        <p:blipFill>
          <a:blip r:embed="rId3" cstate="print"/>
          <a:srcRect l="9687" t="4136" r="7812" b="3098"/>
          <a:stretch>
            <a:fillRect/>
          </a:stretch>
        </p:blipFill>
        <p:spPr>
          <a:xfrm>
            <a:off x="0" y="2000240"/>
            <a:ext cx="6357982" cy="47684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17" name="Прямая со стрелкой 16"/>
          <p:cNvCxnSpPr/>
          <p:nvPr/>
        </p:nvCxnSpPr>
        <p:spPr>
          <a:xfrm>
            <a:off x="1571604" y="4643446"/>
            <a:ext cx="2500330" cy="1000132"/>
          </a:xfrm>
          <a:prstGeom prst="straightConnector1">
            <a:avLst/>
          </a:prstGeom>
          <a:ln w="76200">
            <a:solidFill>
              <a:srgbClr val="00B0F0"/>
            </a:solidFill>
            <a:headEnd type="oval" w="med" len="med"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868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8679" name="Picture 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14744" y="5786454"/>
            <a:ext cx="274638" cy="73977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  <p:pic>
        <p:nvPicPr>
          <p:cNvPr id="15" name="Рисунок 14" descr="600004280589b0 — копия.jpg"/>
          <p:cNvPicPr>
            <a:picLocks noChangeAspect="1"/>
          </p:cNvPicPr>
          <p:nvPr/>
        </p:nvPicPr>
        <p:blipFill>
          <a:blip r:embed="rId5" cstate="print"/>
          <a:srcRect t="17143" r="2610"/>
          <a:stretch>
            <a:fillRect/>
          </a:stretch>
        </p:blipFill>
        <p:spPr>
          <a:xfrm>
            <a:off x="6929454" y="4929198"/>
            <a:ext cx="1928826" cy="16950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" name="Скругленная прямоугольная выноска 17"/>
          <p:cNvSpPr/>
          <p:nvPr/>
        </p:nvSpPr>
        <p:spPr>
          <a:xfrm>
            <a:off x="6500826" y="3071810"/>
            <a:ext cx="2428892" cy="1428760"/>
          </a:xfrm>
          <a:prstGeom prst="wedgeRoundRectCallout">
            <a:avLst>
              <a:gd name="adj1" fmla="val 3736"/>
              <a:gd name="adj2" fmla="val 122583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Перемещение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– кратчайшее расстояние …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929454" y="2071678"/>
            <a:ext cx="1383921" cy="49244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[S]=1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м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3571868" y="0"/>
            <a:ext cx="5429288" cy="285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 этап урока. Изучение нового материала и его закрепление.</a:t>
            </a:r>
            <a:endParaRPr kumimoji="0" lang="ru-RU" sz="15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allAtOnce" animBg="1"/>
      <p:bldP spid="18" grpId="0" build="allAtOnce" animBg="1"/>
      <p:bldP spid="19" grpId="0" build="allAtOnce" animBg="1"/>
    </p:bldLst>
  </p:timing>
</p:sld>
</file>

<file path=ppt/theme/theme1.xml><?xml version="1.0" encoding="utf-8"?>
<a:theme xmlns:a="http://schemas.openxmlformats.org/drawingml/2006/main" name="Тема Office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19850</TotalTime>
  <Words>2076</Words>
  <Application>Microsoft Office PowerPoint</Application>
  <PresentationFormat>Экран (4:3)</PresentationFormat>
  <Paragraphs>326</Paragraphs>
  <Slides>32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 Office</vt:lpstr>
      <vt:lpstr>Тема «Траектория. Путь. Перемещение» (комбинированный урок)</vt:lpstr>
      <vt:lpstr> Образовательная цель урока: изучить такие понятия, как  «Траектория», «Путь», «Перемещения», «Модуль перемещения», «Проекция перемещения» на примере рассмотрения прямолинейного и криволинейного движений.</vt:lpstr>
      <vt:lpstr>1 этап урока. Актуализация знаний.</vt:lpstr>
      <vt:lpstr>Поясните содержание понятий!</vt:lpstr>
      <vt:lpstr>2 этап урока. Изучение нового материала и его закрепление.</vt:lpstr>
      <vt:lpstr>МД по форме траектории подразделяется:</vt:lpstr>
      <vt:lpstr>     Путь (l) – длина траектории, которую описывает тело (материальная точка).</vt:lpstr>
      <vt:lpstr>Слайд 8</vt:lpstr>
      <vt:lpstr>  Перемещение ( ) – направленный отрезок, соединяющий начальное и конечное положение тела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Итоги урока:</vt:lpstr>
      <vt:lpstr>Слайд 30</vt:lpstr>
      <vt:lpstr>Слайд 31</vt:lpstr>
      <vt:lpstr>Используемая литература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«Траектория. Путь. Перемещение» (комбинированный урок)</dc:title>
  <dc:creator>User</dc:creator>
  <cp:lastModifiedBy>User</cp:lastModifiedBy>
  <cp:revision>299</cp:revision>
  <dcterms:created xsi:type="dcterms:W3CDTF">2024-07-27T15:59:21Z</dcterms:created>
  <dcterms:modified xsi:type="dcterms:W3CDTF">2024-08-25T15:20:25Z</dcterms:modified>
</cp:coreProperties>
</file>