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72" r:id="rId5"/>
    <p:sldId id="273" r:id="rId6"/>
    <p:sldId id="277" r:id="rId7"/>
    <p:sldId id="275" r:id="rId8"/>
    <p:sldId id="276" r:id="rId9"/>
    <p:sldId id="259" r:id="rId10"/>
    <p:sldId id="260" r:id="rId11"/>
    <p:sldId id="261" r:id="rId12"/>
    <p:sldId id="263" r:id="rId13"/>
    <p:sldId id="264" r:id="rId14"/>
    <p:sldId id="258" r:id="rId15"/>
    <p:sldId id="265" r:id="rId16"/>
    <p:sldId id="268" r:id="rId17"/>
    <p:sldId id="266" r:id="rId18"/>
    <p:sldId id="269" r:id="rId19"/>
    <p:sldId id="270" r:id="rId20"/>
    <p:sldId id="278" r:id="rId21"/>
    <p:sldId id="279" r:id="rId22"/>
    <p:sldId id="280" r:id="rId23"/>
    <p:sldId id="282" r:id="rId24"/>
    <p:sldId id="283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72" d="100"/>
          <a:sy n="72" d="100"/>
        </p:scale>
        <p:origin x="-125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945DF32-BA2D-40D4-9DFD-EFFB3BB84DAE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65E3E0E-D2C4-4C64-9062-FCCBBB008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492896"/>
            <a:ext cx="6858048" cy="1894362"/>
          </a:xfrm>
        </p:spPr>
        <p:txBody>
          <a:bodyPr>
            <a:noAutofit/>
          </a:bodyPr>
          <a:lstStyle/>
          <a:p>
            <a:pPr algn="ctr"/>
            <a:r>
              <a:rPr lang="ru-RU" sz="4800" cap="none" dirty="0">
                <a:ln w="1905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Психолого-педагогическое сопровождение семьи детей с ТНР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501122" cy="4873752"/>
          </a:xfrm>
        </p:spPr>
        <p:txBody>
          <a:bodyPr>
            <a:normAutofit/>
          </a:bodyPr>
          <a:lstStyle/>
          <a:p>
            <a:r>
              <a:rPr lang="ru-RU" b="1" dirty="0"/>
              <a:t>Расписания из рисунков или фотографий.</a:t>
            </a:r>
          </a:p>
          <a:p>
            <a:r>
              <a:rPr lang="ru-RU" dirty="0"/>
              <a:t>Если обучающиеся  правильно соотносят предметы и их изображения можно использовать расписание на основе картинок или фотографий, отображая последовательность занятий или событий.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1\Desktop\виз расп\DSC007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28575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ВИЗ,РАС\IMG_00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285992"/>
            <a:ext cx="264320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static.insales-cdn.com/images/products/1/809/124232489/IMG_6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285991"/>
            <a:ext cx="3000396" cy="428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467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Организация предметно-пространственной среды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501122" cy="4873752"/>
          </a:xfrm>
        </p:spPr>
        <p:txBody>
          <a:bodyPr>
            <a:normAutofit/>
          </a:bodyPr>
          <a:lstStyle/>
          <a:p>
            <a:r>
              <a:rPr lang="ru-RU" sz="2800" dirty="0"/>
              <a:t>Организация пространства должна быть:</a:t>
            </a:r>
          </a:p>
          <a:p>
            <a:pPr>
              <a:buNone/>
            </a:pPr>
            <a:r>
              <a:rPr lang="ru-RU" sz="2800" dirty="0"/>
              <a:t>1. Педагогически целесообразна</a:t>
            </a:r>
          </a:p>
          <a:p>
            <a:pPr>
              <a:buNone/>
            </a:pPr>
            <a:r>
              <a:rPr lang="ru-RU" sz="2800" dirty="0"/>
              <a:t>2. Доступна</a:t>
            </a:r>
          </a:p>
          <a:p>
            <a:pPr>
              <a:buNone/>
            </a:pPr>
            <a:r>
              <a:rPr lang="ru-RU" sz="2800" dirty="0"/>
              <a:t>3. Безопасна</a:t>
            </a:r>
          </a:p>
          <a:p>
            <a:pPr>
              <a:buNone/>
            </a:pPr>
            <a:r>
              <a:rPr lang="ru-RU" sz="2800" dirty="0"/>
              <a:t>4. Трансформируема</a:t>
            </a:r>
          </a:p>
          <a:p>
            <a:pPr>
              <a:buNone/>
            </a:pPr>
            <a:r>
              <a:rPr lang="ru-RU" sz="2800" dirty="0"/>
              <a:t>5. Многофункциональна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143380"/>
            <a:ext cx="464347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071810"/>
            <a:ext cx="421481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429684" cy="4873752"/>
          </a:xfrm>
        </p:spPr>
        <p:txBody>
          <a:bodyPr/>
          <a:lstStyle/>
          <a:p>
            <a:r>
              <a:rPr lang="ru-RU" dirty="0"/>
              <a:t>Так как домашнее помещение не всегда располагает большим пространством, можно порекомендовать родителям приобрести </a:t>
            </a:r>
            <a:r>
              <a:rPr lang="ru-RU" dirty="0" err="1"/>
              <a:t>бизиборды</a:t>
            </a:r>
            <a:r>
              <a:rPr lang="ru-RU" dirty="0"/>
              <a:t> или </a:t>
            </a:r>
            <a:r>
              <a:rPr lang="ru-RU" dirty="0" err="1"/>
              <a:t>бизикубы</a:t>
            </a:r>
            <a:r>
              <a:rPr lang="ru-RU" dirty="0"/>
              <a:t>, они различны по наполнению и значению. Но общее у них это развитие </a:t>
            </a:r>
            <a:r>
              <a:rPr lang="ru-RU" dirty="0" err="1"/>
              <a:t>сенсорики</a:t>
            </a:r>
            <a:r>
              <a:rPr lang="ru-RU" dirty="0"/>
              <a:t>, которая так необходима детям с нарушениями речи.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00306"/>
            <a:ext cx="9144000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429684" cy="4873752"/>
          </a:xfrm>
        </p:spPr>
        <p:txBody>
          <a:bodyPr/>
          <a:lstStyle/>
          <a:p>
            <a:r>
              <a:rPr lang="ru-RU" dirty="0" err="1"/>
              <a:t>Бизиборд</a:t>
            </a:r>
            <a:r>
              <a:rPr lang="ru-RU" dirty="0"/>
              <a:t> может быть использован как для самостоятельной игры ребенка, так и для совместной коррекционной работы.</a:t>
            </a:r>
          </a:p>
          <a:p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847251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" contrast="3000"/>
          </a:blip>
          <a:srcRect/>
          <a:stretch>
            <a:fillRect/>
          </a:stretch>
        </p:blipFill>
        <p:spPr bwMode="auto">
          <a:xfrm>
            <a:off x="0" y="0"/>
            <a:ext cx="91628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6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65403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Логопедические игрушки</a:t>
            </a:r>
          </a:p>
        </p:txBody>
      </p:sp>
      <p:pic>
        <p:nvPicPr>
          <p:cNvPr id="24580" name="Picture 4" descr="https://www.ukazka.ru/img/b/uk11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071834" cy="2514600"/>
          </a:xfrm>
          <a:prstGeom prst="rect">
            <a:avLst/>
          </a:prstGeom>
          <a:noFill/>
        </p:spPr>
      </p:pic>
      <p:pic>
        <p:nvPicPr>
          <p:cNvPr id="24582" name="Picture 6" descr="https://i.pinimg.com/736x/93/3d/44/933d448f1df2c1bf01aa31e5db02cb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857232"/>
            <a:ext cx="4143404" cy="2571768"/>
          </a:xfrm>
          <a:prstGeom prst="rect">
            <a:avLst/>
          </a:prstGeom>
          <a:noFill/>
        </p:spPr>
      </p:pic>
      <p:pic>
        <p:nvPicPr>
          <p:cNvPr id="24584" name="Picture 8" descr="https://tacon.ru/wp-content/uploads/5/8/4/58424b6f2883d941cff74fd61708c14a.jpeg"/>
          <p:cNvPicPr>
            <a:picLocks noChangeAspect="1" noChangeArrowheads="1"/>
          </p:cNvPicPr>
          <p:nvPr/>
        </p:nvPicPr>
        <p:blipFill>
          <a:blip r:embed="rId4" cstate="print"/>
          <a:srcRect b="5999"/>
          <a:stretch>
            <a:fillRect/>
          </a:stretch>
        </p:blipFill>
        <p:spPr bwMode="auto">
          <a:xfrm>
            <a:off x="1785918" y="3357563"/>
            <a:ext cx="5857916" cy="350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85728"/>
            <a:ext cx="871543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Использование мнемотехники в работе с детьми с ТНР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00108"/>
            <a:ext cx="8572560" cy="4873752"/>
          </a:xfrm>
        </p:spPr>
        <p:txBody>
          <a:bodyPr/>
          <a:lstStyle/>
          <a:p>
            <a:r>
              <a:rPr lang="ru-RU" dirty="0"/>
              <a:t>У детей с речевой патологией мы можем развивать наглядно-образное мышление, используя символы, схемы, которые лежат в основе образования искусственных ассоциаций, облегчающих запоминание и увеличивающих объём памяти.</a:t>
            </a:r>
          </a:p>
        </p:txBody>
      </p:sp>
      <p:pic>
        <p:nvPicPr>
          <p:cNvPr id="5" name="Picture 2" descr="https://skazka-ds.okis.ru/files/1/2/9/1299/yH-J99Lynb0.jpg"/>
          <p:cNvPicPr>
            <a:picLocks noChangeAspect="1" noChangeArrowheads="1"/>
          </p:cNvPicPr>
          <p:nvPr/>
        </p:nvPicPr>
        <p:blipFill>
          <a:blip r:embed="rId2" cstate="print">
            <a:lum bright="3000" contrast="-3000"/>
          </a:blip>
          <a:srcRect l="43750" t="14583" r="36719" b="48958"/>
          <a:stretch>
            <a:fillRect/>
          </a:stretch>
        </p:blipFill>
        <p:spPr bwMode="auto">
          <a:xfrm>
            <a:off x="4429124" y="2857472"/>
            <a:ext cx="4286280" cy="40005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071810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/>
              <a:t>Где обедал воробей</a:t>
            </a:r>
            <a:endParaRPr lang="en-US" sz="3200" dirty="0"/>
          </a:p>
          <a:p>
            <a:pPr>
              <a:buNone/>
            </a:pPr>
            <a:endParaRPr lang="ru-RU" sz="3200" dirty="0"/>
          </a:p>
          <a:p>
            <a:pPr>
              <a:buNone/>
            </a:pPr>
            <a:r>
              <a:rPr lang="ru-RU" sz="3200" dirty="0"/>
              <a:t>В зоопарке у зверей</a:t>
            </a:r>
            <a:endParaRPr lang="en-US" sz="3200" dirty="0"/>
          </a:p>
          <a:p>
            <a:pPr>
              <a:buNone/>
            </a:pPr>
            <a:endParaRPr lang="ru-RU" sz="3200" dirty="0"/>
          </a:p>
          <a:p>
            <a:pPr>
              <a:buNone/>
            </a:pPr>
            <a:r>
              <a:rPr lang="ru-RU" sz="3200" dirty="0"/>
              <a:t>Пообедал я сперва</a:t>
            </a:r>
            <a:endParaRPr lang="en-US" sz="3200" dirty="0"/>
          </a:p>
          <a:p>
            <a:pPr>
              <a:buNone/>
            </a:pPr>
            <a:endParaRPr lang="ru-RU" sz="3200" dirty="0"/>
          </a:p>
          <a:p>
            <a:pPr>
              <a:buNone/>
            </a:pPr>
            <a:r>
              <a:rPr lang="ru-RU" sz="3200" dirty="0"/>
              <a:t>За решеткою у льва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ulybkasalym.ru/wp-content/uploads/2023/04/slide-21.jpg"/>
          <p:cNvPicPr>
            <a:picLocks noChangeAspect="1" noChangeArrowheads="1"/>
          </p:cNvPicPr>
          <p:nvPr/>
        </p:nvPicPr>
        <p:blipFill>
          <a:blip r:embed="rId2" cstate="print"/>
          <a:srcRect l="2197" t="9779" r="1123" b="100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8572560" cy="6000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1.Медицинская проблема</a:t>
            </a:r>
          </a:p>
          <a:p>
            <a:pPr marL="0" indent="0">
              <a:buNone/>
            </a:pPr>
            <a:r>
              <a:rPr lang="ru-RU" sz="4000" dirty="0"/>
              <a:t>2. Материально-техническое обеспечение и литература</a:t>
            </a:r>
          </a:p>
          <a:p>
            <a:pPr marL="0" indent="0">
              <a:buNone/>
            </a:pPr>
            <a:r>
              <a:rPr lang="ru-RU" sz="4000" dirty="0"/>
              <a:t>3. Детско-родительские отношения</a:t>
            </a:r>
          </a:p>
          <a:p>
            <a:pPr marL="0" indent="0">
              <a:buNone/>
            </a:pPr>
            <a:r>
              <a:rPr lang="ru-RU" sz="4000" dirty="0"/>
              <a:t>4. Жизненная навигация</a:t>
            </a:r>
          </a:p>
          <a:p>
            <a:pPr marL="0" indent="0">
              <a:buNone/>
            </a:pPr>
            <a:r>
              <a:rPr lang="ru-RU" sz="4000" dirty="0"/>
              <a:t>5. Проблемы коммуникации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467600" cy="634082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Детско-родительские отношения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620688"/>
            <a:ext cx="8712968" cy="4873752"/>
          </a:xfrm>
        </p:spPr>
        <p:txBody>
          <a:bodyPr>
            <a:normAutofit/>
          </a:bodyPr>
          <a:lstStyle/>
          <a:p>
            <a:r>
              <a:rPr lang="ru-RU" dirty="0"/>
              <a:t>У родителей в семьях с детьми с ТНР функции воспитания ребенка, понимание своей ответственности за его здоровье превалируют над хозяйственными и бытовыми функциями. Для разных родителей, воспитывающих ребенка с нарушением речи, характерны следующие типы поведения в отношениях с ребенком: 1 – родители растеряны 2 – родители жалуются либо отрицают состояние ребенка с нарушениями речи 3 – родители ищут пути решения проблем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65104"/>
            <a:ext cx="8496944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538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0"/>
            <a:ext cx="8568952" cy="6858000"/>
          </a:xfrm>
        </p:spPr>
        <p:txBody>
          <a:bodyPr>
            <a:normAutofit/>
          </a:bodyPr>
          <a:lstStyle/>
          <a:p>
            <a:r>
              <a:rPr lang="ru-RU" dirty="0"/>
              <a:t>Родители ребенка, посещающего специализированную группу, не воспринимают его речевой дефект, не слышат ошибки или считают, что дефект не так серьезен и может быть преодолен в ходе спонтанного речевого развития ребенка: «само пройдет», «пойдет в школу – научится», «с таким дефектом можно жить без особых проблем». Следует отметить, что родители чаще всего замечают только неправильное звукопроизношение и очень редко недоразвитие лексико-грамматической стороны речи. Выделяется часть родителей, которые преувеличивают серьезность дефекта, демонстрируют своеобразную </a:t>
            </a:r>
            <a:r>
              <a:rPr lang="ru-RU" dirty="0" err="1"/>
              <a:t>гиперрефлексию</a:t>
            </a:r>
            <a:r>
              <a:rPr lang="ru-RU" dirty="0"/>
              <a:t> на дефект, постоянно напоминают ребенку о речевых трудностях, просят произнести слово правильно, хотя ребенок не может этого сделать. Такое отношение к дефекту формирует у ребенка комплекс неполноценности – «поведенческий и речевой негативизм».</a:t>
            </a:r>
          </a:p>
        </p:txBody>
      </p:sp>
    </p:spTree>
    <p:extLst>
      <p:ext uri="{BB962C8B-B14F-4D97-AF65-F5344CB8AC3E}">
        <p14:creationId xmlns:p14="http://schemas.microsoft.com/office/powerpoint/2010/main" val="2176094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91264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формы поведения родителей по отношению к своему ребенку и их влияние на психическое развитие ребенка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8496944" cy="5328592"/>
          </a:xfrm>
        </p:spPr>
        <p:txBody>
          <a:bodyPr>
            <a:noAutofit/>
          </a:bodyPr>
          <a:lstStyle/>
          <a:p>
            <a:r>
              <a:rPr lang="ru-RU" sz="2200" dirty="0"/>
              <a:t>1. Родители стыдятся странностей своего ребенка, излишне оберегают его от излишних социальных контактов. Ребенок не чувствует себя спокойным, в безопасности, растет замкнутым, недовольным собой. </a:t>
            </a:r>
          </a:p>
          <a:p>
            <a:r>
              <a:rPr lang="ru-RU" sz="2200" dirty="0"/>
              <a:t>2. Родители не замечают проблемы в развитии ребенка и доказывают себе и всему миру, что он ничуть не хуже других, как следствие – постоянное  предъявление к ребенку завышенных требований. Чрезмерные требования и постоянное давление делают ребенка упрямым и раздражительным, а частые ситуации, в которых он чувствует себя некомпетентным, лишают его уверенности в себе. </a:t>
            </a:r>
          </a:p>
          <a:p>
            <a:r>
              <a:rPr lang="ru-RU" sz="2200" dirty="0"/>
              <a:t>3. Родители воспринимают ребенка естественно, позволяют бывать ему везде, не обращая внимания на взгляды и замечания окружающих. Ребенок чувствует себя уверенно, счастливо, воспринимая себя таким, как все</a:t>
            </a:r>
          </a:p>
        </p:txBody>
      </p:sp>
    </p:spTree>
    <p:extLst>
      <p:ext uri="{BB962C8B-B14F-4D97-AF65-F5344CB8AC3E}">
        <p14:creationId xmlns:p14="http://schemas.microsoft.com/office/powerpoint/2010/main" val="3528087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467600" cy="63408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Проблемы коммуникации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374" y="692696"/>
            <a:ext cx="8731089" cy="7344816"/>
          </a:xfrm>
        </p:spPr>
        <p:txBody>
          <a:bodyPr>
            <a:noAutofit/>
          </a:bodyPr>
          <a:lstStyle/>
          <a:p>
            <a:pPr fontAlgn="t"/>
            <a:r>
              <a:rPr lang="ru-RU" dirty="0"/>
              <a:t>Проблемы общения детей с ТНР не объясняются другими нарушениями развития, потерей слуха или умственной отсталостью. Речевые проблемы часто присутствуют с раннего возраста и сохраняются по мере взросления детей. Однако они могут возникнуть и в средней школе, когда коммуникативные требования возрастают со стороны окружающей среды.</a:t>
            </a:r>
          </a:p>
          <a:p>
            <a:pPr fontAlgn="t"/>
            <a:r>
              <a:rPr lang="ru-RU" dirty="0"/>
              <a:t>Дети с ТНР могут проявлять речевой негативизм или речевую пассивность при общении. Также возможна избирательная контактность с окружающими. Контакт с детьми, страдающими речевыми недостатками, может быть затруднен, поскольку их поведение специфично. В качестве альтернативных средств общения с такими детьми используют мимику и жесты.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43610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 детей с ТНР отмечаются следующие особенности состояния коммуникативной сферы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51567"/>
            <a:ext cx="8424936" cy="5589240"/>
          </a:xfrm>
        </p:spPr>
        <p:txBody>
          <a:bodyPr>
            <a:normAutofit lnSpcReduction="10000"/>
          </a:bodyPr>
          <a:lstStyle/>
          <a:p>
            <a:pPr fontAlgn="t"/>
            <a:r>
              <a:rPr lang="ru-RU" dirty="0"/>
              <a:t>сложность вступления в контакт;</a:t>
            </a:r>
          </a:p>
          <a:p>
            <a:pPr fontAlgn="t"/>
            <a:r>
              <a:rPr lang="ru-RU" dirty="0"/>
              <a:t>трудности социальной адаптации, снижение потребности в общении, неумение ориентироваться в ситуации общения, трудности в налаживании контактов;</a:t>
            </a:r>
          </a:p>
          <a:p>
            <a:pPr fontAlgn="t"/>
            <a:r>
              <a:rPr lang="ru-RU" dirty="0"/>
              <a:t>нарушения общения в конфликтных ситуациях, поскольку речь не выступает регулятором поведения. Ряду детей свойственны повышенная агрессивность и конфликтность, мстительность, драчливость, желание причинить боль. Другим — уход от конфликтной ситуации, отказ от любого способа общения;</a:t>
            </a:r>
          </a:p>
          <a:p>
            <a:pPr fontAlgn="t"/>
            <a:r>
              <a:rPr lang="ru-RU" dirty="0"/>
              <a:t>недостаточное развитие способности к приему и переработке информации в силу нарушений внимания и слухового восприятия, недостаточно сформированного фонематического слуха;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895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56207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496944" cy="6120680"/>
          </a:xfrm>
        </p:spPr>
        <p:txBody>
          <a:bodyPr>
            <a:normAutofit/>
          </a:bodyPr>
          <a:lstStyle/>
          <a:p>
            <a:r>
              <a:rPr lang="ru-RU" dirty="0"/>
              <a:t>Н. В. Обухова Семейное воспитание детей с нарушением речи</a:t>
            </a:r>
          </a:p>
          <a:p>
            <a:r>
              <a:rPr lang="ru-RU" dirty="0" err="1"/>
              <a:t>Холостова</a:t>
            </a:r>
            <a:r>
              <a:rPr lang="ru-RU" dirty="0"/>
              <a:t>, Е. И. Семейное воспитание и социальная работа [Текст] / Е. И. </a:t>
            </a:r>
            <a:r>
              <a:rPr lang="ru-RU" dirty="0" err="1"/>
              <a:t>Холостова</a:t>
            </a:r>
            <a:r>
              <a:rPr lang="ru-RU" dirty="0"/>
              <a:t>, Е. М. Черняк, Н. Н. Стрельникова. – М. : Дашков и Ко, 2013.</a:t>
            </a:r>
          </a:p>
          <a:p>
            <a:r>
              <a:rPr lang="ru-RU" dirty="0" err="1"/>
              <a:t>Зинкевич</a:t>
            </a:r>
            <a:r>
              <a:rPr lang="ru-RU" dirty="0"/>
              <a:t>-Евстигнеева, Т. Д. Как помочь особому ребенку. Книга для педагогов и родителей [Текст] / Т. Д. </a:t>
            </a:r>
            <a:r>
              <a:rPr lang="ru-RU" dirty="0" err="1"/>
              <a:t>Зинкевич</a:t>
            </a:r>
            <a:r>
              <a:rPr lang="ru-RU" dirty="0"/>
              <a:t>-Евстигнеева, Л. А. Нисневич. – СПб., 2000</a:t>
            </a:r>
          </a:p>
          <a:p>
            <a:r>
              <a:rPr lang="ru-RU" dirty="0" err="1"/>
              <a:t>Агранович</a:t>
            </a:r>
            <a:r>
              <a:rPr lang="ru-RU" dirty="0"/>
              <a:t>, З. Е. Сборник домашних заданий в помощь логопедам и родителям для преодоления лексико-грамматического недоразвития речи у дошкольников с ОНР [Текст] / З. Е. </a:t>
            </a:r>
            <a:r>
              <a:rPr lang="ru-RU" dirty="0" err="1"/>
              <a:t>Агранович</a:t>
            </a:r>
            <a:r>
              <a:rPr lang="ru-RU" dirty="0"/>
              <a:t>. – М. : Детство-Пресс, 2019.</a:t>
            </a:r>
          </a:p>
        </p:txBody>
      </p:sp>
    </p:spTree>
    <p:extLst>
      <p:ext uri="{BB962C8B-B14F-4D97-AF65-F5344CB8AC3E}">
        <p14:creationId xmlns:p14="http://schemas.microsoft.com/office/powerpoint/2010/main" val="1016549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467600" cy="562074"/>
          </a:xfrm>
        </p:spPr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Медицинская проблема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692696"/>
            <a:ext cx="8640960" cy="6048672"/>
          </a:xfrm>
        </p:spPr>
        <p:txBody>
          <a:bodyPr>
            <a:noAutofit/>
          </a:bodyPr>
          <a:lstStyle/>
          <a:p>
            <a:r>
              <a:rPr lang="ru-RU" sz="2800" dirty="0"/>
              <a:t>ТНР – это не какой-то один диагноз, а собирательный термин, который включает в себя различные нарушения. Соответственно, коррекция должна основываться на конкретном дефекте, который выявлен у ребенка.</a:t>
            </a:r>
          </a:p>
          <a:p>
            <a:r>
              <a:rPr lang="ru-RU" sz="2800" dirty="0"/>
              <a:t>Среди общих признаков можно отметить низкий уровень подвижности, застенчивость, замкнутость, нерешительность, а также чувство неполноценности, т.е. ребенок сам осознает, что у него есть серьезные проблемы с речью и другими функциями, поэтому он всячески старается избегать коммуникации с другими людьми.</a:t>
            </a:r>
          </a:p>
        </p:txBody>
      </p:sp>
    </p:spTree>
    <p:extLst>
      <p:ext uri="{BB962C8B-B14F-4D97-AF65-F5344CB8AC3E}">
        <p14:creationId xmlns:p14="http://schemas.microsoft.com/office/powerpoint/2010/main" val="3288032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08012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Материально-техническое обеспечение и литература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95732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282" y="2829483"/>
            <a:ext cx="2496830" cy="3982445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91349"/>
            <a:ext cx="3480387" cy="522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9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03848" y="620688"/>
            <a:ext cx="5631904" cy="5976664"/>
          </a:xfrm>
        </p:spPr>
        <p:txBody>
          <a:bodyPr>
            <a:noAutofit/>
          </a:bodyPr>
          <a:lstStyle/>
          <a:p>
            <a:r>
              <a:rPr lang="ru-RU" dirty="0"/>
              <a:t>Автор показывает, как, организуя креативную игру и участвуя в ней, взрослый может устанавливать доверительные отношения с детьми, развивать у них активность и самостоятельность в познании окружающего мира. В отличие от традиционной игры-драматизации, где заучиваются роли и разыгрываются сцены по определенному сценарию, креативная игра-драматизация дает простор творчеству детей и свободу самовыражения, а также служит коррекционным целям.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2"/>
            <a:ext cx="288032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121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Онлайн-игры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/>
              <a:t>https://vini.by/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731" y="917758"/>
            <a:ext cx="5190210" cy="559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" y="932901"/>
            <a:ext cx="3629076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95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36888" y="551474"/>
            <a:ext cx="4883584" cy="52537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222222"/>
                </a:solidFill>
                <a:latin typeface="georgia"/>
              </a:rPr>
              <a:t>Онлайн-игра "То яма, то канава" </a:t>
            </a:r>
            <a:r>
              <a:rPr lang="ru-RU" dirty="0">
                <a:solidFill>
                  <a:srgbClr val="222222"/>
                </a:solidFill>
                <a:latin typeface="georgia"/>
              </a:rPr>
              <a:t>тренирует навык чтения, а также в умении правильно вставлять Ь или Ъ в слова.</a:t>
            </a:r>
            <a:endParaRPr lang="ru-RU" dirty="0">
              <a:solidFill>
                <a:srgbClr val="222222"/>
              </a:solidFill>
              <a:latin typeface="Georgia"/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222222"/>
                </a:solidFill>
                <a:latin typeface="georgia"/>
              </a:rPr>
              <a:t>Описание игры</a:t>
            </a:r>
            <a:r>
              <a:rPr lang="ru-RU" dirty="0">
                <a:solidFill>
                  <a:srgbClr val="222222"/>
                </a:solidFill>
                <a:latin typeface="georgia"/>
              </a:rPr>
              <a:t> - ребёнку предлагается прочитать слово на автомобиле и определить, в какую из ямок он попал - с мягким или твёрдым знаком.</a:t>
            </a:r>
            <a:endParaRPr lang="ru-RU" dirty="0">
              <a:solidFill>
                <a:srgbClr val="222222"/>
              </a:solidFill>
              <a:latin typeface="Georgia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2" y="1268760"/>
            <a:ext cx="3744541" cy="374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8191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https://shkatulkalogopeda.blogspot.com/2022/06/blog-post.html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78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74123" y="56612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https://www.igraemsa.ru/igry-dlja-detej/poznavatelnye-igry/igra-chej-eto-golos-v-lesu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90" y="279623"/>
            <a:ext cx="7286625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468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Визуальное расписание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785794"/>
            <a:ext cx="8572560" cy="568815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Расписание из предметов (предметное – предметы расположенные в ряд).</a:t>
            </a:r>
            <a:r>
              <a:rPr lang="ru-RU" dirty="0"/>
              <a:t> Такое расписание наиболее уместно для детей с очень низкими речевыми навыками и в основном невербальными. На начальной стадии достаточно перед очередным заданием просто давать ребёнку определённый предмет, который он будет использовать. Предмет должен быть небольшого размера, а также должен символизировать определённое событие.</a:t>
            </a:r>
          </a:p>
          <a:p>
            <a:r>
              <a:rPr lang="ru-RU" dirty="0"/>
              <a:t>Например:</a:t>
            </a:r>
          </a:p>
          <a:p>
            <a:r>
              <a:rPr lang="ru-RU" dirty="0"/>
              <a:t>Умываться- зубная паста, щетка</a:t>
            </a:r>
          </a:p>
          <a:p>
            <a:r>
              <a:rPr lang="ru-RU" dirty="0"/>
              <a:t>Играть на улице – ведерко с совком.</a:t>
            </a:r>
          </a:p>
          <a:p>
            <a:r>
              <a:rPr lang="ru-RU" dirty="0"/>
              <a:t>Рисование - карандаш.</a:t>
            </a:r>
          </a:p>
          <a:p>
            <a:r>
              <a:rPr lang="ru-RU" dirty="0"/>
              <a:t>Обед - ложка.</a:t>
            </a:r>
          </a:p>
          <a:p>
            <a:r>
              <a:rPr lang="ru-RU" dirty="0"/>
              <a:t>Игры - машинка, кубик или кукла.</a:t>
            </a:r>
          </a:p>
          <a:p>
            <a:r>
              <a:rPr lang="ru-RU" dirty="0"/>
              <a:t>Урок- книга, учебник.</a:t>
            </a:r>
          </a:p>
          <a:p>
            <a:endParaRPr lang="ru-RU" dirty="0"/>
          </a:p>
        </p:txBody>
      </p:sp>
      <p:pic>
        <p:nvPicPr>
          <p:cNvPr id="4" name="Рисунок 3" descr="C:\Users\1\Desktop\ВИЗ,РАС\IMG_00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364330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1766</TotalTime>
  <Words>1041</Words>
  <Application>Microsoft Office PowerPoint</Application>
  <PresentationFormat>Экран (4:3)</PresentationFormat>
  <Paragraphs>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Психолого-педагогическое сопровождение семьи детей с ТНР</vt:lpstr>
      <vt:lpstr>Содержание</vt:lpstr>
      <vt:lpstr>Медицинская проблема</vt:lpstr>
      <vt:lpstr>Материально-техническое обеспечение и литература</vt:lpstr>
      <vt:lpstr>Презентация PowerPoint</vt:lpstr>
      <vt:lpstr>Онлайн-игры</vt:lpstr>
      <vt:lpstr>Презентация PowerPoint</vt:lpstr>
      <vt:lpstr>Презентация PowerPoint</vt:lpstr>
      <vt:lpstr>Визуальное расписание</vt:lpstr>
      <vt:lpstr>Презентация PowerPoint</vt:lpstr>
      <vt:lpstr>Организация предметно-пространственной среды</vt:lpstr>
      <vt:lpstr>Презентация PowerPoint</vt:lpstr>
      <vt:lpstr>Презентация PowerPoint</vt:lpstr>
      <vt:lpstr>Презентация PowerPoint</vt:lpstr>
      <vt:lpstr>Презентация PowerPoint</vt:lpstr>
      <vt:lpstr>Логопедические игрушки</vt:lpstr>
      <vt:lpstr>Презентация PowerPoint</vt:lpstr>
      <vt:lpstr>Использование мнемотехники в работе с детьми с ТНР </vt:lpstr>
      <vt:lpstr>Презентация PowerPoint</vt:lpstr>
      <vt:lpstr>Детско-родительские отношения</vt:lpstr>
      <vt:lpstr>Презентация PowerPoint</vt:lpstr>
      <vt:lpstr>формы поведения родителей по отношению к своему ребенку и их влияние на психическое развитие ребенка</vt:lpstr>
      <vt:lpstr>Проблемы коммуникации</vt:lpstr>
      <vt:lpstr>У детей с ТНР отмечаются следующие особенности состояния коммуникативной сферы</vt:lpstr>
      <vt:lpstr>Литература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Психолого-педагогическое сопровождение семьи детей с ТНР</dc:title>
  <dc:creator>admin</dc:creator>
  <cp:lastModifiedBy>Галина</cp:lastModifiedBy>
  <cp:revision>30</cp:revision>
  <dcterms:created xsi:type="dcterms:W3CDTF">2023-06-07T12:29:14Z</dcterms:created>
  <dcterms:modified xsi:type="dcterms:W3CDTF">2024-08-25T15:08:09Z</dcterms:modified>
</cp:coreProperties>
</file>