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1" r:id="rId5"/>
    <p:sldId id="278" r:id="rId6"/>
    <p:sldId id="279" r:id="rId7"/>
    <p:sldId id="280" r:id="rId8"/>
    <p:sldId id="260" r:id="rId9"/>
    <p:sldId id="283" r:id="rId10"/>
    <p:sldId id="284" r:id="rId11"/>
    <p:sldId id="285" r:id="rId12"/>
    <p:sldId id="286" r:id="rId13"/>
    <p:sldId id="277" r:id="rId14"/>
    <p:sldId id="275" r:id="rId15"/>
    <p:sldId id="276" r:id="rId16"/>
    <p:sldId id="288" r:id="rId17"/>
    <p:sldId id="287" r:id="rId18"/>
    <p:sldId id="289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20D66E-4728-4CAC-8843-B8F042978B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FB6E3-E0D5-4B0C-8044-2A5256D399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5D0C4-76D9-4DC7-AC08-27D14AD301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65926-3FE4-4920-BAE0-10FBA30278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B749C9-87AD-48B2-9831-89FD2C2952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317D37-6927-4174-9CA1-88331D07AF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D0D45-F54F-48C6-931D-2D6D6873B0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A7708D-ECF5-42EA-9D74-C9B74C3023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F3AAC8-CB06-4D46-B754-5443361DD7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C6B312-4F05-4125-8AA4-E1A4E7BABA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38A82E-E532-4F42-A482-9B74B7222B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23B4C-65B7-467E-8057-047951FC79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4CE3604-AB57-4E41-8162-602D09BAE5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00CC"/>
                </a:solidFill>
                <a:latin typeface="Times New Roman" pitchFamily="18" charset="0"/>
              </a:rPr>
              <a:t>СЛУЧАЙНЫЕ ВЕЛИЧИНЫ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885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Распределение вероятностей дискретной случайной величины можно наглядно</a:t>
            </a:r>
          </a:p>
          <a:p>
            <a:r>
              <a:rPr lang="ru-RU" dirty="0"/>
              <a:t>изображать с помощью диаграммы</a:t>
            </a: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785794"/>
            <a:ext cx="5224475" cy="306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071942"/>
            <a:ext cx="71628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5429264"/>
            <a:ext cx="6357982" cy="1163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8715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Предположим, что человек бросает монету до тех пор</a:t>
            </a:r>
            <a:r>
              <a:rPr lang="ru-RU" dirty="0" smtClean="0"/>
              <a:t>, пока </a:t>
            </a:r>
            <a:r>
              <a:rPr lang="ru-RU" dirty="0"/>
              <a:t>не выпадет орёл. Случайная величина </a:t>
            </a:r>
            <a:r>
              <a:rPr lang="ru-RU" i="1" dirty="0"/>
              <a:t>Y, равная числу бросков</a:t>
            </a:r>
            <a:r>
              <a:rPr lang="ru-RU" i="1" dirty="0" smtClean="0"/>
              <a:t>, </a:t>
            </a:r>
            <a:r>
              <a:rPr lang="ru-RU" dirty="0" smtClean="0"/>
              <a:t>может </a:t>
            </a:r>
            <a:r>
              <a:rPr lang="ru-RU" dirty="0"/>
              <a:t>принять любое натуральное значение.</a:t>
            </a:r>
          </a:p>
          <a:p>
            <a:r>
              <a:rPr lang="ru-RU" dirty="0"/>
              <a:t>Найдём распределение величины </a:t>
            </a:r>
            <a:r>
              <a:rPr lang="en-US" i="1" dirty="0"/>
              <a:t>Y.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1443841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Значение 1 возникает, если сразу выпал орёл. Вероятность </a:t>
            </a:r>
            <a:r>
              <a:rPr lang="ru-RU" dirty="0" smtClean="0"/>
              <a:t>этого 1/2 </a:t>
            </a:r>
            <a:r>
              <a:rPr lang="ru-RU" dirty="0"/>
              <a:t>.</a:t>
            </a:r>
          </a:p>
          <a:p>
            <a:r>
              <a:rPr lang="ru-RU" dirty="0"/>
              <a:t>Значение 2 возникает, если в первый раз выпала решка, а во второй раз –– орёл</a:t>
            </a:r>
            <a:r>
              <a:rPr lang="ru-RU" dirty="0" smtClean="0"/>
              <a:t>. В </a:t>
            </a:r>
            <a:r>
              <a:rPr lang="ru-RU" dirty="0"/>
              <a:t>силу независимости бросков вероятность этого равна </a:t>
            </a:r>
            <a:r>
              <a:rPr lang="ru-RU" dirty="0" smtClean="0"/>
              <a:t>1/2 ·1/2 =1/4.</a:t>
            </a:r>
          </a:p>
          <a:p>
            <a:r>
              <a:rPr lang="ru-RU" dirty="0" smtClean="0"/>
              <a:t>………</a:t>
            </a:r>
            <a:endParaRPr lang="ru-RU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500306"/>
            <a:ext cx="6387888" cy="2181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85720" y="5000636"/>
            <a:ext cx="85725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</a:t>
            </a:r>
            <a:r>
              <a:rPr lang="ru-RU" dirty="0"/>
              <a:t>этом распределении вероятности образуют </a:t>
            </a:r>
            <a:r>
              <a:rPr lang="ru-RU" dirty="0" smtClean="0"/>
              <a:t>геометрическую </a:t>
            </a:r>
            <a:r>
              <a:rPr lang="ru-RU" dirty="0"/>
              <a:t>прогрессию. </a:t>
            </a:r>
            <a:endParaRPr lang="ru-RU" dirty="0" smtClean="0"/>
          </a:p>
          <a:p>
            <a:r>
              <a:rPr lang="ru-RU" dirty="0" smtClean="0"/>
              <a:t>По </a:t>
            </a:r>
            <a:r>
              <a:rPr lang="ru-RU" dirty="0"/>
              <a:t>этой причине такие распределения </a:t>
            </a:r>
            <a:r>
              <a:rPr lang="ru-RU" dirty="0" smtClean="0"/>
              <a:t>называют </a:t>
            </a:r>
            <a:r>
              <a:rPr lang="ru-RU" b="1" i="1" dirty="0" smtClean="0"/>
              <a:t>геометрическими </a:t>
            </a:r>
            <a:r>
              <a:rPr lang="ru-RU" b="1" i="1" dirty="0"/>
              <a:t>распределениями. </a:t>
            </a:r>
            <a:r>
              <a:rPr lang="ru-RU" dirty="0"/>
              <a:t>Знаменатель геометрической </a:t>
            </a:r>
            <a:r>
              <a:rPr lang="ru-RU" dirty="0" smtClean="0"/>
              <a:t>прогрессии </a:t>
            </a:r>
            <a:r>
              <a:rPr lang="ru-RU" dirty="0"/>
              <a:t>называют параметром геометрического распределения. В </a:t>
            </a:r>
            <a:r>
              <a:rPr lang="ru-RU" dirty="0" smtClean="0"/>
              <a:t>приведённом примере </a:t>
            </a:r>
            <a:r>
              <a:rPr lang="ru-RU" dirty="0"/>
              <a:t>параметр </a:t>
            </a:r>
            <a:r>
              <a:rPr lang="en-US" i="1" dirty="0"/>
              <a:t>p=0,5.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857232"/>
            <a:ext cx="84296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Важную </a:t>
            </a:r>
            <a:r>
              <a:rPr lang="ru-RU" dirty="0"/>
              <a:t>роль в </a:t>
            </a:r>
            <a:r>
              <a:rPr lang="ru-RU" dirty="0" smtClean="0"/>
              <a:t>теории </a:t>
            </a:r>
            <a:r>
              <a:rPr lang="ru-RU" dirty="0"/>
              <a:t>вероятностей играет очень простая случайная </a:t>
            </a:r>
            <a:r>
              <a:rPr lang="ru-RU" dirty="0" err="1" smtClean="0"/>
              <a:t>величи</a:t>
            </a:r>
            <a:endParaRPr lang="ru-RU" dirty="0"/>
          </a:p>
          <a:p>
            <a:r>
              <a:rPr lang="ru-RU" dirty="0"/>
              <a:t>на –– число успехов при одном испытании, в котором </a:t>
            </a:r>
            <a:r>
              <a:rPr lang="ru-RU" dirty="0" smtClean="0"/>
              <a:t>возможно </a:t>
            </a:r>
            <a:r>
              <a:rPr lang="ru-RU" dirty="0"/>
              <a:t>лишь два исхода: успех или неудача. </a:t>
            </a:r>
            <a:endParaRPr lang="ru-RU" dirty="0" smtClean="0"/>
          </a:p>
          <a:p>
            <a:r>
              <a:rPr lang="ru-RU" dirty="0" smtClean="0"/>
              <a:t>Если </a:t>
            </a:r>
            <a:r>
              <a:rPr lang="ru-RU" dirty="0"/>
              <a:t>обозначить</a:t>
            </a:r>
          </a:p>
          <a:p>
            <a:r>
              <a:rPr lang="ru-RU" dirty="0"/>
              <a:t>вероятность успеха </a:t>
            </a:r>
            <a:r>
              <a:rPr lang="ru-RU" i="1" dirty="0" err="1"/>
              <a:t>p</a:t>
            </a:r>
            <a:r>
              <a:rPr lang="ru-RU" i="1" dirty="0"/>
              <a:t>, то вероятность неудачи равна 1 − </a:t>
            </a:r>
            <a:r>
              <a:rPr lang="ru-RU" i="1" dirty="0" err="1"/>
              <a:t>p</a:t>
            </a:r>
            <a:r>
              <a:rPr lang="ru-RU" i="1" dirty="0"/>
              <a:t>.</a:t>
            </a:r>
          </a:p>
          <a:p>
            <a:r>
              <a:rPr lang="ru-RU" dirty="0"/>
              <a:t>Распределение такой случайной величины: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28860" y="357166"/>
            <a:ext cx="3026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Распределение Бернулли.</a:t>
            </a:r>
            <a:endParaRPr lang="ru-RU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3071810"/>
            <a:ext cx="26955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85720" y="4357694"/>
            <a:ext cx="82868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Это распределение называют </a:t>
            </a:r>
            <a:r>
              <a:rPr lang="ru-RU" b="1" i="1" dirty="0"/>
              <a:t>распределением </a:t>
            </a:r>
            <a:r>
              <a:rPr lang="ru-RU" b="1" i="1" dirty="0" smtClean="0"/>
              <a:t>Бернулли </a:t>
            </a:r>
            <a:r>
              <a:rPr lang="ru-RU" dirty="0"/>
              <a:t>по имени </a:t>
            </a:r>
            <a:r>
              <a:rPr lang="ru-RU" dirty="0" err="1"/>
              <a:t>Якоба</a:t>
            </a:r>
            <a:r>
              <a:rPr lang="ru-RU" dirty="0"/>
              <a:t> Бернулли. </a:t>
            </a:r>
            <a:endParaRPr lang="ru-RU" dirty="0" smtClean="0"/>
          </a:p>
          <a:p>
            <a:r>
              <a:rPr lang="ru-RU" dirty="0" smtClean="0"/>
              <a:t>Вероятность </a:t>
            </a:r>
            <a:r>
              <a:rPr lang="ru-RU" dirty="0"/>
              <a:t>успеха </a:t>
            </a:r>
            <a:r>
              <a:rPr lang="ru-RU" dirty="0" err="1"/>
              <a:t>p</a:t>
            </a:r>
            <a:r>
              <a:rPr lang="ru-RU" dirty="0"/>
              <a:t> является </a:t>
            </a:r>
            <a:r>
              <a:rPr lang="ru-RU" dirty="0" smtClean="0"/>
              <a:t>параметром </a:t>
            </a:r>
            <a:r>
              <a:rPr lang="ru-RU" dirty="0"/>
              <a:t>распределения и может принимать разные значения. </a:t>
            </a:r>
            <a:r>
              <a:rPr lang="ru-RU" dirty="0" smtClean="0"/>
              <a:t>Если испытание </a:t>
            </a:r>
            <a:r>
              <a:rPr lang="ru-RU" dirty="0"/>
              <a:t>–– бросание симметричной монеты, то </a:t>
            </a:r>
            <a:r>
              <a:rPr lang="ru-RU" i="1" dirty="0"/>
              <a:t>p=0,5.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1150" y="1033463"/>
            <a:ext cx="598170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143108" y="285728"/>
            <a:ext cx="5357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Нормальное распределение Пуассона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428625"/>
            <a:ext cx="7462838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" y="857250"/>
            <a:ext cx="881697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500306"/>
            <a:ext cx="85725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1)Найти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распределение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случайной величины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X –– наибольшего из двух выпавших очков при двукратном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бросании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игральной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кости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2)Записать его формулой.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3) Построить диаграмму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214311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Задача 2.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400050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Задача 3.</a:t>
            </a:r>
            <a:endParaRPr lang="ru-RU" b="1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4143380"/>
            <a:ext cx="54864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5500702"/>
            <a:ext cx="69342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14282" y="428604"/>
            <a:ext cx="88583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В некотором эксперименте наблюдаются две случайные величины </a:t>
            </a:r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X и Y.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Случайная величина </a:t>
            </a:r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X принимает значения 0, 1 или 2, а случайная величина Y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нимает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одно из значений −1 и 1. Найдите множество значений случайной величины: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X +Y; б) XY; в) X +2Y; г) 2X +Y −1; </a:t>
            </a:r>
            <a:r>
              <a:rPr lang="ru-RU" sz="2200" i="1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X/</a:t>
            </a:r>
            <a:r>
              <a:rPr lang="en-US" sz="2200" i="1" dirty="0" smtClean="0">
                <a:latin typeface="Times New Roman" pitchFamily="18" charset="0"/>
                <a:cs typeface="Times New Roman" pitchFamily="18" charset="0"/>
              </a:rPr>
              <a:t>Y </a:t>
            </a:r>
            <a:r>
              <a:rPr lang="en-US" sz="2200" i="1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е) </a:t>
            </a:r>
            <a:r>
              <a:rPr lang="en-US" sz="2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/(</a:t>
            </a:r>
            <a:r>
              <a:rPr lang="en-US" sz="2200" i="1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sz="2200" i="1" dirty="0">
                <a:latin typeface="Times New Roman" pitchFamily="18" charset="0"/>
                <a:cs typeface="Times New Roman" pitchFamily="18" charset="0"/>
              </a:rPr>
              <a:t>+1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2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14285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Задача 1.</a:t>
            </a:r>
            <a:endParaRPr lang="ru-RU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500306"/>
            <a:ext cx="516255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428596" y="1785926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Проверка:</a:t>
            </a:r>
            <a:endParaRPr lang="ru-RU" dirty="0"/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786322"/>
            <a:ext cx="23812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3857628"/>
            <a:ext cx="416242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1237" y="785794"/>
            <a:ext cx="8352763" cy="255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214422"/>
            <a:ext cx="8229600" cy="2643206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Случайная величина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это величина, которая в результате эксперимента (опыта, испытания) принимает одно из своих возможных значений, причем заранее неизвестно, какое именно.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4286256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Можно считать, что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случайная величина –– это числовая функция,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определённая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множестве элементарных событий случайного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эксперимента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u="sng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Примеры случайных величин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 число дефектных деталей в партии при контроле качества;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 процент завершенности строительства жилого дома спустя 6 месяцев;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 число клиентов операционного отдела банка в течение рабочего дня;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 число продаж автомобилей в течение месяца.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число родившихся детей в течение суток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городе;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Rectangle 4"/>
          <p:cNvSpPr>
            <a:spLocks noChangeArrowheads="1"/>
          </p:cNvSpPr>
          <p:nvPr/>
        </p:nvSpPr>
        <p:spPr bwMode="auto">
          <a:xfrm>
            <a:off x="395288" y="4941888"/>
            <a:ext cx="327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/>
              <a:t>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943217"/>
            <a:ext cx="8798172" cy="3914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85720" y="285728"/>
            <a:ext cx="83582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Обратите внимание –– элементарный исход эксперимента и случайная </a:t>
            </a:r>
            <a:r>
              <a:rPr lang="ru-RU" dirty="0" smtClean="0"/>
              <a:t>величина </a:t>
            </a:r>
            <a:r>
              <a:rPr lang="ru-RU" dirty="0"/>
              <a:t>–– разные объекты. В опыте наступает исход, а этому исходу </a:t>
            </a:r>
            <a:r>
              <a:rPr lang="ru-RU" dirty="0" smtClean="0"/>
              <a:t>соответствует значение </a:t>
            </a:r>
            <a:r>
              <a:rPr lang="ru-RU" dirty="0"/>
              <a:t>случайной величины.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1357298"/>
            <a:ext cx="850112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Пример. </a:t>
            </a:r>
            <a:r>
              <a:rPr lang="ru-RU" dirty="0"/>
              <a:t>Правильную игральную кость бросают два раза. Определим </a:t>
            </a:r>
            <a:r>
              <a:rPr lang="ru-RU" dirty="0" err="1"/>
              <a:t>слу</a:t>
            </a:r>
            <a:r>
              <a:rPr lang="ru-RU" dirty="0"/>
              <a:t>-</a:t>
            </a:r>
          </a:p>
          <a:p>
            <a:r>
              <a:rPr lang="ru-RU" dirty="0"/>
              <a:t>чайную величину </a:t>
            </a:r>
            <a:r>
              <a:rPr lang="ru-RU" i="1" dirty="0"/>
              <a:t>X как наименьшее из выпавших очков. Например, если </a:t>
            </a:r>
            <a:r>
              <a:rPr lang="ru-RU" i="1" dirty="0" smtClean="0"/>
              <a:t>выпали </a:t>
            </a:r>
            <a:r>
              <a:rPr lang="ru-RU" dirty="0" smtClean="0"/>
              <a:t>числа </a:t>
            </a:r>
            <a:r>
              <a:rPr lang="ru-RU" dirty="0"/>
              <a:t>3 и 2, то </a:t>
            </a:r>
            <a:r>
              <a:rPr lang="ru-RU" i="1" dirty="0"/>
              <a:t>X = 2, а если выпало 6 и 6, то X = 6. Множество </a:t>
            </a:r>
            <a:r>
              <a:rPr lang="ru-RU" i="1" dirty="0" smtClean="0"/>
              <a:t>элементарных </a:t>
            </a:r>
            <a:r>
              <a:rPr lang="ru-RU" dirty="0" smtClean="0"/>
              <a:t>событий </a:t>
            </a:r>
            <a:r>
              <a:rPr lang="ru-RU" dirty="0"/>
              <a:t>этого эксперимента представим таблицей, в каждую ячейку </a:t>
            </a:r>
            <a:r>
              <a:rPr lang="ru-RU" dirty="0" smtClean="0"/>
              <a:t>которой впишем </a:t>
            </a:r>
            <a:r>
              <a:rPr lang="ru-RU" dirty="0"/>
              <a:t>соответствующее значение </a:t>
            </a:r>
            <a:r>
              <a:rPr lang="en-US" i="1" dirty="0"/>
              <a:t>X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85728"/>
            <a:ext cx="54768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8670"/>
            <a:ext cx="8496325" cy="1487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2500306"/>
            <a:ext cx="8020073" cy="879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571876"/>
            <a:ext cx="39624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48" y="5143512"/>
            <a:ext cx="45529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 t="17857"/>
          <a:stretch>
            <a:fillRect/>
          </a:stretch>
        </p:blipFill>
        <p:spPr bwMode="auto">
          <a:xfrm>
            <a:off x="3357554" y="285728"/>
            <a:ext cx="1866900" cy="32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/>
          <a:srcRect t="12676"/>
          <a:stretch>
            <a:fillRect/>
          </a:stretch>
        </p:blipFill>
        <p:spPr bwMode="auto">
          <a:xfrm>
            <a:off x="180975" y="1285860"/>
            <a:ext cx="8963025" cy="295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4500570"/>
            <a:ext cx="648652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4643446"/>
            <a:ext cx="47910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6"/>
          <p:cNvSpPr txBox="1">
            <a:spLocks noChangeArrowheads="1"/>
          </p:cNvSpPr>
          <p:nvPr/>
        </p:nvSpPr>
        <p:spPr bwMode="auto">
          <a:xfrm>
            <a:off x="357158" y="2428868"/>
            <a:ext cx="7920037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</a:rPr>
              <a:t>Простейшей формой закона распределения для дискретных случайных величин является </a:t>
            </a:r>
          </a:p>
          <a:p>
            <a:pPr algn="ctr"/>
            <a:r>
              <a:rPr lang="ru-RU" sz="2800" dirty="0">
                <a:latin typeface="Times New Roman" pitchFamily="18" charset="0"/>
              </a:rPr>
              <a:t> </a:t>
            </a:r>
            <a:r>
              <a:rPr lang="ru-RU" sz="2800" dirty="0">
                <a:solidFill>
                  <a:srgbClr val="0000CC"/>
                </a:solidFill>
                <a:latin typeface="Times New Roman" pitchFamily="18" charset="0"/>
              </a:rPr>
              <a:t>ряд распределений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214290"/>
            <a:ext cx="9144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latin typeface="Times New Roman" pitchFamily="18" charset="0"/>
              </a:rPr>
              <a:t>Соотношение, устанавливающее связь между отдельными возможными значениями случайной величины и соответствующими им вероятностями, называется </a:t>
            </a:r>
            <a:r>
              <a:rPr lang="ru-RU" sz="2800" dirty="0">
                <a:solidFill>
                  <a:srgbClr val="0000CC"/>
                </a:solidFill>
                <a:latin typeface="Times New Roman" pitchFamily="18" charset="0"/>
              </a:rPr>
              <a:t>законом распределения  случайной величины</a:t>
            </a:r>
            <a:r>
              <a:rPr lang="ru-RU" sz="2800" dirty="0"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142852"/>
            <a:ext cx="87868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</a:t>
            </a:r>
            <a:r>
              <a:rPr lang="ru-RU" dirty="0" smtClean="0"/>
              <a:t>ассмотрим двукратное бросание игральной кости и случайную </a:t>
            </a:r>
            <a:r>
              <a:rPr lang="ru-RU" dirty="0"/>
              <a:t>величину </a:t>
            </a:r>
            <a:r>
              <a:rPr lang="ru-RU" i="1" dirty="0"/>
              <a:t>S, равную сумме выпавших очков. </a:t>
            </a:r>
            <a:r>
              <a:rPr lang="ru-RU" i="1" dirty="0" smtClean="0"/>
              <a:t>Она </a:t>
            </a:r>
            <a:r>
              <a:rPr lang="ru-RU" dirty="0" smtClean="0"/>
              <a:t>может </a:t>
            </a:r>
            <a:r>
              <a:rPr lang="ru-RU" dirty="0"/>
              <a:t>принимать целые значения от 2 до 12</a:t>
            </a: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857232"/>
            <a:ext cx="30861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357562"/>
            <a:ext cx="8553477" cy="1657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571</Words>
  <Application>Microsoft Office PowerPoint</Application>
  <PresentationFormat>Экран (4:3)</PresentationFormat>
  <Paragraphs>45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Оформление по умолчанию</vt:lpstr>
      <vt:lpstr>СЛУЧАЙНЫЕ ВЕЛИЧИНЫ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СЛУЧАЙНЫЕ ВЕЛИЧИНЫ</dc:title>
  <dc:creator>user</dc:creator>
  <cp:lastModifiedBy>user</cp:lastModifiedBy>
  <cp:revision>13</cp:revision>
  <dcterms:created xsi:type="dcterms:W3CDTF">2012-02-19T11:50:20Z</dcterms:created>
  <dcterms:modified xsi:type="dcterms:W3CDTF">2024-08-25T17:06:24Z</dcterms:modified>
</cp:coreProperties>
</file>