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6" r:id="rId2"/>
    <p:sldId id="256" r:id="rId3"/>
    <p:sldId id="261" r:id="rId4"/>
    <p:sldId id="293" r:id="rId5"/>
    <p:sldId id="265" r:id="rId6"/>
    <p:sldId id="270" r:id="rId7"/>
    <p:sldId id="275" r:id="rId8"/>
    <p:sldId id="297" r:id="rId9"/>
    <p:sldId id="283" r:id="rId10"/>
    <p:sldId id="298" r:id="rId11"/>
    <p:sldId id="285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47" autoAdjust="0"/>
    <p:restoredTop sz="94660"/>
  </p:normalViewPr>
  <p:slideViewPr>
    <p:cSldViewPr snapToObjects="1">
      <p:cViewPr>
        <p:scale>
          <a:sx n="66" d="100"/>
          <a:sy n="66" d="100"/>
        </p:scale>
        <p:origin x="-994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7ACA37-40B1-4547-9D99-3354711A487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6DA653-4C40-4D5D-9EA8-0B8D0A39A3B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E9E7AD-D818-4C19-9542-F9D8356A73B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BE9E40-401A-4616-9465-AA77EE5F1D9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BC685E-8E49-4F65-8EAA-29874091E6A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4154F4-9E6B-4EEA-8CD0-3060B1BF350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FD5E6-062E-406F-A6A2-2BFCBB056CF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31FA44B-81B2-4F81-80C1-CBEFA834CC0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56D011-C871-43B4-ABA1-F3182402D55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053682-ACD9-4B45-BE68-C14208CE907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A431F2-2F69-4B29-B7E0-BFF7B1ECCF6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fld id="{735AAA45-D247-4812-A95C-FB967B7106A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980728"/>
            <a:ext cx="7543800" cy="1524000"/>
          </a:xfrm>
        </p:spPr>
        <p:txBody>
          <a:bodyPr/>
          <a:lstStyle/>
          <a:p>
            <a:r>
              <a:rPr lang="ru-RU" dirty="0" smtClean="0">
                <a:latin typeface="+mn-lt"/>
              </a:rPr>
              <a:t>Правописание гласных букв</a:t>
            </a:r>
            <a:endParaRPr lang="ru-RU" dirty="0"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51720" y="4437112"/>
            <a:ext cx="6858000" cy="1435408"/>
          </a:xfrm>
        </p:spPr>
        <p:txBody>
          <a:bodyPr>
            <a:normAutofit fontScale="77500" lnSpcReduction="20000"/>
          </a:bodyPr>
          <a:lstStyle/>
          <a:p>
            <a:pPr algn="r"/>
            <a:r>
              <a:rPr lang="ru-RU" dirty="0" smtClean="0"/>
              <a:t>Разработчик</a:t>
            </a:r>
          </a:p>
          <a:p>
            <a:pPr algn="r"/>
            <a:r>
              <a:rPr lang="ru-RU" dirty="0" err="1" smtClean="0"/>
              <a:t>Корнейкова</a:t>
            </a:r>
            <a:r>
              <a:rPr lang="ru-RU" dirty="0" smtClean="0"/>
              <a:t> Елизавета </a:t>
            </a:r>
          </a:p>
          <a:p>
            <a:pPr algn="r"/>
            <a:r>
              <a:rPr lang="ru-RU" dirty="0" smtClean="0"/>
              <a:t>Олеговна</a:t>
            </a:r>
          </a:p>
          <a:p>
            <a:pPr algn="r"/>
            <a:r>
              <a:rPr lang="ru-RU" dirty="0" smtClean="0"/>
              <a:t>Учитель</a:t>
            </a:r>
            <a:endParaRPr lang="ru-RU" dirty="0"/>
          </a:p>
        </p:txBody>
      </p:sp>
      <p:pic>
        <p:nvPicPr>
          <p:cNvPr id="3074" name="Picture 2" descr="C:\Users\Лизка и Витька\Desktop\Bukvy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133402"/>
            <a:ext cx="5400600" cy="3421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30176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Лизка и Витька\Desktop\1654596305254-1654596308849943824629f22d45725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24744"/>
            <a:ext cx="4968552" cy="3946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664316" y="1543477"/>
            <a:ext cx="3501167" cy="31085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Чтобы О не укатилась,</a:t>
            </a:r>
          </a:p>
          <a:p>
            <a:pPr algn="ctr"/>
            <a:r>
              <a:rPr lang="ru-RU" sz="2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Крепко к столбику прибью.</a:t>
            </a:r>
          </a:p>
          <a:p>
            <a:pPr algn="ctr"/>
            <a:r>
              <a:rPr lang="ru-RU" sz="28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Ой, смотри-ка,</a:t>
            </a:r>
          </a:p>
          <a:p>
            <a:pPr algn="ctr"/>
            <a:r>
              <a:rPr lang="ru-RU" sz="2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Что случилось:</a:t>
            </a:r>
          </a:p>
          <a:p>
            <a:pPr algn="ctr"/>
            <a:r>
              <a:rPr lang="ru-RU" sz="28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Получилась буква Ю.</a:t>
            </a:r>
            <a:endParaRPr lang="ru-RU" sz="28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chemeClr val="accent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250942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Group 4"/>
          <p:cNvGrpSpPr>
            <a:grpSpLocks/>
          </p:cNvGrpSpPr>
          <p:nvPr/>
        </p:nvGrpSpPr>
        <p:grpSpPr bwMode="auto">
          <a:xfrm>
            <a:off x="250825" y="476250"/>
            <a:ext cx="6121375" cy="4392613"/>
            <a:chOff x="158" y="300"/>
            <a:chExt cx="5421" cy="2767"/>
          </a:xfrm>
        </p:grpSpPr>
        <p:sp>
          <p:nvSpPr>
            <p:cNvPr id="33812" name="Line 5"/>
            <p:cNvSpPr>
              <a:spLocks noChangeShapeType="1"/>
            </p:cNvSpPr>
            <p:nvPr/>
          </p:nvSpPr>
          <p:spPr bwMode="auto">
            <a:xfrm>
              <a:off x="158" y="300"/>
              <a:ext cx="5398" cy="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13" name="Line 6"/>
            <p:cNvSpPr>
              <a:spLocks noChangeShapeType="1"/>
            </p:cNvSpPr>
            <p:nvPr/>
          </p:nvSpPr>
          <p:spPr bwMode="auto">
            <a:xfrm>
              <a:off x="181" y="1661"/>
              <a:ext cx="5398" cy="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14" name="Line 7"/>
            <p:cNvSpPr>
              <a:spLocks noChangeShapeType="1"/>
            </p:cNvSpPr>
            <p:nvPr/>
          </p:nvSpPr>
          <p:spPr bwMode="auto">
            <a:xfrm>
              <a:off x="158" y="3067"/>
              <a:ext cx="5398" cy="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3795" name="Group 16"/>
          <p:cNvGrpSpPr>
            <a:grpSpLocks/>
          </p:cNvGrpSpPr>
          <p:nvPr/>
        </p:nvGrpSpPr>
        <p:grpSpPr bwMode="auto">
          <a:xfrm>
            <a:off x="250825" y="411725"/>
            <a:ext cx="3455987" cy="4392613"/>
            <a:chOff x="975" y="300"/>
            <a:chExt cx="2177" cy="2767"/>
          </a:xfrm>
        </p:grpSpPr>
        <p:sp>
          <p:nvSpPr>
            <p:cNvPr id="33809" name="Freeform 13"/>
            <p:cNvSpPr>
              <a:spLocks/>
            </p:cNvSpPr>
            <p:nvPr/>
          </p:nvSpPr>
          <p:spPr bwMode="auto">
            <a:xfrm>
              <a:off x="975" y="391"/>
              <a:ext cx="2177" cy="2676"/>
            </a:xfrm>
            <a:custGeom>
              <a:avLst/>
              <a:gdLst>
                <a:gd name="T0" fmla="*/ 22 w 1801"/>
                <a:gd name="T1" fmla="*/ 2019 h 2417"/>
                <a:gd name="T2" fmla="*/ 22 w 1801"/>
                <a:gd name="T3" fmla="*/ 2226 h 2417"/>
                <a:gd name="T4" fmla="*/ 153 w 1801"/>
                <a:gd name="T5" fmla="*/ 2391 h 2417"/>
                <a:gd name="T6" fmla="*/ 466 w 1801"/>
                <a:gd name="T7" fmla="*/ 2316 h 2417"/>
                <a:gd name="T8" fmla="*/ 871 w 1801"/>
                <a:gd name="T9" fmla="*/ 1781 h 2417"/>
                <a:gd name="T10" fmla="*/ 1801 w 1801"/>
                <a:gd name="T11" fmla="*/ 0 h 24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801"/>
                <a:gd name="T19" fmla="*/ 0 h 2417"/>
                <a:gd name="T20" fmla="*/ 1801 w 1801"/>
                <a:gd name="T21" fmla="*/ 2417 h 241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801" h="2417">
                  <a:moveTo>
                    <a:pt x="22" y="2019"/>
                  </a:moveTo>
                  <a:cubicBezTo>
                    <a:pt x="11" y="2091"/>
                    <a:pt x="0" y="2164"/>
                    <a:pt x="22" y="2226"/>
                  </a:cubicBezTo>
                  <a:cubicBezTo>
                    <a:pt x="44" y="2288"/>
                    <a:pt x="79" y="2377"/>
                    <a:pt x="153" y="2391"/>
                  </a:cubicBezTo>
                  <a:cubicBezTo>
                    <a:pt x="227" y="2406"/>
                    <a:pt x="346" y="2417"/>
                    <a:pt x="466" y="2316"/>
                  </a:cubicBezTo>
                  <a:cubicBezTo>
                    <a:pt x="585" y="2214"/>
                    <a:pt x="648" y="2167"/>
                    <a:pt x="871" y="1781"/>
                  </a:cubicBezTo>
                  <a:cubicBezTo>
                    <a:pt x="1094" y="1395"/>
                    <a:pt x="1607" y="371"/>
                    <a:pt x="1801" y="0"/>
                  </a:cubicBezTo>
                </a:path>
              </a:pathLst>
            </a:custGeom>
            <a:noFill/>
            <a:ln w="152400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10" name="Oval 14"/>
            <p:cNvSpPr>
              <a:spLocks noChangeArrowheads="1"/>
            </p:cNvSpPr>
            <p:nvPr/>
          </p:nvSpPr>
          <p:spPr bwMode="auto">
            <a:xfrm rot="1367641">
              <a:off x="2200" y="300"/>
              <a:ext cx="545" cy="1406"/>
            </a:xfrm>
            <a:prstGeom prst="ellipse">
              <a:avLst/>
            </a:prstGeom>
            <a:noFill/>
            <a:ln w="152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811" name="Freeform 15"/>
            <p:cNvSpPr>
              <a:spLocks/>
            </p:cNvSpPr>
            <p:nvPr/>
          </p:nvSpPr>
          <p:spPr bwMode="auto">
            <a:xfrm>
              <a:off x="2025" y="357"/>
              <a:ext cx="1127" cy="2710"/>
            </a:xfrm>
            <a:custGeom>
              <a:avLst/>
              <a:gdLst>
                <a:gd name="T0" fmla="*/ 834 w 1036"/>
                <a:gd name="T1" fmla="*/ 2200 h 2607"/>
                <a:gd name="T2" fmla="*/ 199 w 1036"/>
                <a:gd name="T3" fmla="*/ 2573 h 2607"/>
                <a:gd name="T4" fmla="*/ 14 w 1036"/>
                <a:gd name="T5" fmla="*/ 2407 h 2607"/>
                <a:gd name="T6" fmla="*/ 284 w 1036"/>
                <a:gd name="T7" fmla="*/ 1667 h 2607"/>
                <a:gd name="T8" fmla="*/ 1036 w 1036"/>
                <a:gd name="T9" fmla="*/ 0 h 260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36"/>
                <a:gd name="T16" fmla="*/ 0 h 2607"/>
                <a:gd name="T17" fmla="*/ 1036 w 1036"/>
                <a:gd name="T18" fmla="*/ 2607 h 260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36" h="2607">
                  <a:moveTo>
                    <a:pt x="834" y="2200"/>
                  </a:moveTo>
                  <a:cubicBezTo>
                    <a:pt x="728" y="2262"/>
                    <a:pt x="336" y="2539"/>
                    <a:pt x="199" y="2573"/>
                  </a:cubicBezTo>
                  <a:cubicBezTo>
                    <a:pt x="62" y="2607"/>
                    <a:pt x="0" y="2558"/>
                    <a:pt x="14" y="2407"/>
                  </a:cubicBezTo>
                  <a:cubicBezTo>
                    <a:pt x="28" y="2256"/>
                    <a:pt x="114" y="2068"/>
                    <a:pt x="284" y="1667"/>
                  </a:cubicBezTo>
                  <a:cubicBezTo>
                    <a:pt x="454" y="1266"/>
                    <a:pt x="879" y="347"/>
                    <a:pt x="1036" y="0"/>
                  </a:cubicBezTo>
                </a:path>
              </a:pathLst>
            </a:custGeom>
            <a:noFill/>
            <a:ln w="152400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3796" name="AutoShape 10"/>
          <p:cNvSpPr>
            <a:spLocks noChangeArrowheads="1"/>
          </p:cNvSpPr>
          <p:nvPr/>
        </p:nvSpPr>
        <p:spPr bwMode="auto">
          <a:xfrm>
            <a:off x="3634580" y="476250"/>
            <a:ext cx="144463" cy="144462"/>
          </a:xfrm>
          <a:prstGeom prst="flowChartConnector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797" name="AutoShape 9"/>
          <p:cNvSpPr>
            <a:spLocks noChangeArrowheads="1"/>
          </p:cNvSpPr>
          <p:nvPr/>
        </p:nvSpPr>
        <p:spPr bwMode="auto">
          <a:xfrm>
            <a:off x="250825" y="4076700"/>
            <a:ext cx="144462" cy="144463"/>
          </a:xfrm>
          <a:prstGeom prst="flowChartConnector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799" name="AutoShape 11"/>
          <p:cNvSpPr>
            <a:spLocks noChangeArrowheads="1"/>
          </p:cNvSpPr>
          <p:nvPr/>
        </p:nvSpPr>
        <p:spPr bwMode="auto">
          <a:xfrm>
            <a:off x="5506243" y="2680263"/>
            <a:ext cx="144463" cy="144463"/>
          </a:xfrm>
          <a:prstGeom prst="flowChartConnector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800" name="AutoShape 12"/>
          <p:cNvSpPr>
            <a:spLocks noChangeArrowheads="1"/>
          </p:cNvSpPr>
          <p:nvPr/>
        </p:nvSpPr>
        <p:spPr bwMode="auto">
          <a:xfrm>
            <a:off x="5516260" y="2724189"/>
            <a:ext cx="144462" cy="144462"/>
          </a:xfrm>
          <a:prstGeom prst="flowChartConnector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3802" name="Group 23"/>
          <p:cNvGrpSpPr>
            <a:grpSpLocks/>
          </p:cNvGrpSpPr>
          <p:nvPr/>
        </p:nvGrpSpPr>
        <p:grpSpPr bwMode="auto">
          <a:xfrm>
            <a:off x="3776962" y="2636838"/>
            <a:ext cx="2190750" cy="2255837"/>
            <a:chOff x="3552" y="1661"/>
            <a:chExt cx="1380" cy="1421"/>
          </a:xfrm>
        </p:grpSpPr>
        <p:sp>
          <p:nvSpPr>
            <p:cNvPr id="33803" name="Freeform 24"/>
            <p:cNvSpPr>
              <a:spLocks/>
            </p:cNvSpPr>
            <p:nvPr/>
          </p:nvSpPr>
          <p:spPr bwMode="auto">
            <a:xfrm>
              <a:off x="3552" y="1716"/>
              <a:ext cx="1140" cy="1340"/>
            </a:xfrm>
            <a:custGeom>
              <a:avLst/>
              <a:gdLst>
                <a:gd name="T0" fmla="*/ 19 w 1140"/>
                <a:gd name="T1" fmla="*/ 862 h 1340"/>
                <a:gd name="T2" fmla="*/ 14 w 1140"/>
                <a:gd name="T3" fmla="*/ 1154 h 1340"/>
                <a:gd name="T4" fmla="*/ 106 w 1140"/>
                <a:gd name="T5" fmla="*/ 1284 h 1340"/>
                <a:gd name="T6" fmla="*/ 422 w 1140"/>
                <a:gd name="T7" fmla="*/ 1126 h 1340"/>
                <a:gd name="T8" fmla="*/ 1140 w 1140"/>
                <a:gd name="T9" fmla="*/ 0 h 13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0"/>
                <a:gd name="T16" fmla="*/ 0 h 1340"/>
                <a:gd name="T17" fmla="*/ 1140 w 1140"/>
                <a:gd name="T18" fmla="*/ 1340 h 13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0" h="1340">
                  <a:moveTo>
                    <a:pt x="19" y="862"/>
                  </a:moveTo>
                  <a:cubicBezTo>
                    <a:pt x="18" y="911"/>
                    <a:pt x="0" y="1084"/>
                    <a:pt x="14" y="1154"/>
                  </a:cubicBezTo>
                  <a:cubicBezTo>
                    <a:pt x="28" y="1224"/>
                    <a:pt x="38" y="1289"/>
                    <a:pt x="106" y="1284"/>
                  </a:cubicBezTo>
                  <a:cubicBezTo>
                    <a:pt x="174" y="1279"/>
                    <a:pt x="250" y="1340"/>
                    <a:pt x="422" y="1126"/>
                  </a:cubicBezTo>
                  <a:cubicBezTo>
                    <a:pt x="594" y="912"/>
                    <a:pt x="991" y="235"/>
                    <a:pt x="1140" y="0"/>
                  </a:cubicBezTo>
                </a:path>
              </a:pathLst>
            </a:custGeom>
            <a:noFill/>
            <a:ln w="152400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04" name="Oval 25"/>
            <p:cNvSpPr>
              <a:spLocks noChangeArrowheads="1"/>
            </p:cNvSpPr>
            <p:nvPr/>
          </p:nvSpPr>
          <p:spPr bwMode="auto">
            <a:xfrm rot="1529160">
              <a:off x="4105" y="1661"/>
              <a:ext cx="364" cy="726"/>
            </a:xfrm>
            <a:prstGeom prst="ellipse">
              <a:avLst/>
            </a:prstGeom>
            <a:noFill/>
            <a:ln w="152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805" name="Freeform 26"/>
            <p:cNvSpPr>
              <a:spLocks/>
            </p:cNvSpPr>
            <p:nvPr/>
          </p:nvSpPr>
          <p:spPr bwMode="auto">
            <a:xfrm>
              <a:off x="4177" y="1706"/>
              <a:ext cx="755" cy="1376"/>
            </a:xfrm>
            <a:custGeom>
              <a:avLst/>
              <a:gdLst>
                <a:gd name="T0" fmla="*/ 755 w 755"/>
                <a:gd name="T1" fmla="*/ 966 h 1421"/>
                <a:gd name="T2" fmla="*/ 221 w 755"/>
                <a:gd name="T3" fmla="*/ 1380 h 1421"/>
                <a:gd name="T4" fmla="*/ 5 w 755"/>
                <a:gd name="T5" fmla="*/ 1212 h 1421"/>
                <a:gd name="T6" fmla="*/ 191 w 755"/>
                <a:gd name="T7" fmla="*/ 768 h 1421"/>
                <a:gd name="T8" fmla="*/ 539 w 755"/>
                <a:gd name="T9" fmla="*/ 0 h 14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55"/>
                <a:gd name="T16" fmla="*/ 0 h 1421"/>
                <a:gd name="T17" fmla="*/ 755 w 755"/>
                <a:gd name="T18" fmla="*/ 1421 h 14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55" h="1421">
                  <a:moveTo>
                    <a:pt x="755" y="966"/>
                  </a:moveTo>
                  <a:cubicBezTo>
                    <a:pt x="666" y="1034"/>
                    <a:pt x="346" y="1339"/>
                    <a:pt x="221" y="1380"/>
                  </a:cubicBezTo>
                  <a:cubicBezTo>
                    <a:pt x="96" y="1421"/>
                    <a:pt x="10" y="1314"/>
                    <a:pt x="5" y="1212"/>
                  </a:cubicBezTo>
                  <a:cubicBezTo>
                    <a:pt x="0" y="1110"/>
                    <a:pt x="102" y="970"/>
                    <a:pt x="191" y="768"/>
                  </a:cubicBezTo>
                  <a:cubicBezTo>
                    <a:pt x="280" y="566"/>
                    <a:pt x="467" y="160"/>
                    <a:pt x="539" y="0"/>
                  </a:cubicBezTo>
                </a:path>
              </a:pathLst>
            </a:custGeom>
            <a:noFill/>
            <a:ln w="152400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6762563" y="1902162"/>
            <a:ext cx="2286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2800" dirty="0">
                <a:ln w="10160">
                  <a:solidFill>
                    <a:srgbClr val="AD0101"/>
                  </a:solidFill>
                  <a:prstDash val="solid"/>
                </a:ln>
                <a:solidFill>
                  <a:srgbClr val="AD010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/>
              </a:rPr>
              <a:t>Каждый знает:</a:t>
            </a:r>
          </a:p>
          <a:p>
            <a:pPr lvl="0" algn="ctr"/>
            <a:r>
              <a:rPr lang="ru-RU" sz="2800" dirty="0">
                <a:ln w="10160">
                  <a:solidFill>
                    <a:srgbClr val="AD0101"/>
                  </a:solidFill>
                  <a:prstDash val="solid"/>
                </a:ln>
                <a:solidFill>
                  <a:srgbClr val="AD010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/>
              </a:rPr>
              <a:t>Буква Я</a:t>
            </a:r>
          </a:p>
          <a:p>
            <a:pPr lvl="0" algn="ctr"/>
            <a:r>
              <a:rPr lang="ru-RU" sz="2800" dirty="0">
                <a:ln w="10160">
                  <a:solidFill>
                    <a:srgbClr val="AD0101"/>
                  </a:solidFill>
                  <a:prstDash val="solid"/>
                </a:ln>
                <a:solidFill>
                  <a:srgbClr val="AD010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/>
              </a:rPr>
              <a:t>Самая хвастливая.</a:t>
            </a:r>
            <a:endParaRPr lang="ru-RU" sz="2800" dirty="0">
              <a:ln w="10160">
                <a:solidFill>
                  <a:srgbClr val="AD0101"/>
                </a:solidFill>
                <a:prstDash val="solid"/>
              </a:ln>
              <a:solidFill>
                <a:srgbClr val="AD010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12"/>
          <p:cNvGrpSpPr>
            <a:grpSpLocks/>
          </p:cNvGrpSpPr>
          <p:nvPr/>
        </p:nvGrpSpPr>
        <p:grpSpPr bwMode="auto">
          <a:xfrm>
            <a:off x="250825" y="476250"/>
            <a:ext cx="5977359" cy="4392613"/>
            <a:chOff x="158" y="300"/>
            <a:chExt cx="5421" cy="2767"/>
          </a:xfrm>
        </p:grpSpPr>
        <p:sp>
          <p:nvSpPr>
            <p:cNvPr id="3087" name="Line 7"/>
            <p:cNvSpPr>
              <a:spLocks noChangeShapeType="1"/>
            </p:cNvSpPr>
            <p:nvPr/>
          </p:nvSpPr>
          <p:spPr bwMode="auto">
            <a:xfrm>
              <a:off x="158" y="300"/>
              <a:ext cx="5398" cy="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8" name="Line 8"/>
            <p:cNvSpPr>
              <a:spLocks noChangeShapeType="1"/>
            </p:cNvSpPr>
            <p:nvPr/>
          </p:nvSpPr>
          <p:spPr bwMode="auto">
            <a:xfrm>
              <a:off x="181" y="1661"/>
              <a:ext cx="5398" cy="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9" name="Line 11"/>
            <p:cNvSpPr>
              <a:spLocks noChangeShapeType="1"/>
            </p:cNvSpPr>
            <p:nvPr/>
          </p:nvSpPr>
          <p:spPr bwMode="auto">
            <a:xfrm>
              <a:off x="158" y="3067"/>
              <a:ext cx="5398" cy="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075" name="Group 28"/>
          <p:cNvGrpSpPr>
            <a:grpSpLocks/>
          </p:cNvGrpSpPr>
          <p:nvPr/>
        </p:nvGrpSpPr>
        <p:grpSpPr bwMode="auto">
          <a:xfrm>
            <a:off x="235734" y="476250"/>
            <a:ext cx="3743325" cy="4322763"/>
            <a:chOff x="930" y="344"/>
            <a:chExt cx="2358" cy="2723"/>
          </a:xfrm>
        </p:grpSpPr>
        <p:sp>
          <p:nvSpPr>
            <p:cNvPr id="3083" name="Freeform 17"/>
            <p:cNvSpPr>
              <a:spLocks/>
            </p:cNvSpPr>
            <p:nvPr/>
          </p:nvSpPr>
          <p:spPr bwMode="auto">
            <a:xfrm>
              <a:off x="930" y="380"/>
              <a:ext cx="2313" cy="2687"/>
            </a:xfrm>
            <a:custGeom>
              <a:avLst/>
              <a:gdLst>
                <a:gd name="T0" fmla="*/ 23 w 2200"/>
                <a:gd name="T1" fmla="*/ 2132 h 2567"/>
                <a:gd name="T2" fmla="*/ 23 w 2200"/>
                <a:gd name="T3" fmla="*/ 2359 h 2567"/>
                <a:gd name="T4" fmla="*/ 159 w 2200"/>
                <a:gd name="T5" fmla="*/ 2540 h 2567"/>
                <a:gd name="T6" fmla="*/ 386 w 2200"/>
                <a:gd name="T7" fmla="*/ 2495 h 2567"/>
                <a:gd name="T8" fmla="*/ 767 w 2200"/>
                <a:gd name="T9" fmla="*/ 2105 h 2567"/>
                <a:gd name="T10" fmla="*/ 1565 w 2200"/>
                <a:gd name="T11" fmla="*/ 817 h 2567"/>
                <a:gd name="T12" fmla="*/ 1944 w 2200"/>
                <a:gd name="T13" fmla="*/ 199 h 2567"/>
                <a:gd name="T14" fmla="*/ 2200 w 2200"/>
                <a:gd name="T15" fmla="*/ 0 h 256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00"/>
                <a:gd name="T25" fmla="*/ 0 h 2567"/>
                <a:gd name="T26" fmla="*/ 2200 w 2200"/>
                <a:gd name="T27" fmla="*/ 2567 h 256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00" h="2567">
                  <a:moveTo>
                    <a:pt x="23" y="2132"/>
                  </a:moveTo>
                  <a:cubicBezTo>
                    <a:pt x="11" y="2211"/>
                    <a:pt x="0" y="2291"/>
                    <a:pt x="23" y="2359"/>
                  </a:cubicBezTo>
                  <a:cubicBezTo>
                    <a:pt x="46" y="2427"/>
                    <a:pt x="98" y="2517"/>
                    <a:pt x="159" y="2540"/>
                  </a:cubicBezTo>
                  <a:cubicBezTo>
                    <a:pt x="220" y="2563"/>
                    <a:pt x="285" y="2567"/>
                    <a:pt x="386" y="2495"/>
                  </a:cubicBezTo>
                  <a:cubicBezTo>
                    <a:pt x="487" y="2423"/>
                    <a:pt x="570" y="2385"/>
                    <a:pt x="767" y="2105"/>
                  </a:cubicBezTo>
                  <a:cubicBezTo>
                    <a:pt x="964" y="1825"/>
                    <a:pt x="1369" y="1135"/>
                    <a:pt x="1565" y="817"/>
                  </a:cubicBezTo>
                  <a:cubicBezTo>
                    <a:pt x="1761" y="499"/>
                    <a:pt x="1838" y="335"/>
                    <a:pt x="1944" y="199"/>
                  </a:cubicBezTo>
                  <a:cubicBezTo>
                    <a:pt x="2050" y="63"/>
                    <a:pt x="2147" y="42"/>
                    <a:pt x="2200" y="0"/>
                  </a:cubicBezTo>
                </a:path>
              </a:pathLst>
            </a:custGeom>
            <a:noFill/>
            <a:ln w="152400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4" name="Freeform 24"/>
            <p:cNvSpPr>
              <a:spLocks/>
            </p:cNvSpPr>
            <p:nvPr/>
          </p:nvSpPr>
          <p:spPr bwMode="auto">
            <a:xfrm>
              <a:off x="2207" y="380"/>
              <a:ext cx="1036" cy="2680"/>
            </a:xfrm>
            <a:custGeom>
              <a:avLst/>
              <a:gdLst>
                <a:gd name="T0" fmla="*/ 834 w 1036"/>
                <a:gd name="T1" fmla="*/ 2200 h 2607"/>
                <a:gd name="T2" fmla="*/ 199 w 1036"/>
                <a:gd name="T3" fmla="*/ 2573 h 2607"/>
                <a:gd name="T4" fmla="*/ 14 w 1036"/>
                <a:gd name="T5" fmla="*/ 2407 h 2607"/>
                <a:gd name="T6" fmla="*/ 284 w 1036"/>
                <a:gd name="T7" fmla="*/ 1667 h 2607"/>
                <a:gd name="T8" fmla="*/ 1036 w 1036"/>
                <a:gd name="T9" fmla="*/ 0 h 260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36"/>
                <a:gd name="T16" fmla="*/ 0 h 2607"/>
                <a:gd name="T17" fmla="*/ 1036 w 1036"/>
                <a:gd name="T18" fmla="*/ 2607 h 260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36" h="2607">
                  <a:moveTo>
                    <a:pt x="834" y="2200"/>
                  </a:moveTo>
                  <a:cubicBezTo>
                    <a:pt x="728" y="2262"/>
                    <a:pt x="336" y="2539"/>
                    <a:pt x="199" y="2573"/>
                  </a:cubicBezTo>
                  <a:cubicBezTo>
                    <a:pt x="62" y="2607"/>
                    <a:pt x="0" y="2558"/>
                    <a:pt x="14" y="2407"/>
                  </a:cubicBezTo>
                  <a:cubicBezTo>
                    <a:pt x="28" y="2256"/>
                    <a:pt x="114" y="2068"/>
                    <a:pt x="284" y="1667"/>
                  </a:cubicBezTo>
                  <a:cubicBezTo>
                    <a:pt x="454" y="1266"/>
                    <a:pt x="879" y="347"/>
                    <a:pt x="1036" y="0"/>
                  </a:cubicBezTo>
                </a:path>
              </a:pathLst>
            </a:custGeom>
            <a:noFill/>
            <a:ln w="152400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5" name="AutoShape 13"/>
            <p:cNvSpPr>
              <a:spLocks noChangeArrowheads="1"/>
            </p:cNvSpPr>
            <p:nvPr/>
          </p:nvSpPr>
          <p:spPr bwMode="auto">
            <a:xfrm>
              <a:off x="3197" y="344"/>
              <a:ext cx="91" cy="91"/>
            </a:xfrm>
            <a:prstGeom prst="flowChartConnector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86" name="Freeform 26"/>
            <p:cNvSpPr>
              <a:spLocks/>
            </p:cNvSpPr>
            <p:nvPr/>
          </p:nvSpPr>
          <p:spPr bwMode="auto">
            <a:xfrm rot="3608028">
              <a:off x="2152" y="1247"/>
              <a:ext cx="501" cy="961"/>
            </a:xfrm>
            <a:custGeom>
              <a:avLst/>
              <a:gdLst>
                <a:gd name="T0" fmla="*/ 0 w 576"/>
                <a:gd name="T1" fmla="*/ 1320 h 1320"/>
                <a:gd name="T2" fmla="*/ 576 w 576"/>
                <a:gd name="T3" fmla="*/ 0 h 1320"/>
                <a:gd name="T4" fmla="*/ 0 60000 65536"/>
                <a:gd name="T5" fmla="*/ 0 60000 65536"/>
                <a:gd name="T6" fmla="*/ 0 w 576"/>
                <a:gd name="T7" fmla="*/ 0 h 1320"/>
                <a:gd name="T8" fmla="*/ 576 w 576"/>
                <a:gd name="T9" fmla="*/ 1320 h 132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76" h="1320">
                  <a:moveTo>
                    <a:pt x="0" y="1320"/>
                  </a:moveTo>
                  <a:cubicBezTo>
                    <a:pt x="96" y="1100"/>
                    <a:pt x="456" y="275"/>
                    <a:pt x="576" y="0"/>
                  </a:cubicBezTo>
                </a:path>
              </a:pathLst>
            </a:custGeom>
            <a:noFill/>
            <a:ln w="152400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076" name="Group 29"/>
          <p:cNvGrpSpPr>
            <a:grpSpLocks/>
          </p:cNvGrpSpPr>
          <p:nvPr/>
        </p:nvGrpSpPr>
        <p:grpSpPr bwMode="auto">
          <a:xfrm>
            <a:off x="4139952" y="2625725"/>
            <a:ext cx="1703387" cy="2243138"/>
            <a:chOff x="3713" y="1657"/>
            <a:chExt cx="1073" cy="1413"/>
          </a:xfrm>
        </p:grpSpPr>
        <p:sp>
          <p:nvSpPr>
            <p:cNvPr id="3079" name="Oval 25"/>
            <p:cNvSpPr>
              <a:spLocks noChangeArrowheads="1"/>
            </p:cNvSpPr>
            <p:nvPr/>
          </p:nvSpPr>
          <p:spPr bwMode="auto">
            <a:xfrm rot="1367641">
              <a:off x="3713" y="1664"/>
              <a:ext cx="545" cy="1406"/>
            </a:xfrm>
            <a:prstGeom prst="ellipse">
              <a:avLst/>
            </a:prstGeom>
            <a:noFill/>
            <a:ln w="152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80" name="Freeform 27"/>
            <p:cNvSpPr>
              <a:spLocks/>
            </p:cNvSpPr>
            <p:nvPr/>
          </p:nvSpPr>
          <p:spPr bwMode="auto">
            <a:xfrm rot="-278918">
              <a:off x="4058" y="1657"/>
              <a:ext cx="728" cy="1406"/>
            </a:xfrm>
            <a:custGeom>
              <a:avLst/>
              <a:gdLst>
                <a:gd name="T0" fmla="*/ 822 w 822"/>
                <a:gd name="T1" fmla="*/ 1038 h 1492"/>
                <a:gd name="T2" fmla="*/ 301 w 822"/>
                <a:gd name="T3" fmla="*/ 1431 h 1492"/>
                <a:gd name="T4" fmla="*/ 21 w 822"/>
                <a:gd name="T5" fmla="*/ 1402 h 1492"/>
                <a:gd name="T6" fmla="*/ 174 w 822"/>
                <a:gd name="T7" fmla="*/ 971 h 1492"/>
                <a:gd name="T8" fmla="*/ 601 w 822"/>
                <a:gd name="T9" fmla="*/ 0 h 14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22"/>
                <a:gd name="T16" fmla="*/ 0 h 1492"/>
                <a:gd name="T17" fmla="*/ 822 w 822"/>
                <a:gd name="T18" fmla="*/ 1492 h 14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22" h="1492">
                  <a:moveTo>
                    <a:pt x="822" y="1038"/>
                  </a:moveTo>
                  <a:cubicBezTo>
                    <a:pt x="735" y="1103"/>
                    <a:pt x="434" y="1370"/>
                    <a:pt x="301" y="1431"/>
                  </a:cubicBezTo>
                  <a:cubicBezTo>
                    <a:pt x="168" y="1492"/>
                    <a:pt x="42" y="1479"/>
                    <a:pt x="21" y="1402"/>
                  </a:cubicBezTo>
                  <a:cubicBezTo>
                    <a:pt x="0" y="1325"/>
                    <a:pt x="78" y="1204"/>
                    <a:pt x="174" y="971"/>
                  </a:cubicBezTo>
                  <a:cubicBezTo>
                    <a:pt x="271" y="737"/>
                    <a:pt x="512" y="202"/>
                    <a:pt x="601" y="0"/>
                  </a:cubicBezTo>
                </a:path>
              </a:pathLst>
            </a:custGeom>
            <a:noFill/>
            <a:ln w="152400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1" name="AutoShape 15"/>
            <p:cNvSpPr>
              <a:spLocks noChangeArrowheads="1"/>
            </p:cNvSpPr>
            <p:nvPr/>
          </p:nvSpPr>
          <p:spPr bwMode="auto">
            <a:xfrm>
              <a:off x="4331" y="1933"/>
              <a:ext cx="91" cy="91"/>
            </a:xfrm>
            <a:prstGeom prst="flowChartConnector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82" name="AutoShape 16"/>
            <p:cNvSpPr>
              <a:spLocks noChangeArrowheads="1"/>
            </p:cNvSpPr>
            <p:nvPr/>
          </p:nvSpPr>
          <p:spPr bwMode="auto">
            <a:xfrm>
              <a:off x="4467" y="1657"/>
              <a:ext cx="91" cy="91"/>
            </a:xfrm>
            <a:prstGeom prst="flowChartConnector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077" name="AutoShape 14"/>
          <p:cNvSpPr>
            <a:spLocks noChangeArrowheads="1"/>
          </p:cNvSpPr>
          <p:nvPr/>
        </p:nvSpPr>
        <p:spPr bwMode="auto">
          <a:xfrm>
            <a:off x="1713810" y="2588419"/>
            <a:ext cx="144462" cy="144462"/>
          </a:xfrm>
          <a:prstGeom prst="flowChartConnector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6318733" y="1273607"/>
            <a:ext cx="2853095" cy="35394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Вот два столба наискосок,</a:t>
            </a:r>
          </a:p>
          <a:p>
            <a:pPr algn="ctr"/>
            <a:r>
              <a:rPr lang="ru-RU" sz="2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А между ними – поясок.</a:t>
            </a:r>
          </a:p>
          <a:p>
            <a:pPr algn="ctr"/>
            <a:r>
              <a:rPr lang="ru-RU" sz="28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Ты эту букву знаешь? А?</a:t>
            </a:r>
          </a:p>
          <a:p>
            <a:pPr algn="ctr"/>
            <a:r>
              <a:rPr lang="ru-RU" sz="2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Перед тобою буква А.</a:t>
            </a:r>
            <a:endParaRPr lang="ru-RU" sz="28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chemeClr val="accent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4"/>
          <p:cNvGrpSpPr>
            <a:grpSpLocks/>
          </p:cNvGrpSpPr>
          <p:nvPr/>
        </p:nvGrpSpPr>
        <p:grpSpPr bwMode="auto">
          <a:xfrm>
            <a:off x="250825" y="476250"/>
            <a:ext cx="5185271" cy="4392613"/>
            <a:chOff x="158" y="300"/>
            <a:chExt cx="5421" cy="2767"/>
          </a:xfrm>
        </p:grpSpPr>
        <p:sp>
          <p:nvSpPr>
            <p:cNvPr id="8200" name="Line 5"/>
            <p:cNvSpPr>
              <a:spLocks noChangeShapeType="1"/>
            </p:cNvSpPr>
            <p:nvPr/>
          </p:nvSpPr>
          <p:spPr bwMode="auto">
            <a:xfrm>
              <a:off x="158" y="300"/>
              <a:ext cx="5398" cy="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01" name="Line 6"/>
            <p:cNvSpPr>
              <a:spLocks noChangeShapeType="1"/>
            </p:cNvSpPr>
            <p:nvPr/>
          </p:nvSpPr>
          <p:spPr bwMode="auto">
            <a:xfrm>
              <a:off x="181" y="1661"/>
              <a:ext cx="5398" cy="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02" name="Line 7"/>
            <p:cNvSpPr>
              <a:spLocks noChangeShapeType="1"/>
            </p:cNvSpPr>
            <p:nvPr/>
          </p:nvSpPr>
          <p:spPr bwMode="auto">
            <a:xfrm>
              <a:off x="158" y="3067"/>
              <a:ext cx="5398" cy="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195" name="Freeform 12"/>
          <p:cNvSpPr>
            <a:spLocks/>
          </p:cNvSpPr>
          <p:nvPr/>
        </p:nvSpPr>
        <p:spPr bwMode="auto">
          <a:xfrm>
            <a:off x="250825" y="549886"/>
            <a:ext cx="2667000" cy="4306888"/>
          </a:xfrm>
          <a:custGeom>
            <a:avLst/>
            <a:gdLst>
              <a:gd name="T0" fmla="*/ 1550 w 1680"/>
              <a:gd name="T1" fmla="*/ 485 h 2713"/>
              <a:gd name="T2" fmla="*/ 1649 w 1680"/>
              <a:gd name="T3" fmla="*/ 302 h 2713"/>
              <a:gd name="T4" fmla="*/ 1619 w 1680"/>
              <a:gd name="T5" fmla="*/ 80 h 2713"/>
              <a:gd name="T6" fmla="*/ 1283 w 1680"/>
              <a:gd name="T7" fmla="*/ 86 h 2713"/>
              <a:gd name="T8" fmla="*/ 833 w 1680"/>
              <a:gd name="T9" fmla="*/ 596 h 2713"/>
              <a:gd name="T10" fmla="*/ 749 w 1680"/>
              <a:gd name="T11" fmla="*/ 1136 h 2713"/>
              <a:gd name="T12" fmla="*/ 863 w 1680"/>
              <a:gd name="T13" fmla="*/ 1316 h 2713"/>
              <a:gd name="T14" fmla="*/ 974 w 1680"/>
              <a:gd name="T15" fmla="*/ 1399 h 2713"/>
              <a:gd name="T16" fmla="*/ 533 w 1680"/>
              <a:gd name="T17" fmla="*/ 1502 h 2713"/>
              <a:gd name="T18" fmla="*/ 119 w 1680"/>
              <a:gd name="T19" fmla="*/ 1976 h 2713"/>
              <a:gd name="T20" fmla="*/ 5 w 1680"/>
              <a:gd name="T21" fmla="*/ 2330 h 2713"/>
              <a:gd name="T22" fmla="*/ 89 w 1680"/>
              <a:gd name="T23" fmla="*/ 2606 h 2713"/>
              <a:gd name="T24" fmla="*/ 479 w 1680"/>
              <a:gd name="T25" fmla="*/ 2666 h 2713"/>
              <a:gd name="T26" fmla="*/ 1111 w 1680"/>
              <a:gd name="T27" fmla="*/ 2323 h 271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680"/>
              <a:gd name="T43" fmla="*/ 0 h 2713"/>
              <a:gd name="T44" fmla="*/ 1680 w 1680"/>
              <a:gd name="T45" fmla="*/ 2713 h 2713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680" h="2713">
                <a:moveTo>
                  <a:pt x="1550" y="485"/>
                </a:moveTo>
                <a:cubicBezTo>
                  <a:pt x="1566" y="455"/>
                  <a:pt x="1638" y="369"/>
                  <a:pt x="1649" y="302"/>
                </a:cubicBezTo>
                <a:cubicBezTo>
                  <a:pt x="1660" y="235"/>
                  <a:pt x="1680" y="116"/>
                  <a:pt x="1619" y="80"/>
                </a:cubicBezTo>
                <a:cubicBezTo>
                  <a:pt x="1558" y="44"/>
                  <a:pt x="1414" y="0"/>
                  <a:pt x="1283" y="86"/>
                </a:cubicBezTo>
                <a:cubicBezTo>
                  <a:pt x="1152" y="172"/>
                  <a:pt x="922" y="421"/>
                  <a:pt x="833" y="596"/>
                </a:cubicBezTo>
                <a:cubicBezTo>
                  <a:pt x="744" y="771"/>
                  <a:pt x="744" y="1016"/>
                  <a:pt x="749" y="1136"/>
                </a:cubicBezTo>
                <a:cubicBezTo>
                  <a:pt x="754" y="1256"/>
                  <a:pt x="826" y="1272"/>
                  <a:pt x="863" y="1316"/>
                </a:cubicBezTo>
                <a:cubicBezTo>
                  <a:pt x="900" y="1360"/>
                  <a:pt x="1029" y="1368"/>
                  <a:pt x="974" y="1399"/>
                </a:cubicBezTo>
                <a:cubicBezTo>
                  <a:pt x="919" y="1430"/>
                  <a:pt x="676" y="1406"/>
                  <a:pt x="533" y="1502"/>
                </a:cubicBezTo>
                <a:cubicBezTo>
                  <a:pt x="390" y="1598"/>
                  <a:pt x="207" y="1838"/>
                  <a:pt x="119" y="1976"/>
                </a:cubicBezTo>
                <a:cubicBezTo>
                  <a:pt x="31" y="2114"/>
                  <a:pt x="10" y="2225"/>
                  <a:pt x="5" y="2330"/>
                </a:cubicBezTo>
                <a:cubicBezTo>
                  <a:pt x="0" y="2435"/>
                  <a:pt x="10" y="2550"/>
                  <a:pt x="89" y="2606"/>
                </a:cubicBezTo>
                <a:cubicBezTo>
                  <a:pt x="168" y="2662"/>
                  <a:pt x="309" y="2713"/>
                  <a:pt x="479" y="2666"/>
                </a:cubicBezTo>
                <a:cubicBezTo>
                  <a:pt x="649" y="2619"/>
                  <a:pt x="979" y="2394"/>
                  <a:pt x="1111" y="2323"/>
                </a:cubicBezTo>
              </a:path>
            </a:pathLst>
          </a:custGeom>
          <a:noFill/>
          <a:ln w="15240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196" name="Freeform 14"/>
          <p:cNvSpPr>
            <a:spLocks/>
          </p:cNvSpPr>
          <p:nvPr/>
        </p:nvSpPr>
        <p:spPr bwMode="auto">
          <a:xfrm>
            <a:off x="2555776" y="2636838"/>
            <a:ext cx="1838325" cy="2163762"/>
          </a:xfrm>
          <a:custGeom>
            <a:avLst/>
            <a:gdLst>
              <a:gd name="T0" fmla="*/ 0 w 1158"/>
              <a:gd name="T1" fmla="*/ 1171 h 1363"/>
              <a:gd name="T2" fmla="*/ 930 w 1158"/>
              <a:gd name="T3" fmla="*/ 463 h 1363"/>
              <a:gd name="T4" fmla="*/ 1068 w 1158"/>
              <a:gd name="T5" fmla="*/ 55 h 1363"/>
              <a:gd name="T6" fmla="*/ 738 w 1158"/>
              <a:gd name="T7" fmla="*/ 133 h 1363"/>
              <a:gd name="T8" fmla="*/ 360 w 1158"/>
              <a:gd name="T9" fmla="*/ 829 h 1363"/>
              <a:gd name="T10" fmla="*/ 378 w 1158"/>
              <a:gd name="T11" fmla="*/ 1255 h 1363"/>
              <a:gd name="T12" fmla="*/ 672 w 1158"/>
              <a:gd name="T13" fmla="*/ 1297 h 1363"/>
              <a:gd name="T14" fmla="*/ 1158 w 1158"/>
              <a:gd name="T15" fmla="*/ 859 h 136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158"/>
              <a:gd name="T25" fmla="*/ 0 h 1363"/>
              <a:gd name="T26" fmla="*/ 1158 w 1158"/>
              <a:gd name="T27" fmla="*/ 1363 h 136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158" h="1363">
                <a:moveTo>
                  <a:pt x="0" y="1171"/>
                </a:moveTo>
                <a:cubicBezTo>
                  <a:pt x="155" y="1053"/>
                  <a:pt x="752" y="649"/>
                  <a:pt x="930" y="463"/>
                </a:cubicBezTo>
                <a:cubicBezTo>
                  <a:pt x="1108" y="277"/>
                  <a:pt x="1100" y="110"/>
                  <a:pt x="1068" y="55"/>
                </a:cubicBezTo>
                <a:cubicBezTo>
                  <a:pt x="1036" y="0"/>
                  <a:pt x="856" y="4"/>
                  <a:pt x="738" y="133"/>
                </a:cubicBezTo>
                <a:cubicBezTo>
                  <a:pt x="620" y="262"/>
                  <a:pt x="420" y="642"/>
                  <a:pt x="360" y="829"/>
                </a:cubicBezTo>
                <a:cubicBezTo>
                  <a:pt x="300" y="1016"/>
                  <a:pt x="326" y="1177"/>
                  <a:pt x="378" y="1255"/>
                </a:cubicBezTo>
                <a:cubicBezTo>
                  <a:pt x="430" y="1333"/>
                  <a:pt x="542" y="1363"/>
                  <a:pt x="672" y="1297"/>
                </a:cubicBezTo>
                <a:cubicBezTo>
                  <a:pt x="802" y="1231"/>
                  <a:pt x="1057" y="950"/>
                  <a:pt x="1158" y="859"/>
                </a:cubicBezTo>
              </a:path>
            </a:pathLst>
          </a:custGeom>
          <a:noFill/>
          <a:ln w="15240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198" name="AutoShape 10"/>
          <p:cNvSpPr>
            <a:spLocks noChangeArrowheads="1"/>
          </p:cNvSpPr>
          <p:nvPr/>
        </p:nvSpPr>
        <p:spPr bwMode="auto">
          <a:xfrm>
            <a:off x="2554093" y="4383149"/>
            <a:ext cx="144463" cy="144462"/>
          </a:xfrm>
          <a:prstGeom prst="flowChartConnector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199" name="AutoShape 9"/>
          <p:cNvSpPr>
            <a:spLocks noChangeArrowheads="1"/>
          </p:cNvSpPr>
          <p:nvPr/>
        </p:nvSpPr>
        <p:spPr bwMode="auto">
          <a:xfrm>
            <a:off x="2699792" y="1269206"/>
            <a:ext cx="144463" cy="144463"/>
          </a:xfrm>
          <a:prstGeom prst="flowChartConnector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6012160" y="1364502"/>
            <a:ext cx="2781087" cy="26776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На дворе – такая жалость!</a:t>
            </a:r>
          </a:p>
          <a:p>
            <a:pPr algn="ctr"/>
            <a:r>
              <a:rPr lang="ru-RU" sz="2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Наша лесенка сломалась,</a:t>
            </a:r>
          </a:p>
          <a:p>
            <a:pPr algn="ctr"/>
            <a:r>
              <a:rPr lang="ru-RU" sz="28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Буква Е зато осталось.</a:t>
            </a:r>
            <a:endParaRPr lang="ru-RU" sz="28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chemeClr val="accent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2"/>
          <p:cNvGrpSpPr>
            <a:grpSpLocks/>
          </p:cNvGrpSpPr>
          <p:nvPr/>
        </p:nvGrpSpPr>
        <p:grpSpPr bwMode="auto">
          <a:xfrm>
            <a:off x="250825" y="476250"/>
            <a:ext cx="4969247" cy="4392613"/>
            <a:chOff x="158" y="300"/>
            <a:chExt cx="5421" cy="2767"/>
          </a:xfrm>
        </p:grpSpPr>
        <p:sp>
          <p:nvSpPr>
            <p:cNvPr id="9231" name="Line 3"/>
            <p:cNvSpPr>
              <a:spLocks noChangeShapeType="1"/>
            </p:cNvSpPr>
            <p:nvPr/>
          </p:nvSpPr>
          <p:spPr bwMode="auto">
            <a:xfrm>
              <a:off x="158" y="300"/>
              <a:ext cx="5398" cy="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32" name="Line 4"/>
            <p:cNvSpPr>
              <a:spLocks noChangeShapeType="1"/>
            </p:cNvSpPr>
            <p:nvPr/>
          </p:nvSpPr>
          <p:spPr bwMode="auto">
            <a:xfrm>
              <a:off x="181" y="1661"/>
              <a:ext cx="5398" cy="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33" name="Line 5"/>
            <p:cNvSpPr>
              <a:spLocks noChangeShapeType="1"/>
            </p:cNvSpPr>
            <p:nvPr/>
          </p:nvSpPr>
          <p:spPr bwMode="auto">
            <a:xfrm>
              <a:off x="158" y="3067"/>
              <a:ext cx="5398" cy="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219" name="Group 17"/>
          <p:cNvGrpSpPr>
            <a:grpSpLocks/>
          </p:cNvGrpSpPr>
          <p:nvPr/>
        </p:nvGrpSpPr>
        <p:grpSpPr bwMode="auto">
          <a:xfrm>
            <a:off x="2267744" y="2268279"/>
            <a:ext cx="1955800" cy="2552700"/>
            <a:chOff x="3016" y="1434"/>
            <a:chExt cx="1232" cy="1608"/>
          </a:xfrm>
        </p:grpSpPr>
        <p:sp>
          <p:nvSpPr>
            <p:cNvPr id="9227" name="Freeform 7"/>
            <p:cNvSpPr>
              <a:spLocks/>
            </p:cNvSpPr>
            <p:nvPr/>
          </p:nvSpPr>
          <p:spPr bwMode="auto">
            <a:xfrm>
              <a:off x="3090" y="1679"/>
              <a:ext cx="1158" cy="1363"/>
            </a:xfrm>
            <a:custGeom>
              <a:avLst/>
              <a:gdLst>
                <a:gd name="T0" fmla="*/ 0 w 1158"/>
                <a:gd name="T1" fmla="*/ 1171 h 1363"/>
                <a:gd name="T2" fmla="*/ 930 w 1158"/>
                <a:gd name="T3" fmla="*/ 463 h 1363"/>
                <a:gd name="T4" fmla="*/ 1068 w 1158"/>
                <a:gd name="T5" fmla="*/ 55 h 1363"/>
                <a:gd name="T6" fmla="*/ 738 w 1158"/>
                <a:gd name="T7" fmla="*/ 133 h 1363"/>
                <a:gd name="T8" fmla="*/ 360 w 1158"/>
                <a:gd name="T9" fmla="*/ 829 h 1363"/>
                <a:gd name="T10" fmla="*/ 378 w 1158"/>
                <a:gd name="T11" fmla="*/ 1255 h 1363"/>
                <a:gd name="T12" fmla="*/ 672 w 1158"/>
                <a:gd name="T13" fmla="*/ 1297 h 1363"/>
                <a:gd name="T14" fmla="*/ 1158 w 1158"/>
                <a:gd name="T15" fmla="*/ 859 h 13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58"/>
                <a:gd name="T25" fmla="*/ 0 h 1363"/>
                <a:gd name="T26" fmla="*/ 1158 w 1158"/>
                <a:gd name="T27" fmla="*/ 1363 h 136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58" h="1363">
                  <a:moveTo>
                    <a:pt x="0" y="1171"/>
                  </a:moveTo>
                  <a:cubicBezTo>
                    <a:pt x="155" y="1053"/>
                    <a:pt x="752" y="649"/>
                    <a:pt x="930" y="463"/>
                  </a:cubicBezTo>
                  <a:cubicBezTo>
                    <a:pt x="1108" y="277"/>
                    <a:pt x="1100" y="110"/>
                    <a:pt x="1068" y="55"/>
                  </a:cubicBezTo>
                  <a:cubicBezTo>
                    <a:pt x="1036" y="0"/>
                    <a:pt x="856" y="4"/>
                    <a:pt x="738" y="133"/>
                  </a:cubicBezTo>
                  <a:cubicBezTo>
                    <a:pt x="620" y="262"/>
                    <a:pt x="420" y="642"/>
                    <a:pt x="360" y="829"/>
                  </a:cubicBezTo>
                  <a:cubicBezTo>
                    <a:pt x="300" y="1016"/>
                    <a:pt x="326" y="1177"/>
                    <a:pt x="378" y="1255"/>
                  </a:cubicBezTo>
                  <a:cubicBezTo>
                    <a:pt x="430" y="1333"/>
                    <a:pt x="542" y="1363"/>
                    <a:pt x="672" y="1297"/>
                  </a:cubicBezTo>
                  <a:cubicBezTo>
                    <a:pt x="802" y="1231"/>
                    <a:pt x="1057" y="950"/>
                    <a:pt x="1158" y="859"/>
                  </a:cubicBezTo>
                </a:path>
              </a:pathLst>
            </a:custGeom>
            <a:noFill/>
            <a:ln w="152400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28" name="AutoShape 9"/>
            <p:cNvSpPr>
              <a:spLocks noChangeArrowheads="1"/>
            </p:cNvSpPr>
            <p:nvPr/>
          </p:nvSpPr>
          <p:spPr bwMode="auto">
            <a:xfrm>
              <a:off x="3016" y="2795"/>
              <a:ext cx="91" cy="91"/>
            </a:xfrm>
            <a:prstGeom prst="flowChartConnector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29" name="AutoShape 11"/>
            <p:cNvSpPr>
              <a:spLocks noChangeArrowheads="1"/>
            </p:cNvSpPr>
            <p:nvPr/>
          </p:nvSpPr>
          <p:spPr bwMode="auto">
            <a:xfrm>
              <a:off x="3878" y="1434"/>
              <a:ext cx="91" cy="91"/>
            </a:xfrm>
            <a:prstGeom prst="flowChartConnector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30" name="AutoShape 12"/>
            <p:cNvSpPr>
              <a:spLocks noChangeArrowheads="1"/>
            </p:cNvSpPr>
            <p:nvPr/>
          </p:nvSpPr>
          <p:spPr bwMode="auto">
            <a:xfrm>
              <a:off x="4105" y="1434"/>
              <a:ext cx="91" cy="91"/>
            </a:xfrm>
            <a:prstGeom prst="flowChartConnector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9220" name="Group 16"/>
          <p:cNvGrpSpPr>
            <a:grpSpLocks/>
          </p:cNvGrpSpPr>
          <p:nvPr/>
        </p:nvGrpSpPr>
        <p:grpSpPr bwMode="auto">
          <a:xfrm>
            <a:off x="287338" y="229656"/>
            <a:ext cx="2667000" cy="4594225"/>
            <a:chOff x="1519" y="119"/>
            <a:chExt cx="1680" cy="2894"/>
          </a:xfrm>
        </p:grpSpPr>
        <p:sp>
          <p:nvSpPr>
            <p:cNvPr id="9223" name="Freeform 6"/>
            <p:cNvSpPr>
              <a:spLocks/>
            </p:cNvSpPr>
            <p:nvPr/>
          </p:nvSpPr>
          <p:spPr bwMode="auto">
            <a:xfrm>
              <a:off x="1519" y="300"/>
              <a:ext cx="1680" cy="2713"/>
            </a:xfrm>
            <a:custGeom>
              <a:avLst/>
              <a:gdLst>
                <a:gd name="T0" fmla="*/ 1550 w 1680"/>
                <a:gd name="T1" fmla="*/ 485 h 2713"/>
                <a:gd name="T2" fmla="*/ 1649 w 1680"/>
                <a:gd name="T3" fmla="*/ 302 h 2713"/>
                <a:gd name="T4" fmla="*/ 1619 w 1680"/>
                <a:gd name="T5" fmla="*/ 80 h 2713"/>
                <a:gd name="T6" fmla="*/ 1283 w 1680"/>
                <a:gd name="T7" fmla="*/ 86 h 2713"/>
                <a:gd name="T8" fmla="*/ 833 w 1680"/>
                <a:gd name="T9" fmla="*/ 596 h 2713"/>
                <a:gd name="T10" fmla="*/ 749 w 1680"/>
                <a:gd name="T11" fmla="*/ 1136 h 2713"/>
                <a:gd name="T12" fmla="*/ 863 w 1680"/>
                <a:gd name="T13" fmla="*/ 1316 h 2713"/>
                <a:gd name="T14" fmla="*/ 974 w 1680"/>
                <a:gd name="T15" fmla="*/ 1399 h 2713"/>
                <a:gd name="T16" fmla="*/ 533 w 1680"/>
                <a:gd name="T17" fmla="*/ 1502 h 2713"/>
                <a:gd name="T18" fmla="*/ 119 w 1680"/>
                <a:gd name="T19" fmla="*/ 1976 h 2713"/>
                <a:gd name="T20" fmla="*/ 5 w 1680"/>
                <a:gd name="T21" fmla="*/ 2330 h 2713"/>
                <a:gd name="T22" fmla="*/ 89 w 1680"/>
                <a:gd name="T23" fmla="*/ 2606 h 2713"/>
                <a:gd name="T24" fmla="*/ 479 w 1680"/>
                <a:gd name="T25" fmla="*/ 2666 h 2713"/>
                <a:gd name="T26" fmla="*/ 1111 w 1680"/>
                <a:gd name="T27" fmla="*/ 2323 h 271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680"/>
                <a:gd name="T43" fmla="*/ 0 h 2713"/>
                <a:gd name="T44" fmla="*/ 1680 w 1680"/>
                <a:gd name="T45" fmla="*/ 2713 h 271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680" h="2713">
                  <a:moveTo>
                    <a:pt x="1550" y="485"/>
                  </a:moveTo>
                  <a:cubicBezTo>
                    <a:pt x="1566" y="455"/>
                    <a:pt x="1638" y="369"/>
                    <a:pt x="1649" y="302"/>
                  </a:cubicBezTo>
                  <a:cubicBezTo>
                    <a:pt x="1660" y="235"/>
                    <a:pt x="1680" y="116"/>
                    <a:pt x="1619" y="80"/>
                  </a:cubicBezTo>
                  <a:cubicBezTo>
                    <a:pt x="1558" y="44"/>
                    <a:pt x="1414" y="0"/>
                    <a:pt x="1283" y="86"/>
                  </a:cubicBezTo>
                  <a:cubicBezTo>
                    <a:pt x="1152" y="172"/>
                    <a:pt x="922" y="421"/>
                    <a:pt x="833" y="596"/>
                  </a:cubicBezTo>
                  <a:cubicBezTo>
                    <a:pt x="744" y="771"/>
                    <a:pt x="744" y="1016"/>
                    <a:pt x="749" y="1136"/>
                  </a:cubicBezTo>
                  <a:cubicBezTo>
                    <a:pt x="754" y="1256"/>
                    <a:pt x="826" y="1272"/>
                    <a:pt x="863" y="1316"/>
                  </a:cubicBezTo>
                  <a:cubicBezTo>
                    <a:pt x="900" y="1360"/>
                    <a:pt x="1029" y="1368"/>
                    <a:pt x="974" y="1399"/>
                  </a:cubicBezTo>
                  <a:cubicBezTo>
                    <a:pt x="919" y="1430"/>
                    <a:pt x="676" y="1406"/>
                    <a:pt x="533" y="1502"/>
                  </a:cubicBezTo>
                  <a:cubicBezTo>
                    <a:pt x="390" y="1598"/>
                    <a:pt x="207" y="1838"/>
                    <a:pt x="119" y="1976"/>
                  </a:cubicBezTo>
                  <a:cubicBezTo>
                    <a:pt x="31" y="2114"/>
                    <a:pt x="10" y="2225"/>
                    <a:pt x="5" y="2330"/>
                  </a:cubicBezTo>
                  <a:cubicBezTo>
                    <a:pt x="0" y="2435"/>
                    <a:pt x="10" y="2550"/>
                    <a:pt x="89" y="2606"/>
                  </a:cubicBezTo>
                  <a:cubicBezTo>
                    <a:pt x="168" y="2662"/>
                    <a:pt x="309" y="2713"/>
                    <a:pt x="479" y="2666"/>
                  </a:cubicBezTo>
                  <a:cubicBezTo>
                    <a:pt x="649" y="2619"/>
                    <a:pt x="979" y="2394"/>
                    <a:pt x="1111" y="2323"/>
                  </a:cubicBezTo>
                </a:path>
              </a:pathLst>
            </a:custGeom>
            <a:noFill/>
            <a:ln w="152400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24" name="AutoShape 10"/>
            <p:cNvSpPr>
              <a:spLocks noChangeArrowheads="1"/>
            </p:cNvSpPr>
            <p:nvPr/>
          </p:nvSpPr>
          <p:spPr bwMode="auto">
            <a:xfrm>
              <a:off x="3016" y="754"/>
              <a:ext cx="91" cy="91"/>
            </a:xfrm>
            <a:prstGeom prst="flowChartConnector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25" name="AutoShape 13"/>
            <p:cNvSpPr>
              <a:spLocks noChangeArrowheads="1"/>
            </p:cNvSpPr>
            <p:nvPr/>
          </p:nvSpPr>
          <p:spPr bwMode="auto">
            <a:xfrm>
              <a:off x="2834" y="119"/>
              <a:ext cx="91" cy="91"/>
            </a:xfrm>
            <a:prstGeom prst="flowChartConnector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26" name="AutoShape 14"/>
            <p:cNvSpPr>
              <a:spLocks noChangeArrowheads="1"/>
            </p:cNvSpPr>
            <p:nvPr/>
          </p:nvSpPr>
          <p:spPr bwMode="auto">
            <a:xfrm>
              <a:off x="3061" y="119"/>
              <a:ext cx="91" cy="91"/>
            </a:xfrm>
            <a:prstGeom prst="flowChartConnector">
              <a:avLst/>
            </a:prstGeom>
            <a:solidFill>
              <a:schemeClr val="accent2"/>
            </a:solidFill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9221" name="AutoShape 15"/>
          <p:cNvSpPr>
            <a:spLocks noChangeArrowheads="1"/>
          </p:cNvSpPr>
          <p:nvPr/>
        </p:nvSpPr>
        <p:spPr bwMode="auto">
          <a:xfrm>
            <a:off x="2698750" y="-1898650"/>
            <a:ext cx="144463" cy="144462"/>
          </a:xfrm>
          <a:prstGeom prst="flowChartConnector">
            <a:avLst/>
          </a:pr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940152" y="994302"/>
            <a:ext cx="2781087" cy="39703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Е и Ё – родные сестры,</a:t>
            </a:r>
          </a:p>
          <a:p>
            <a:pPr algn="ctr"/>
            <a:r>
              <a:rPr lang="ru-RU" sz="2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Различать сестер непросто.</a:t>
            </a:r>
          </a:p>
          <a:p>
            <a:pPr algn="ctr"/>
            <a:r>
              <a:rPr lang="ru-RU" sz="28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Но у буквы Ё две точки, Словно в лесенке </a:t>
            </a:r>
            <a:r>
              <a:rPr lang="ru-RU" sz="2800" b="0" cap="none" spc="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гвоздочки</a:t>
            </a:r>
            <a:r>
              <a:rPr lang="ru-RU" sz="28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.</a:t>
            </a:r>
            <a:endParaRPr lang="ru-RU" sz="28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chemeClr val="accent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Group 4"/>
          <p:cNvGrpSpPr>
            <a:grpSpLocks/>
          </p:cNvGrpSpPr>
          <p:nvPr/>
        </p:nvGrpSpPr>
        <p:grpSpPr bwMode="auto">
          <a:xfrm>
            <a:off x="287338" y="592931"/>
            <a:ext cx="6300886" cy="4392613"/>
            <a:chOff x="158" y="300"/>
            <a:chExt cx="5421" cy="2767"/>
          </a:xfrm>
        </p:grpSpPr>
        <p:sp>
          <p:nvSpPr>
            <p:cNvPr id="12302" name="Line 5"/>
            <p:cNvSpPr>
              <a:spLocks noChangeShapeType="1"/>
            </p:cNvSpPr>
            <p:nvPr/>
          </p:nvSpPr>
          <p:spPr bwMode="auto">
            <a:xfrm>
              <a:off x="158" y="300"/>
              <a:ext cx="5398" cy="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03" name="Line 6"/>
            <p:cNvSpPr>
              <a:spLocks noChangeShapeType="1"/>
            </p:cNvSpPr>
            <p:nvPr/>
          </p:nvSpPr>
          <p:spPr bwMode="auto">
            <a:xfrm>
              <a:off x="181" y="1661"/>
              <a:ext cx="5398" cy="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04" name="Line 7"/>
            <p:cNvSpPr>
              <a:spLocks noChangeShapeType="1"/>
            </p:cNvSpPr>
            <p:nvPr/>
          </p:nvSpPr>
          <p:spPr bwMode="auto">
            <a:xfrm>
              <a:off x="158" y="3067"/>
              <a:ext cx="5398" cy="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2291" name="Group 22"/>
          <p:cNvGrpSpPr>
            <a:grpSpLocks/>
          </p:cNvGrpSpPr>
          <p:nvPr/>
        </p:nvGrpSpPr>
        <p:grpSpPr bwMode="auto">
          <a:xfrm>
            <a:off x="3783012" y="2728913"/>
            <a:ext cx="2441575" cy="2212975"/>
            <a:chOff x="3152" y="1661"/>
            <a:chExt cx="1538" cy="1394"/>
          </a:xfrm>
        </p:grpSpPr>
        <p:sp>
          <p:nvSpPr>
            <p:cNvPr id="12298" name="Freeform 15"/>
            <p:cNvSpPr>
              <a:spLocks/>
            </p:cNvSpPr>
            <p:nvPr/>
          </p:nvSpPr>
          <p:spPr bwMode="auto">
            <a:xfrm>
              <a:off x="3868" y="1699"/>
              <a:ext cx="822" cy="1348"/>
            </a:xfrm>
            <a:custGeom>
              <a:avLst/>
              <a:gdLst>
                <a:gd name="T0" fmla="*/ 822 w 822"/>
                <a:gd name="T1" fmla="*/ 1038 h 1492"/>
                <a:gd name="T2" fmla="*/ 301 w 822"/>
                <a:gd name="T3" fmla="*/ 1431 h 1492"/>
                <a:gd name="T4" fmla="*/ 21 w 822"/>
                <a:gd name="T5" fmla="*/ 1402 h 1492"/>
                <a:gd name="T6" fmla="*/ 174 w 822"/>
                <a:gd name="T7" fmla="*/ 971 h 1492"/>
                <a:gd name="T8" fmla="*/ 601 w 822"/>
                <a:gd name="T9" fmla="*/ 0 h 14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22"/>
                <a:gd name="T16" fmla="*/ 0 h 1492"/>
                <a:gd name="T17" fmla="*/ 822 w 822"/>
                <a:gd name="T18" fmla="*/ 1492 h 14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22" h="1492">
                  <a:moveTo>
                    <a:pt x="822" y="1038"/>
                  </a:moveTo>
                  <a:cubicBezTo>
                    <a:pt x="735" y="1103"/>
                    <a:pt x="434" y="1370"/>
                    <a:pt x="301" y="1431"/>
                  </a:cubicBezTo>
                  <a:cubicBezTo>
                    <a:pt x="168" y="1492"/>
                    <a:pt x="42" y="1479"/>
                    <a:pt x="21" y="1402"/>
                  </a:cubicBezTo>
                  <a:cubicBezTo>
                    <a:pt x="0" y="1325"/>
                    <a:pt x="78" y="1204"/>
                    <a:pt x="174" y="971"/>
                  </a:cubicBezTo>
                  <a:cubicBezTo>
                    <a:pt x="271" y="737"/>
                    <a:pt x="512" y="202"/>
                    <a:pt x="601" y="0"/>
                  </a:cubicBezTo>
                </a:path>
              </a:pathLst>
            </a:custGeom>
            <a:noFill/>
            <a:ln w="152400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299" name="Freeform 20"/>
            <p:cNvSpPr>
              <a:spLocks/>
            </p:cNvSpPr>
            <p:nvPr/>
          </p:nvSpPr>
          <p:spPr bwMode="auto">
            <a:xfrm>
              <a:off x="3152" y="1707"/>
              <a:ext cx="822" cy="1348"/>
            </a:xfrm>
            <a:custGeom>
              <a:avLst/>
              <a:gdLst>
                <a:gd name="T0" fmla="*/ 822 w 822"/>
                <a:gd name="T1" fmla="*/ 1038 h 1492"/>
                <a:gd name="T2" fmla="*/ 301 w 822"/>
                <a:gd name="T3" fmla="*/ 1431 h 1492"/>
                <a:gd name="T4" fmla="*/ 21 w 822"/>
                <a:gd name="T5" fmla="*/ 1402 h 1492"/>
                <a:gd name="T6" fmla="*/ 174 w 822"/>
                <a:gd name="T7" fmla="*/ 971 h 1492"/>
                <a:gd name="T8" fmla="*/ 601 w 822"/>
                <a:gd name="T9" fmla="*/ 0 h 14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22"/>
                <a:gd name="T16" fmla="*/ 0 h 1492"/>
                <a:gd name="T17" fmla="*/ 822 w 822"/>
                <a:gd name="T18" fmla="*/ 1492 h 14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22" h="1492">
                  <a:moveTo>
                    <a:pt x="822" y="1038"/>
                  </a:moveTo>
                  <a:cubicBezTo>
                    <a:pt x="735" y="1103"/>
                    <a:pt x="434" y="1370"/>
                    <a:pt x="301" y="1431"/>
                  </a:cubicBezTo>
                  <a:cubicBezTo>
                    <a:pt x="168" y="1492"/>
                    <a:pt x="42" y="1479"/>
                    <a:pt x="21" y="1402"/>
                  </a:cubicBezTo>
                  <a:cubicBezTo>
                    <a:pt x="0" y="1325"/>
                    <a:pt x="78" y="1204"/>
                    <a:pt x="174" y="971"/>
                  </a:cubicBezTo>
                  <a:cubicBezTo>
                    <a:pt x="271" y="737"/>
                    <a:pt x="512" y="202"/>
                    <a:pt x="601" y="0"/>
                  </a:cubicBezTo>
                </a:path>
              </a:pathLst>
            </a:custGeom>
            <a:noFill/>
            <a:ln w="152400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00" name="AutoShape 11"/>
            <p:cNvSpPr>
              <a:spLocks noChangeArrowheads="1"/>
            </p:cNvSpPr>
            <p:nvPr/>
          </p:nvSpPr>
          <p:spPr bwMode="auto">
            <a:xfrm>
              <a:off x="3695" y="1661"/>
              <a:ext cx="92" cy="90"/>
            </a:xfrm>
            <a:prstGeom prst="flowChartConnector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01" name="AutoShape 12"/>
            <p:cNvSpPr>
              <a:spLocks noChangeArrowheads="1"/>
            </p:cNvSpPr>
            <p:nvPr/>
          </p:nvSpPr>
          <p:spPr bwMode="auto">
            <a:xfrm>
              <a:off x="4377" y="1662"/>
              <a:ext cx="92" cy="90"/>
            </a:xfrm>
            <a:prstGeom prst="flowChartConnector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2292" name="Group 24"/>
          <p:cNvGrpSpPr>
            <a:grpSpLocks/>
          </p:cNvGrpSpPr>
          <p:nvPr/>
        </p:nvGrpSpPr>
        <p:grpSpPr bwMode="auto">
          <a:xfrm>
            <a:off x="539552" y="524669"/>
            <a:ext cx="3097213" cy="4344988"/>
            <a:chOff x="1020" y="318"/>
            <a:chExt cx="1951" cy="2737"/>
          </a:xfrm>
        </p:grpSpPr>
        <p:sp>
          <p:nvSpPr>
            <p:cNvPr id="12294" name="Freeform 14"/>
            <p:cNvSpPr>
              <a:spLocks/>
            </p:cNvSpPr>
            <p:nvPr/>
          </p:nvSpPr>
          <p:spPr bwMode="auto">
            <a:xfrm>
              <a:off x="1051" y="318"/>
              <a:ext cx="1080" cy="2737"/>
            </a:xfrm>
            <a:custGeom>
              <a:avLst/>
              <a:gdLst>
                <a:gd name="T0" fmla="*/ 894 w 1080"/>
                <a:gd name="T1" fmla="*/ 2330 h 2737"/>
                <a:gd name="T2" fmla="*/ 259 w 1080"/>
                <a:gd name="T3" fmla="*/ 2703 h 2737"/>
                <a:gd name="T4" fmla="*/ 74 w 1080"/>
                <a:gd name="T5" fmla="*/ 2537 h 2737"/>
                <a:gd name="T6" fmla="*/ 344 w 1080"/>
                <a:gd name="T7" fmla="*/ 1797 h 2737"/>
                <a:gd name="T8" fmla="*/ 979 w 1080"/>
                <a:gd name="T9" fmla="*/ 493 h 2737"/>
                <a:gd name="T10" fmla="*/ 951 w 1080"/>
                <a:gd name="T11" fmla="*/ 56 h 2737"/>
                <a:gd name="T12" fmla="*/ 549 w 1080"/>
                <a:gd name="T13" fmla="*/ 157 h 2737"/>
                <a:gd name="T14" fmla="*/ 0 w 1080"/>
                <a:gd name="T15" fmla="*/ 505 h 273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80"/>
                <a:gd name="T25" fmla="*/ 0 h 2737"/>
                <a:gd name="T26" fmla="*/ 1080 w 1080"/>
                <a:gd name="T27" fmla="*/ 2737 h 273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80" h="2737">
                  <a:moveTo>
                    <a:pt x="894" y="2330"/>
                  </a:moveTo>
                  <a:cubicBezTo>
                    <a:pt x="788" y="2392"/>
                    <a:pt x="396" y="2669"/>
                    <a:pt x="259" y="2703"/>
                  </a:cubicBezTo>
                  <a:cubicBezTo>
                    <a:pt x="122" y="2737"/>
                    <a:pt x="60" y="2688"/>
                    <a:pt x="74" y="2537"/>
                  </a:cubicBezTo>
                  <a:cubicBezTo>
                    <a:pt x="88" y="2386"/>
                    <a:pt x="193" y="2138"/>
                    <a:pt x="344" y="1797"/>
                  </a:cubicBezTo>
                  <a:cubicBezTo>
                    <a:pt x="495" y="1456"/>
                    <a:pt x="878" y="783"/>
                    <a:pt x="979" y="493"/>
                  </a:cubicBezTo>
                  <a:cubicBezTo>
                    <a:pt x="1080" y="203"/>
                    <a:pt x="1023" y="112"/>
                    <a:pt x="951" y="56"/>
                  </a:cubicBezTo>
                  <a:cubicBezTo>
                    <a:pt x="879" y="0"/>
                    <a:pt x="707" y="82"/>
                    <a:pt x="549" y="157"/>
                  </a:cubicBezTo>
                  <a:cubicBezTo>
                    <a:pt x="391" y="232"/>
                    <a:pt x="114" y="433"/>
                    <a:pt x="0" y="505"/>
                  </a:cubicBezTo>
                </a:path>
              </a:pathLst>
            </a:custGeom>
            <a:noFill/>
            <a:ln w="152400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295" name="AutoShape 9"/>
            <p:cNvSpPr>
              <a:spLocks noChangeArrowheads="1"/>
            </p:cNvSpPr>
            <p:nvPr/>
          </p:nvSpPr>
          <p:spPr bwMode="auto">
            <a:xfrm>
              <a:off x="1020" y="753"/>
              <a:ext cx="91" cy="91"/>
            </a:xfrm>
            <a:prstGeom prst="flowChartConnector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96" name="AutoShape 10"/>
            <p:cNvSpPr>
              <a:spLocks noChangeArrowheads="1"/>
            </p:cNvSpPr>
            <p:nvPr/>
          </p:nvSpPr>
          <p:spPr bwMode="auto">
            <a:xfrm>
              <a:off x="2880" y="346"/>
              <a:ext cx="91" cy="91"/>
            </a:xfrm>
            <a:prstGeom prst="flowChartConnector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97" name="Freeform 13"/>
            <p:cNvSpPr>
              <a:spLocks/>
            </p:cNvSpPr>
            <p:nvPr/>
          </p:nvSpPr>
          <p:spPr bwMode="auto">
            <a:xfrm>
              <a:off x="1889" y="437"/>
              <a:ext cx="1036" cy="2607"/>
            </a:xfrm>
            <a:custGeom>
              <a:avLst/>
              <a:gdLst>
                <a:gd name="T0" fmla="*/ 834 w 1036"/>
                <a:gd name="T1" fmla="*/ 2200 h 2607"/>
                <a:gd name="T2" fmla="*/ 199 w 1036"/>
                <a:gd name="T3" fmla="*/ 2573 h 2607"/>
                <a:gd name="T4" fmla="*/ 14 w 1036"/>
                <a:gd name="T5" fmla="*/ 2407 h 2607"/>
                <a:gd name="T6" fmla="*/ 284 w 1036"/>
                <a:gd name="T7" fmla="*/ 1667 h 2607"/>
                <a:gd name="T8" fmla="*/ 1036 w 1036"/>
                <a:gd name="T9" fmla="*/ 0 h 260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36"/>
                <a:gd name="T16" fmla="*/ 0 h 2607"/>
                <a:gd name="T17" fmla="*/ 1036 w 1036"/>
                <a:gd name="T18" fmla="*/ 2607 h 260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36" h="2607">
                  <a:moveTo>
                    <a:pt x="834" y="2200"/>
                  </a:moveTo>
                  <a:cubicBezTo>
                    <a:pt x="728" y="2262"/>
                    <a:pt x="336" y="2539"/>
                    <a:pt x="199" y="2573"/>
                  </a:cubicBezTo>
                  <a:cubicBezTo>
                    <a:pt x="62" y="2607"/>
                    <a:pt x="0" y="2558"/>
                    <a:pt x="14" y="2407"/>
                  </a:cubicBezTo>
                  <a:cubicBezTo>
                    <a:pt x="28" y="2256"/>
                    <a:pt x="114" y="2068"/>
                    <a:pt x="284" y="1667"/>
                  </a:cubicBezTo>
                  <a:cubicBezTo>
                    <a:pt x="454" y="1266"/>
                    <a:pt x="879" y="347"/>
                    <a:pt x="1036" y="0"/>
                  </a:cubicBezTo>
                </a:path>
              </a:pathLst>
            </a:custGeom>
            <a:noFill/>
            <a:ln w="152400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6300192" y="980729"/>
            <a:ext cx="2781087" cy="35394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Буква И наискосок</a:t>
            </a:r>
          </a:p>
          <a:p>
            <a:pPr algn="ctr"/>
            <a:r>
              <a:rPr lang="ru-RU" sz="2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Примеряла поясок.</a:t>
            </a:r>
          </a:p>
          <a:p>
            <a:pPr algn="ctr"/>
            <a:r>
              <a:rPr lang="ru-RU" sz="28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Снизу вверх его тянула –</a:t>
            </a:r>
          </a:p>
          <a:p>
            <a:pPr algn="ctr"/>
            <a:r>
              <a:rPr lang="ru-RU" sz="2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К правой ножке пристегнула.</a:t>
            </a:r>
            <a:endParaRPr lang="ru-RU" sz="28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chemeClr val="accent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4"/>
          <p:cNvGrpSpPr>
            <a:grpSpLocks/>
          </p:cNvGrpSpPr>
          <p:nvPr/>
        </p:nvGrpSpPr>
        <p:grpSpPr bwMode="auto">
          <a:xfrm>
            <a:off x="250825" y="476250"/>
            <a:ext cx="4897239" cy="4392613"/>
            <a:chOff x="158" y="300"/>
            <a:chExt cx="5421" cy="2767"/>
          </a:xfrm>
        </p:grpSpPr>
        <p:sp>
          <p:nvSpPr>
            <p:cNvPr id="18442" name="Line 5"/>
            <p:cNvSpPr>
              <a:spLocks noChangeShapeType="1"/>
            </p:cNvSpPr>
            <p:nvPr/>
          </p:nvSpPr>
          <p:spPr bwMode="auto">
            <a:xfrm>
              <a:off x="158" y="300"/>
              <a:ext cx="5398" cy="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3" name="Line 6"/>
            <p:cNvSpPr>
              <a:spLocks noChangeShapeType="1"/>
            </p:cNvSpPr>
            <p:nvPr/>
          </p:nvSpPr>
          <p:spPr bwMode="auto">
            <a:xfrm>
              <a:off x="181" y="1661"/>
              <a:ext cx="5398" cy="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4" name="Line 7"/>
            <p:cNvSpPr>
              <a:spLocks noChangeShapeType="1"/>
            </p:cNvSpPr>
            <p:nvPr/>
          </p:nvSpPr>
          <p:spPr bwMode="auto">
            <a:xfrm>
              <a:off x="158" y="3067"/>
              <a:ext cx="5398" cy="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8435" name="Group 14"/>
          <p:cNvGrpSpPr>
            <a:grpSpLocks/>
          </p:cNvGrpSpPr>
          <p:nvPr/>
        </p:nvGrpSpPr>
        <p:grpSpPr bwMode="auto">
          <a:xfrm>
            <a:off x="899592" y="449870"/>
            <a:ext cx="2225675" cy="4554538"/>
            <a:chOff x="1387" y="199"/>
            <a:chExt cx="1493" cy="3011"/>
          </a:xfrm>
        </p:grpSpPr>
        <p:sp>
          <p:nvSpPr>
            <p:cNvPr id="18440" name="Oval 12"/>
            <p:cNvSpPr>
              <a:spLocks noChangeArrowheads="1"/>
            </p:cNvSpPr>
            <p:nvPr/>
          </p:nvSpPr>
          <p:spPr bwMode="auto">
            <a:xfrm rot="1367641">
              <a:off x="1387" y="199"/>
              <a:ext cx="1284" cy="3011"/>
            </a:xfrm>
            <a:prstGeom prst="ellipse">
              <a:avLst/>
            </a:prstGeom>
            <a:noFill/>
            <a:ln w="152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41" name="AutoShape 9"/>
            <p:cNvSpPr>
              <a:spLocks noChangeArrowheads="1"/>
            </p:cNvSpPr>
            <p:nvPr/>
          </p:nvSpPr>
          <p:spPr bwMode="auto">
            <a:xfrm>
              <a:off x="2789" y="709"/>
              <a:ext cx="91" cy="91"/>
            </a:xfrm>
            <a:prstGeom prst="flowChartConnector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8436" name="Group 13"/>
          <p:cNvGrpSpPr>
            <a:grpSpLocks/>
          </p:cNvGrpSpPr>
          <p:nvPr/>
        </p:nvGrpSpPr>
        <p:grpSpPr bwMode="auto">
          <a:xfrm>
            <a:off x="3490913" y="2641599"/>
            <a:ext cx="1081087" cy="2232025"/>
            <a:chOff x="3713" y="1664"/>
            <a:chExt cx="681" cy="1406"/>
          </a:xfrm>
        </p:grpSpPr>
        <p:sp>
          <p:nvSpPr>
            <p:cNvPr id="18438" name="Oval 11"/>
            <p:cNvSpPr>
              <a:spLocks noChangeArrowheads="1"/>
            </p:cNvSpPr>
            <p:nvPr/>
          </p:nvSpPr>
          <p:spPr bwMode="auto">
            <a:xfrm rot="1367641">
              <a:off x="3713" y="1664"/>
              <a:ext cx="545" cy="1406"/>
            </a:xfrm>
            <a:prstGeom prst="ellipse">
              <a:avLst/>
            </a:prstGeom>
            <a:noFill/>
            <a:ln w="152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39" name="AutoShape 10"/>
            <p:cNvSpPr>
              <a:spLocks noChangeArrowheads="1"/>
            </p:cNvSpPr>
            <p:nvPr/>
          </p:nvSpPr>
          <p:spPr bwMode="auto">
            <a:xfrm>
              <a:off x="4303" y="1887"/>
              <a:ext cx="91" cy="91"/>
            </a:xfrm>
            <a:prstGeom prst="flowChartConnector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6156176" y="1221313"/>
            <a:ext cx="2925103" cy="35394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В этой букве нет угла</a:t>
            </a:r>
          </a:p>
          <a:p>
            <a:pPr algn="ctr"/>
            <a:r>
              <a:rPr lang="ru-RU" sz="2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Оттого она кругла.</a:t>
            </a:r>
          </a:p>
          <a:p>
            <a:pPr algn="ctr"/>
            <a:r>
              <a:rPr lang="ru-RU" sz="28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До того она кругла, Покатиться бы могла.</a:t>
            </a:r>
            <a:endParaRPr lang="ru-RU" sz="28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chemeClr val="accent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4"/>
          <p:cNvGrpSpPr>
            <a:grpSpLocks/>
          </p:cNvGrpSpPr>
          <p:nvPr/>
        </p:nvGrpSpPr>
        <p:grpSpPr bwMode="auto">
          <a:xfrm>
            <a:off x="250825" y="476250"/>
            <a:ext cx="5113263" cy="4392613"/>
            <a:chOff x="158" y="300"/>
            <a:chExt cx="5421" cy="2767"/>
          </a:xfrm>
        </p:grpSpPr>
        <p:sp>
          <p:nvSpPr>
            <p:cNvPr id="23566" name="Line 5"/>
            <p:cNvSpPr>
              <a:spLocks noChangeShapeType="1"/>
            </p:cNvSpPr>
            <p:nvPr/>
          </p:nvSpPr>
          <p:spPr bwMode="auto">
            <a:xfrm>
              <a:off x="158" y="300"/>
              <a:ext cx="5398" cy="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67" name="Line 6"/>
            <p:cNvSpPr>
              <a:spLocks noChangeShapeType="1"/>
            </p:cNvSpPr>
            <p:nvPr/>
          </p:nvSpPr>
          <p:spPr bwMode="auto">
            <a:xfrm>
              <a:off x="181" y="1661"/>
              <a:ext cx="5398" cy="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68" name="Line 7"/>
            <p:cNvSpPr>
              <a:spLocks noChangeShapeType="1"/>
            </p:cNvSpPr>
            <p:nvPr/>
          </p:nvSpPr>
          <p:spPr bwMode="auto">
            <a:xfrm>
              <a:off x="158" y="3067"/>
              <a:ext cx="5398" cy="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3555" name="Group 21"/>
          <p:cNvGrpSpPr>
            <a:grpSpLocks/>
          </p:cNvGrpSpPr>
          <p:nvPr/>
        </p:nvGrpSpPr>
        <p:grpSpPr bwMode="auto">
          <a:xfrm>
            <a:off x="287338" y="571501"/>
            <a:ext cx="2570163" cy="4297362"/>
            <a:chOff x="1488" y="325"/>
            <a:chExt cx="1619" cy="2707"/>
          </a:xfrm>
        </p:grpSpPr>
        <p:sp>
          <p:nvSpPr>
            <p:cNvPr id="23562" name="Freeform 17"/>
            <p:cNvSpPr>
              <a:spLocks/>
            </p:cNvSpPr>
            <p:nvPr/>
          </p:nvSpPr>
          <p:spPr bwMode="auto">
            <a:xfrm>
              <a:off x="1488" y="325"/>
              <a:ext cx="1619" cy="2707"/>
            </a:xfrm>
            <a:custGeom>
              <a:avLst/>
              <a:gdLst>
                <a:gd name="T0" fmla="*/ 18 w 1619"/>
                <a:gd name="T1" fmla="*/ 2246 h 2707"/>
                <a:gd name="T2" fmla="*/ 18 w 1619"/>
                <a:gd name="T3" fmla="*/ 2486 h 2707"/>
                <a:gd name="T4" fmla="*/ 124 w 1619"/>
                <a:gd name="T5" fmla="*/ 2678 h 2707"/>
                <a:gd name="T6" fmla="*/ 301 w 1619"/>
                <a:gd name="T7" fmla="*/ 2631 h 2707"/>
                <a:gd name="T8" fmla="*/ 598 w 1619"/>
                <a:gd name="T9" fmla="*/ 2217 h 2707"/>
                <a:gd name="T10" fmla="*/ 1221 w 1619"/>
                <a:gd name="T11" fmla="*/ 851 h 2707"/>
                <a:gd name="T12" fmla="*/ 1516 w 1619"/>
                <a:gd name="T13" fmla="*/ 195 h 2707"/>
                <a:gd name="T14" fmla="*/ 1619 w 1619"/>
                <a:gd name="T15" fmla="*/ 0 h 270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619"/>
                <a:gd name="T25" fmla="*/ 0 h 2707"/>
                <a:gd name="T26" fmla="*/ 1619 w 1619"/>
                <a:gd name="T27" fmla="*/ 2707 h 270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619" h="2707">
                  <a:moveTo>
                    <a:pt x="18" y="2246"/>
                  </a:moveTo>
                  <a:cubicBezTo>
                    <a:pt x="9" y="2329"/>
                    <a:pt x="0" y="2414"/>
                    <a:pt x="18" y="2486"/>
                  </a:cubicBezTo>
                  <a:cubicBezTo>
                    <a:pt x="36" y="2558"/>
                    <a:pt x="76" y="2654"/>
                    <a:pt x="124" y="2678"/>
                  </a:cubicBezTo>
                  <a:cubicBezTo>
                    <a:pt x="172" y="2703"/>
                    <a:pt x="222" y="2707"/>
                    <a:pt x="301" y="2631"/>
                  </a:cubicBezTo>
                  <a:cubicBezTo>
                    <a:pt x="380" y="2554"/>
                    <a:pt x="445" y="2514"/>
                    <a:pt x="598" y="2217"/>
                  </a:cubicBezTo>
                  <a:cubicBezTo>
                    <a:pt x="752" y="1920"/>
                    <a:pt x="1068" y="1188"/>
                    <a:pt x="1221" y="851"/>
                  </a:cubicBezTo>
                  <a:cubicBezTo>
                    <a:pt x="1374" y="513"/>
                    <a:pt x="1450" y="337"/>
                    <a:pt x="1516" y="195"/>
                  </a:cubicBezTo>
                  <a:cubicBezTo>
                    <a:pt x="1582" y="53"/>
                    <a:pt x="1598" y="41"/>
                    <a:pt x="1619" y="0"/>
                  </a:cubicBezTo>
                </a:path>
              </a:pathLst>
            </a:custGeom>
            <a:noFill/>
            <a:ln w="152400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63" name="AutoShape 14"/>
            <p:cNvSpPr>
              <a:spLocks noChangeArrowheads="1"/>
            </p:cNvSpPr>
            <p:nvPr/>
          </p:nvSpPr>
          <p:spPr bwMode="auto">
            <a:xfrm>
              <a:off x="3016" y="325"/>
              <a:ext cx="91" cy="91"/>
            </a:xfrm>
            <a:prstGeom prst="flowChartConnector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564" name="Freeform 18"/>
            <p:cNvSpPr>
              <a:spLocks/>
            </p:cNvSpPr>
            <p:nvPr/>
          </p:nvSpPr>
          <p:spPr bwMode="auto">
            <a:xfrm>
              <a:off x="1656" y="325"/>
              <a:ext cx="1037" cy="1380"/>
            </a:xfrm>
            <a:custGeom>
              <a:avLst/>
              <a:gdLst>
                <a:gd name="T0" fmla="*/ 1037 w 1037"/>
                <a:gd name="T1" fmla="*/ 912 h 1380"/>
                <a:gd name="T2" fmla="*/ 553 w 1037"/>
                <a:gd name="T3" fmla="*/ 1306 h 1380"/>
                <a:gd name="T4" fmla="*/ 324 w 1037"/>
                <a:gd name="T5" fmla="*/ 1306 h 1380"/>
                <a:gd name="T6" fmla="*/ 437 w 1037"/>
                <a:gd name="T7" fmla="*/ 861 h 1380"/>
                <a:gd name="T8" fmla="*/ 672 w 1037"/>
                <a:gd name="T9" fmla="*/ 318 h 1380"/>
                <a:gd name="T10" fmla="*/ 644 w 1037"/>
                <a:gd name="T11" fmla="*/ 99 h 1380"/>
                <a:gd name="T12" fmla="*/ 452 w 1037"/>
                <a:gd name="T13" fmla="*/ 62 h 1380"/>
                <a:gd name="T14" fmla="*/ 0 w 1037"/>
                <a:gd name="T15" fmla="*/ 472 h 13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37"/>
                <a:gd name="T25" fmla="*/ 0 h 1380"/>
                <a:gd name="T26" fmla="*/ 1037 w 1037"/>
                <a:gd name="T27" fmla="*/ 1380 h 138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37" h="1380">
                  <a:moveTo>
                    <a:pt x="1037" y="912"/>
                  </a:moveTo>
                  <a:cubicBezTo>
                    <a:pt x="956" y="978"/>
                    <a:pt x="672" y="1240"/>
                    <a:pt x="553" y="1306"/>
                  </a:cubicBezTo>
                  <a:cubicBezTo>
                    <a:pt x="434" y="1372"/>
                    <a:pt x="343" y="1380"/>
                    <a:pt x="324" y="1306"/>
                  </a:cubicBezTo>
                  <a:cubicBezTo>
                    <a:pt x="305" y="1232"/>
                    <a:pt x="379" y="1026"/>
                    <a:pt x="437" y="861"/>
                  </a:cubicBezTo>
                  <a:cubicBezTo>
                    <a:pt x="495" y="696"/>
                    <a:pt x="638" y="445"/>
                    <a:pt x="672" y="318"/>
                  </a:cubicBezTo>
                  <a:cubicBezTo>
                    <a:pt x="706" y="191"/>
                    <a:pt x="681" y="142"/>
                    <a:pt x="644" y="99"/>
                  </a:cubicBezTo>
                  <a:cubicBezTo>
                    <a:pt x="607" y="56"/>
                    <a:pt x="559" y="0"/>
                    <a:pt x="452" y="62"/>
                  </a:cubicBezTo>
                  <a:cubicBezTo>
                    <a:pt x="345" y="124"/>
                    <a:pt x="94" y="387"/>
                    <a:pt x="0" y="472"/>
                  </a:cubicBezTo>
                </a:path>
              </a:pathLst>
            </a:custGeom>
            <a:noFill/>
            <a:ln w="152400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65" name="AutoShape 13"/>
            <p:cNvSpPr>
              <a:spLocks noChangeArrowheads="1"/>
            </p:cNvSpPr>
            <p:nvPr/>
          </p:nvSpPr>
          <p:spPr bwMode="auto">
            <a:xfrm>
              <a:off x="1610" y="754"/>
              <a:ext cx="91" cy="91"/>
            </a:xfrm>
            <a:prstGeom prst="flowChartConnector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3556" name="Group 22"/>
          <p:cNvGrpSpPr>
            <a:grpSpLocks/>
          </p:cNvGrpSpPr>
          <p:nvPr/>
        </p:nvGrpSpPr>
        <p:grpSpPr bwMode="auto">
          <a:xfrm>
            <a:off x="1763688" y="2583234"/>
            <a:ext cx="3025775" cy="4267200"/>
            <a:chOff x="2471" y="1641"/>
            <a:chExt cx="1906" cy="2688"/>
          </a:xfrm>
        </p:grpSpPr>
        <p:sp>
          <p:nvSpPr>
            <p:cNvPr id="23558" name="Freeform 19"/>
            <p:cNvSpPr>
              <a:spLocks/>
            </p:cNvSpPr>
            <p:nvPr/>
          </p:nvSpPr>
          <p:spPr bwMode="auto">
            <a:xfrm>
              <a:off x="2883" y="1687"/>
              <a:ext cx="848" cy="1405"/>
            </a:xfrm>
            <a:custGeom>
              <a:avLst/>
              <a:gdLst>
                <a:gd name="T0" fmla="*/ 848 w 848"/>
                <a:gd name="T1" fmla="*/ 912 h 1405"/>
                <a:gd name="T2" fmla="*/ 376 w 848"/>
                <a:gd name="T3" fmla="*/ 1332 h 1405"/>
                <a:gd name="T4" fmla="*/ 95 w 848"/>
                <a:gd name="T5" fmla="*/ 1341 h 1405"/>
                <a:gd name="T6" fmla="*/ 69 w 848"/>
                <a:gd name="T7" fmla="*/ 1030 h 1405"/>
                <a:gd name="T8" fmla="*/ 511 w 848"/>
                <a:gd name="T9" fmla="*/ 0 h 14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48"/>
                <a:gd name="T16" fmla="*/ 0 h 1405"/>
                <a:gd name="T17" fmla="*/ 848 w 848"/>
                <a:gd name="T18" fmla="*/ 1405 h 140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48" h="1405">
                  <a:moveTo>
                    <a:pt x="848" y="912"/>
                  </a:moveTo>
                  <a:cubicBezTo>
                    <a:pt x="770" y="982"/>
                    <a:pt x="501" y="1261"/>
                    <a:pt x="376" y="1332"/>
                  </a:cubicBezTo>
                  <a:cubicBezTo>
                    <a:pt x="251" y="1405"/>
                    <a:pt x="146" y="1391"/>
                    <a:pt x="95" y="1341"/>
                  </a:cubicBezTo>
                  <a:cubicBezTo>
                    <a:pt x="44" y="1291"/>
                    <a:pt x="0" y="1253"/>
                    <a:pt x="69" y="1030"/>
                  </a:cubicBezTo>
                  <a:cubicBezTo>
                    <a:pt x="138" y="807"/>
                    <a:pt x="419" y="215"/>
                    <a:pt x="511" y="0"/>
                  </a:cubicBezTo>
                </a:path>
              </a:pathLst>
            </a:custGeom>
            <a:noFill/>
            <a:ln w="152400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59" name="Freeform 20"/>
            <p:cNvSpPr>
              <a:spLocks/>
            </p:cNvSpPr>
            <p:nvPr/>
          </p:nvSpPr>
          <p:spPr bwMode="auto">
            <a:xfrm>
              <a:off x="2471" y="1687"/>
              <a:ext cx="1906" cy="2642"/>
            </a:xfrm>
            <a:custGeom>
              <a:avLst/>
              <a:gdLst>
                <a:gd name="T0" fmla="*/ 1906 w 1906"/>
                <a:gd name="T1" fmla="*/ 882 h 2642"/>
                <a:gd name="T2" fmla="*/ 293 w 1906"/>
                <a:gd name="T3" fmla="*/ 2057 h 2642"/>
                <a:gd name="T4" fmla="*/ 150 w 1906"/>
                <a:gd name="T5" fmla="*/ 2564 h 2642"/>
                <a:gd name="T6" fmla="*/ 492 w 1906"/>
                <a:gd name="T7" fmla="*/ 2526 h 2642"/>
                <a:gd name="T8" fmla="*/ 799 w 1906"/>
                <a:gd name="T9" fmla="*/ 1979 h 2642"/>
                <a:gd name="T10" fmla="*/ 1371 w 1906"/>
                <a:gd name="T11" fmla="*/ 673 h 2642"/>
                <a:gd name="T12" fmla="*/ 1640 w 1906"/>
                <a:gd name="T13" fmla="*/ 0 h 26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06"/>
                <a:gd name="T22" fmla="*/ 0 h 2642"/>
                <a:gd name="T23" fmla="*/ 1906 w 1906"/>
                <a:gd name="T24" fmla="*/ 2642 h 26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06" h="2642">
                  <a:moveTo>
                    <a:pt x="1906" y="882"/>
                  </a:moveTo>
                  <a:cubicBezTo>
                    <a:pt x="1637" y="1078"/>
                    <a:pt x="586" y="1777"/>
                    <a:pt x="293" y="2057"/>
                  </a:cubicBezTo>
                  <a:cubicBezTo>
                    <a:pt x="0" y="2337"/>
                    <a:pt x="117" y="2486"/>
                    <a:pt x="150" y="2564"/>
                  </a:cubicBezTo>
                  <a:cubicBezTo>
                    <a:pt x="183" y="2642"/>
                    <a:pt x="384" y="2623"/>
                    <a:pt x="492" y="2526"/>
                  </a:cubicBezTo>
                  <a:cubicBezTo>
                    <a:pt x="600" y="2429"/>
                    <a:pt x="653" y="2288"/>
                    <a:pt x="799" y="1979"/>
                  </a:cubicBezTo>
                  <a:cubicBezTo>
                    <a:pt x="945" y="1670"/>
                    <a:pt x="1231" y="1003"/>
                    <a:pt x="1371" y="673"/>
                  </a:cubicBezTo>
                  <a:cubicBezTo>
                    <a:pt x="1511" y="343"/>
                    <a:pt x="1595" y="112"/>
                    <a:pt x="1640" y="0"/>
                  </a:cubicBezTo>
                </a:path>
              </a:pathLst>
            </a:custGeom>
            <a:noFill/>
            <a:ln w="152400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60" name="AutoShape 15"/>
            <p:cNvSpPr>
              <a:spLocks noChangeArrowheads="1"/>
            </p:cNvSpPr>
            <p:nvPr/>
          </p:nvSpPr>
          <p:spPr bwMode="auto">
            <a:xfrm>
              <a:off x="3333" y="1641"/>
              <a:ext cx="91" cy="91"/>
            </a:xfrm>
            <a:prstGeom prst="flowChartConnector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561" name="AutoShape 16"/>
            <p:cNvSpPr>
              <a:spLocks noChangeArrowheads="1"/>
            </p:cNvSpPr>
            <p:nvPr/>
          </p:nvSpPr>
          <p:spPr bwMode="auto">
            <a:xfrm>
              <a:off x="4058" y="1641"/>
              <a:ext cx="91" cy="91"/>
            </a:xfrm>
            <a:prstGeom prst="flowChartConnector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6444208" y="1252538"/>
            <a:ext cx="2637071" cy="39703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Если сделаю я губки</a:t>
            </a:r>
          </a:p>
          <a:p>
            <a:pPr algn="ctr"/>
            <a:r>
              <a:rPr lang="ru-RU" sz="2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Очень тоненькою трубкой</a:t>
            </a:r>
          </a:p>
          <a:p>
            <a:pPr algn="ctr"/>
            <a:r>
              <a:rPr lang="ru-RU" sz="28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Звук потом произнесу,</a:t>
            </a:r>
          </a:p>
          <a:p>
            <a:pPr algn="ctr"/>
            <a:r>
              <a:rPr lang="ru-RU" sz="2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То услышу букву.</a:t>
            </a:r>
            <a:endParaRPr lang="ru-RU" sz="28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chemeClr val="accent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Лизка и Витька\Desktop\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578" y="1484784"/>
            <a:ext cx="4469710" cy="3563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076056" y="1052736"/>
            <a:ext cx="3969118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Какая ты толстушка</a:t>
            </a:r>
          </a:p>
          <a:p>
            <a:pPr algn="ctr"/>
            <a:r>
              <a:rPr lang="ru-RU" sz="36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Твой животик как подушка</a:t>
            </a:r>
          </a:p>
          <a:p>
            <a:pPr algn="ctr"/>
            <a:r>
              <a:rPr lang="ru-RU" sz="36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Чтобы легче ей ходить,</a:t>
            </a:r>
          </a:p>
          <a:p>
            <a:pPr algn="ctr"/>
            <a:r>
              <a:rPr lang="ru-RU" sz="36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Палочку пришлось добыть.</a:t>
            </a:r>
            <a:endParaRPr lang="ru-RU" sz="3600" dirty="0">
              <a:ln w="10160">
                <a:solidFill>
                  <a:schemeClr val="accent1"/>
                </a:solidFill>
                <a:prstDash val="solid"/>
              </a:ln>
              <a:solidFill>
                <a:schemeClr val="accent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58190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Freeform 21"/>
          <p:cNvSpPr>
            <a:spLocks/>
          </p:cNvSpPr>
          <p:nvPr/>
        </p:nvSpPr>
        <p:spPr bwMode="auto">
          <a:xfrm>
            <a:off x="2204747" y="3517121"/>
            <a:ext cx="851288" cy="45719"/>
          </a:xfrm>
          <a:custGeom>
            <a:avLst/>
            <a:gdLst>
              <a:gd name="T0" fmla="*/ 0 w 789"/>
              <a:gd name="T1" fmla="*/ 0 h 6"/>
              <a:gd name="T2" fmla="*/ 789 w 789"/>
              <a:gd name="T3" fmla="*/ 6 h 6"/>
              <a:gd name="T4" fmla="*/ 0 60000 65536"/>
              <a:gd name="T5" fmla="*/ 0 60000 65536"/>
              <a:gd name="T6" fmla="*/ 0 w 789"/>
              <a:gd name="T7" fmla="*/ 0 h 6"/>
              <a:gd name="T8" fmla="*/ 789 w 789"/>
              <a:gd name="T9" fmla="*/ 6 h 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789" h="6">
                <a:moveTo>
                  <a:pt x="0" y="0"/>
                </a:moveTo>
                <a:cubicBezTo>
                  <a:pt x="132" y="1"/>
                  <a:pt x="625" y="5"/>
                  <a:pt x="789" y="6"/>
                </a:cubicBezTo>
              </a:path>
            </a:pathLst>
          </a:custGeom>
          <a:noFill/>
          <a:ln w="15240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747" name="AutoShape 11"/>
          <p:cNvSpPr>
            <a:spLocks noChangeArrowheads="1"/>
          </p:cNvSpPr>
          <p:nvPr/>
        </p:nvSpPr>
        <p:spPr bwMode="auto">
          <a:xfrm>
            <a:off x="1649048" y="4458845"/>
            <a:ext cx="144463" cy="144463"/>
          </a:xfrm>
          <a:prstGeom prst="flowChartConnector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1748" name="Group 23"/>
          <p:cNvGrpSpPr>
            <a:grpSpLocks/>
          </p:cNvGrpSpPr>
          <p:nvPr/>
        </p:nvGrpSpPr>
        <p:grpSpPr bwMode="auto">
          <a:xfrm>
            <a:off x="3924556" y="3425535"/>
            <a:ext cx="1239959" cy="1757362"/>
            <a:chOff x="3350" y="1623"/>
            <a:chExt cx="804" cy="1372"/>
          </a:xfrm>
        </p:grpSpPr>
        <p:grpSp>
          <p:nvGrpSpPr>
            <p:cNvPr id="31758" name="Group 18"/>
            <p:cNvGrpSpPr>
              <a:grpSpLocks/>
            </p:cNvGrpSpPr>
            <p:nvPr/>
          </p:nvGrpSpPr>
          <p:grpSpPr bwMode="auto">
            <a:xfrm>
              <a:off x="3350" y="1623"/>
              <a:ext cx="804" cy="1372"/>
              <a:chOff x="3350" y="1623"/>
              <a:chExt cx="804" cy="1372"/>
            </a:xfrm>
          </p:grpSpPr>
          <p:sp>
            <p:nvSpPr>
              <p:cNvPr id="31761" name="Freeform 14"/>
              <p:cNvSpPr>
                <a:spLocks/>
              </p:cNvSpPr>
              <p:nvPr/>
            </p:nvSpPr>
            <p:spPr bwMode="auto">
              <a:xfrm>
                <a:off x="3350" y="1623"/>
                <a:ext cx="804" cy="1372"/>
              </a:xfrm>
              <a:custGeom>
                <a:avLst/>
                <a:gdLst>
                  <a:gd name="T0" fmla="*/ 279 w 804"/>
                  <a:gd name="T1" fmla="*/ 345 h 1372"/>
                  <a:gd name="T2" fmla="*/ 576 w 804"/>
                  <a:gd name="T3" fmla="*/ 43 h 1372"/>
                  <a:gd name="T4" fmla="*/ 764 w 804"/>
                  <a:gd name="T5" fmla="*/ 86 h 1372"/>
                  <a:gd name="T6" fmla="*/ 783 w 804"/>
                  <a:gd name="T7" fmla="*/ 499 h 1372"/>
                  <a:gd name="T8" fmla="*/ 639 w 804"/>
                  <a:gd name="T9" fmla="*/ 931 h 1372"/>
                  <a:gd name="T10" fmla="*/ 383 w 804"/>
                  <a:gd name="T11" fmla="*/ 1273 h 1372"/>
                  <a:gd name="T12" fmla="*/ 125 w 804"/>
                  <a:gd name="T13" fmla="*/ 1353 h 1372"/>
                  <a:gd name="T14" fmla="*/ 15 w 804"/>
                  <a:gd name="T15" fmla="*/ 1161 h 1372"/>
                  <a:gd name="T16" fmla="*/ 34 w 804"/>
                  <a:gd name="T17" fmla="*/ 935 h 137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04"/>
                  <a:gd name="T28" fmla="*/ 0 h 1372"/>
                  <a:gd name="T29" fmla="*/ 804 w 804"/>
                  <a:gd name="T30" fmla="*/ 1372 h 137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04" h="1372">
                    <a:moveTo>
                      <a:pt x="279" y="345"/>
                    </a:moveTo>
                    <a:cubicBezTo>
                      <a:pt x="328" y="296"/>
                      <a:pt x="495" y="86"/>
                      <a:pt x="576" y="43"/>
                    </a:cubicBezTo>
                    <a:cubicBezTo>
                      <a:pt x="657" y="0"/>
                      <a:pt x="730" y="10"/>
                      <a:pt x="764" y="86"/>
                    </a:cubicBezTo>
                    <a:cubicBezTo>
                      <a:pt x="798" y="162"/>
                      <a:pt x="804" y="358"/>
                      <a:pt x="783" y="499"/>
                    </a:cubicBezTo>
                    <a:cubicBezTo>
                      <a:pt x="762" y="640"/>
                      <a:pt x="706" y="802"/>
                      <a:pt x="639" y="931"/>
                    </a:cubicBezTo>
                    <a:cubicBezTo>
                      <a:pt x="572" y="1060"/>
                      <a:pt x="469" y="1203"/>
                      <a:pt x="383" y="1273"/>
                    </a:cubicBezTo>
                    <a:cubicBezTo>
                      <a:pt x="297" y="1343"/>
                      <a:pt x="186" y="1372"/>
                      <a:pt x="125" y="1353"/>
                    </a:cubicBezTo>
                    <a:cubicBezTo>
                      <a:pt x="64" y="1334"/>
                      <a:pt x="30" y="1231"/>
                      <a:pt x="15" y="1161"/>
                    </a:cubicBezTo>
                    <a:cubicBezTo>
                      <a:pt x="0" y="1091"/>
                      <a:pt x="30" y="982"/>
                      <a:pt x="34" y="935"/>
                    </a:cubicBezTo>
                  </a:path>
                </a:pathLst>
              </a:custGeom>
              <a:noFill/>
              <a:ln w="1524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762" name="Freeform 16"/>
              <p:cNvSpPr>
                <a:spLocks/>
              </p:cNvSpPr>
              <p:nvPr/>
            </p:nvSpPr>
            <p:spPr bwMode="auto">
              <a:xfrm rot="1211726" flipV="1">
                <a:off x="3616" y="2206"/>
                <a:ext cx="499" cy="182"/>
              </a:xfrm>
              <a:custGeom>
                <a:avLst/>
                <a:gdLst>
                  <a:gd name="T0" fmla="*/ 0 w 231"/>
                  <a:gd name="T1" fmla="*/ 0 h 11"/>
                  <a:gd name="T2" fmla="*/ 231 w 231"/>
                  <a:gd name="T3" fmla="*/ 11 h 11"/>
                  <a:gd name="T4" fmla="*/ 0 60000 65536"/>
                  <a:gd name="T5" fmla="*/ 0 60000 65536"/>
                  <a:gd name="T6" fmla="*/ 0 w 231"/>
                  <a:gd name="T7" fmla="*/ 0 h 11"/>
                  <a:gd name="T8" fmla="*/ 231 w 231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31" h="11">
                    <a:moveTo>
                      <a:pt x="0" y="0"/>
                    </a:moveTo>
                    <a:cubicBezTo>
                      <a:pt x="40" y="2"/>
                      <a:pt x="193" y="9"/>
                      <a:pt x="231" y="11"/>
                    </a:cubicBezTo>
                  </a:path>
                </a:pathLst>
              </a:custGeom>
              <a:noFill/>
              <a:ln w="1524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1759" name="AutoShape 12"/>
            <p:cNvSpPr>
              <a:spLocks noChangeArrowheads="1"/>
            </p:cNvSpPr>
            <p:nvPr/>
          </p:nvSpPr>
          <p:spPr bwMode="auto">
            <a:xfrm>
              <a:off x="3606" y="2250"/>
              <a:ext cx="91" cy="91"/>
            </a:xfrm>
            <a:prstGeom prst="flowChartConnector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760" name="AutoShape 15"/>
            <p:cNvSpPr>
              <a:spLocks noChangeArrowheads="1"/>
            </p:cNvSpPr>
            <p:nvPr/>
          </p:nvSpPr>
          <p:spPr bwMode="auto">
            <a:xfrm flipH="1" flipV="1">
              <a:off x="3606" y="1888"/>
              <a:ext cx="91" cy="91"/>
            </a:xfrm>
            <a:prstGeom prst="flowChartConnector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1749" name="Group 22"/>
          <p:cNvGrpSpPr>
            <a:grpSpLocks/>
          </p:cNvGrpSpPr>
          <p:nvPr/>
        </p:nvGrpSpPr>
        <p:grpSpPr bwMode="auto">
          <a:xfrm>
            <a:off x="529621" y="2217335"/>
            <a:ext cx="4681215" cy="2897920"/>
            <a:chOff x="158" y="300"/>
            <a:chExt cx="5421" cy="2767"/>
          </a:xfrm>
        </p:grpSpPr>
        <p:grpSp>
          <p:nvGrpSpPr>
            <p:cNvPr id="31751" name="Group 4"/>
            <p:cNvGrpSpPr>
              <a:grpSpLocks/>
            </p:cNvGrpSpPr>
            <p:nvPr/>
          </p:nvGrpSpPr>
          <p:grpSpPr bwMode="auto">
            <a:xfrm>
              <a:off x="158" y="300"/>
              <a:ext cx="5421" cy="2767"/>
              <a:chOff x="158" y="300"/>
              <a:chExt cx="5421" cy="2767"/>
            </a:xfrm>
          </p:grpSpPr>
          <p:sp>
            <p:nvSpPr>
              <p:cNvPr id="31755" name="Line 5"/>
              <p:cNvSpPr>
                <a:spLocks noChangeShapeType="1"/>
              </p:cNvSpPr>
              <p:nvPr/>
            </p:nvSpPr>
            <p:spPr bwMode="auto">
              <a:xfrm>
                <a:off x="158" y="300"/>
                <a:ext cx="5398" cy="0"/>
              </a:xfrm>
              <a:prstGeom prst="line">
                <a:avLst/>
              </a:prstGeom>
              <a:noFill/>
              <a:ln w="571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756" name="Line 6"/>
              <p:cNvSpPr>
                <a:spLocks noChangeShapeType="1"/>
              </p:cNvSpPr>
              <p:nvPr/>
            </p:nvSpPr>
            <p:spPr bwMode="auto">
              <a:xfrm>
                <a:off x="181" y="1661"/>
                <a:ext cx="5398" cy="0"/>
              </a:xfrm>
              <a:prstGeom prst="line">
                <a:avLst/>
              </a:prstGeom>
              <a:noFill/>
              <a:ln w="57150">
                <a:solidFill>
                  <a:schemeClr val="accent2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757" name="Line 7"/>
              <p:cNvSpPr>
                <a:spLocks noChangeShapeType="1"/>
              </p:cNvSpPr>
              <p:nvPr/>
            </p:nvSpPr>
            <p:spPr bwMode="auto">
              <a:xfrm>
                <a:off x="158" y="3067"/>
                <a:ext cx="5398" cy="0"/>
              </a:xfrm>
              <a:prstGeom prst="line">
                <a:avLst/>
              </a:prstGeom>
              <a:noFill/>
              <a:ln w="571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1752" name="AutoShape 10"/>
            <p:cNvSpPr>
              <a:spLocks noChangeArrowheads="1"/>
            </p:cNvSpPr>
            <p:nvPr/>
          </p:nvSpPr>
          <p:spPr bwMode="auto">
            <a:xfrm flipH="1">
              <a:off x="1979" y="1452"/>
              <a:ext cx="238" cy="163"/>
            </a:xfrm>
            <a:prstGeom prst="flowChartConnector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753" name="Freeform 20"/>
            <p:cNvSpPr>
              <a:spLocks/>
            </p:cNvSpPr>
            <p:nvPr/>
          </p:nvSpPr>
          <p:spPr bwMode="auto">
            <a:xfrm>
              <a:off x="1596" y="320"/>
              <a:ext cx="1602" cy="2706"/>
            </a:xfrm>
            <a:custGeom>
              <a:avLst/>
              <a:gdLst>
                <a:gd name="T0" fmla="*/ 672 w 1602"/>
                <a:gd name="T1" fmla="*/ 436 h 2706"/>
                <a:gd name="T2" fmla="*/ 1124 w 1602"/>
                <a:gd name="T3" fmla="*/ 67 h 2706"/>
                <a:gd name="T4" fmla="*/ 1518 w 1602"/>
                <a:gd name="T5" fmla="*/ 153 h 2706"/>
                <a:gd name="T6" fmla="*/ 1558 w 1602"/>
                <a:gd name="T7" fmla="*/ 986 h 2706"/>
                <a:gd name="T8" fmla="*/ 1256 w 1602"/>
                <a:gd name="T9" fmla="*/ 1858 h 2706"/>
                <a:gd name="T10" fmla="*/ 720 w 1602"/>
                <a:gd name="T11" fmla="*/ 2547 h 2706"/>
                <a:gd name="T12" fmla="*/ 234 w 1602"/>
                <a:gd name="T13" fmla="*/ 2650 h 2706"/>
                <a:gd name="T14" fmla="*/ 0 w 1602"/>
                <a:gd name="T15" fmla="*/ 2212 h 270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602"/>
                <a:gd name="T25" fmla="*/ 0 h 2706"/>
                <a:gd name="T26" fmla="*/ 1602 w 1602"/>
                <a:gd name="T27" fmla="*/ 2706 h 270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602" h="2706">
                  <a:moveTo>
                    <a:pt x="672" y="436"/>
                  </a:moveTo>
                  <a:cubicBezTo>
                    <a:pt x="747" y="372"/>
                    <a:pt x="983" y="114"/>
                    <a:pt x="1124" y="67"/>
                  </a:cubicBezTo>
                  <a:cubicBezTo>
                    <a:pt x="1265" y="20"/>
                    <a:pt x="1447" y="0"/>
                    <a:pt x="1518" y="153"/>
                  </a:cubicBezTo>
                  <a:cubicBezTo>
                    <a:pt x="1589" y="307"/>
                    <a:pt x="1602" y="702"/>
                    <a:pt x="1558" y="986"/>
                  </a:cubicBezTo>
                  <a:cubicBezTo>
                    <a:pt x="1514" y="1271"/>
                    <a:pt x="1397" y="1597"/>
                    <a:pt x="1256" y="1858"/>
                  </a:cubicBezTo>
                  <a:cubicBezTo>
                    <a:pt x="1116" y="2118"/>
                    <a:pt x="890" y="2415"/>
                    <a:pt x="720" y="2547"/>
                  </a:cubicBezTo>
                  <a:cubicBezTo>
                    <a:pt x="550" y="2679"/>
                    <a:pt x="354" y="2706"/>
                    <a:pt x="234" y="2650"/>
                  </a:cubicBezTo>
                  <a:cubicBezTo>
                    <a:pt x="114" y="2594"/>
                    <a:pt x="49" y="2303"/>
                    <a:pt x="0" y="2212"/>
                  </a:cubicBezTo>
                </a:path>
              </a:pathLst>
            </a:custGeom>
            <a:noFill/>
            <a:ln w="152400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754" name="AutoShape 9"/>
            <p:cNvSpPr>
              <a:spLocks noChangeArrowheads="1"/>
            </p:cNvSpPr>
            <p:nvPr/>
          </p:nvSpPr>
          <p:spPr bwMode="auto">
            <a:xfrm>
              <a:off x="2245" y="707"/>
              <a:ext cx="91" cy="91"/>
            </a:xfrm>
            <a:prstGeom prst="flowChartConnector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5868145" y="1340768"/>
            <a:ext cx="3275856" cy="31085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Буква Э на С дивится</a:t>
            </a:r>
          </a:p>
          <a:p>
            <a:pPr algn="ctr"/>
            <a:r>
              <a:rPr lang="ru-RU" sz="2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Словно в зеркало глядится</a:t>
            </a:r>
          </a:p>
          <a:p>
            <a:pPr algn="ctr"/>
            <a:r>
              <a:rPr lang="ru-RU" sz="28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Сходство есть наверняка</a:t>
            </a:r>
          </a:p>
          <a:p>
            <a:pPr algn="ctr"/>
            <a:r>
              <a:rPr lang="ru-RU" sz="2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Только нету языка</a:t>
            </a:r>
            <a:endParaRPr lang="ru-RU" sz="28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chemeClr val="accent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40</TotalTime>
  <Words>178</Words>
  <Application>Microsoft Office PowerPoint</Application>
  <PresentationFormat>Экран (4:3)</PresentationFormat>
  <Paragraphs>42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NewsPrint</vt:lpstr>
      <vt:lpstr>Правописание гласных букв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Лизка и Витька</cp:lastModifiedBy>
  <cp:revision>5</cp:revision>
  <dcterms:created xsi:type="dcterms:W3CDTF">2013-01-15T12:45:54Z</dcterms:created>
  <dcterms:modified xsi:type="dcterms:W3CDTF">2024-08-25T21:18:35Z</dcterms:modified>
</cp:coreProperties>
</file>