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60" r:id="rId5"/>
    <p:sldId id="270" r:id="rId6"/>
    <p:sldId id="271" r:id="rId7"/>
    <p:sldId id="272" r:id="rId8"/>
    <p:sldId id="273" r:id="rId9"/>
    <p:sldId id="274" r:id="rId10"/>
    <p:sldId id="259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5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78146" autoAdjust="0"/>
  </p:normalViewPr>
  <p:slideViewPr>
    <p:cSldViewPr>
      <p:cViewPr varScale="1">
        <p:scale>
          <a:sx n="68" d="100"/>
          <a:sy n="68" d="100"/>
        </p:scale>
        <p:origin x="196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74DD4D-EC3E-4B10-A669-5BA899FD9636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E955D-733D-47BF-84BD-4DD95CECA3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731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E955D-733D-47BF-84BD-4DD95CECA36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658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E955D-733D-47BF-84BD-4DD95CECA36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01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E955D-733D-47BF-84BD-4DD95CECA36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967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E955D-733D-47BF-84BD-4DD95CECA36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385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2B34CA1-879C-455A-857C-476335ABDED5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9580007-D6E7-4A89-8C77-308C24353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34CA1-879C-455A-857C-476335ABDED5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80007-D6E7-4A89-8C77-308C24353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34CA1-879C-455A-857C-476335ABDED5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80007-D6E7-4A89-8C77-308C24353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2B34CA1-879C-455A-857C-476335ABDED5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9580007-D6E7-4A89-8C77-308C243533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2B34CA1-879C-455A-857C-476335ABDED5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9580007-D6E7-4A89-8C77-308C24353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34CA1-879C-455A-857C-476335ABDED5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80007-D6E7-4A89-8C77-308C243533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34CA1-879C-455A-857C-476335ABDED5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80007-D6E7-4A89-8C77-308C243533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2B34CA1-879C-455A-857C-476335ABDED5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9580007-D6E7-4A89-8C77-308C243533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34CA1-879C-455A-857C-476335ABDED5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80007-D6E7-4A89-8C77-308C24353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2B34CA1-879C-455A-857C-476335ABDED5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9580007-D6E7-4A89-8C77-308C243533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2B34CA1-879C-455A-857C-476335ABDED5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9580007-D6E7-4A89-8C77-308C243533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2B34CA1-879C-455A-857C-476335ABDED5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9580007-D6E7-4A89-8C77-308C24353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2060848"/>
            <a:ext cx="6676256" cy="1894362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Технология «Музейная педагогика» в ДОУ</a:t>
            </a:r>
            <a:endParaRPr lang="ru-RU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                                        </a:t>
            </a:r>
          </a:p>
          <a:p>
            <a:endParaRPr lang="ru-RU" dirty="0"/>
          </a:p>
          <a:p>
            <a:r>
              <a:rPr lang="ru-RU" dirty="0" smtClean="0"/>
              <a:t>                                         Подготовили </a:t>
            </a:r>
            <a:r>
              <a:rPr lang="ru-RU" dirty="0" smtClean="0"/>
              <a:t>воспитатели </a:t>
            </a:r>
            <a:endParaRPr lang="ru-RU" dirty="0" smtClean="0"/>
          </a:p>
          <a:p>
            <a:r>
              <a:rPr lang="ru-RU" dirty="0" smtClean="0"/>
              <a:t>                                         </a:t>
            </a:r>
            <a:r>
              <a:rPr lang="ru-RU" dirty="0" err="1" smtClean="0"/>
              <a:t>Скутина</a:t>
            </a:r>
            <a:r>
              <a:rPr lang="ru-RU" dirty="0" smtClean="0"/>
              <a:t> А. А, </a:t>
            </a:r>
            <a:r>
              <a:rPr lang="ru-RU" dirty="0" err="1" smtClean="0"/>
              <a:t>Бажина</a:t>
            </a:r>
            <a:r>
              <a:rPr lang="ru-RU" dirty="0" smtClean="0"/>
              <a:t> </a:t>
            </a:r>
            <a:r>
              <a:rPr lang="ru-RU" dirty="0" smtClean="0"/>
              <a:t>Л.Н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Принципы создания мини-музея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764704"/>
            <a:ext cx="8496944" cy="6093296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1) Принцип интеграции</a:t>
            </a:r>
          </a:p>
          <a:p>
            <a:r>
              <a:rPr lang="ru-RU" sz="2800" dirty="0" smtClean="0"/>
              <a:t>2) Принцип деятельности и интерактивности</a:t>
            </a:r>
          </a:p>
          <a:p>
            <a:r>
              <a:rPr lang="ru-RU" sz="2800" dirty="0" smtClean="0"/>
              <a:t>3) Принцип научности</a:t>
            </a:r>
          </a:p>
          <a:p>
            <a:r>
              <a:rPr lang="ru-RU" sz="2800" dirty="0" smtClean="0"/>
              <a:t>4) Принцип </a:t>
            </a:r>
            <a:r>
              <a:rPr lang="ru-RU" sz="2800" dirty="0" err="1" smtClean="0"/>
              <a:t>природосообразности</a:t>
            </a:r>
            <a:endParaRPr lang="ru-RU" sz="2800" dirty="0" smtClean="0"/>
          </a:p>
          <a:p>
            <a:r>
              <a:rPr lang="ru-RU" sz="2800" dirty="0" smtClean="0"/>
              <a:t>5) Принцип </a:t>
            </a:r>
            <a:r>
              <a:rPr lang="ru-RU" sz="2800" dirty="0" err="1" smtClean="0"/>
              <a:t>культуросообразности</a:t>
            </a:r>
            <a:endParaRPr lang="ru-RU" sz="2800" dirty="0" smtClean="0"/>
          </a:p>
          <a:p>
            <a:r>
              <a:rPr lang="ru-RU" sz="2800" dirty="0" smtClean="0"/>
              <a:t>6) Принцип </a:t>
            </a:r>
            <a:r>
              <a:rPr lang="ru-RU" sz="2800" dirty="0" err="1" smtClean="0"/>
              <a:t>гуманизации</a:t>
            </a:r>
            <a:endParaRPr lang="ru-RU" sz="2800" dirty="0" smtClean="0"/>
          </a:p>
          <a:p>
            <a:r>
              <a:rPr lang="ru-RU" sz="2800" dirty="0" smtClean="0"/>
              <a:t>7) Принцип динамичности и вариативности</a:t>
            </a:r>
          </a:p>
          <a:p>
            <a:r>
              <a:rPr lang="ru-RU" sz="2800" dirty="0" smtClean="0"/>
              <a:t>8) Принцип разнообразия</a:t>
            </a:r>
          </a:p>
          <a:p>
            <a:r>
              <a:rPr lang="ru-RU" sz="2800" dirty="0" smtClean="0"/>
              <a:t>9) Принцип </a:t>
            </a:r>
            <a:r>
              <a:rPr lang="ru-RU" sz="2800" dirty="0" err="1" smtClean="0"/>
              <a:t>экологичности</a:t>
            </a:r>
            <a:endParaRPr lang="ru-RU" sz="2800" dirty="0" smtClean="0"/>
          </a:p>
          <a:p>
            <a:r>
              <a:rPr lang="ru-RU" sz="2800" dirty="0" smtClean="0"/>
              <a:t>9) Принцип безопасности</a:t>
            </a:r>
          </a:p>
          <a:p>
            <a:r>
              <a:rPr lang="ru-RU" sz="2800" dirty="0" smtClean="0"/>
              <a:t>10) Принцип глобализм и регионализма</a:t>
            </a:r>
          </a:p>
          <a:p>
            <a:r>
              <a:rPr lang="ru-RU" sz="2800" dirty="0" smtClean="0"/>
              <a:t>11) Принцип </a:t>
            </a:r>
            <a:r>
              <a:rPr lang="ru-RU" sz="2800" dirty="0" err="1" smtClean="0"/>
              <a:t>креативности</a:t>
            </a:r>
            <a:endParaRPr lang="ru-RU" sz="2800" dirty="0" smtClean="0"/>
          </a:p>
          <a:p>
            <a:r>
              <a:rPr lang="ru-RU" sz="2800" dirty="0" smtClean="0"/>
              <a:t>12) Принцип непрерывности</a:t>
            </a:r>
          </a:p>
          <a:p>
            <a:r>
              <a:rPr lang="ru-RU" sz="2800" dirty="0" smtClean="0"/>
              <a:t>13) Принцип партнерства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19256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Примерные игры мини-музея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340768"/>
            <a:ext cx="8208912" cy="5328592"/>
          </a:xfrm>
        </p:spPr>
        <p:txBody>
          <a:bodyPr/>
          <a:lstStyle/>
          <a:p>
            <a:r>
              <a:rPr lang="ru-RU" dirty="0" smtClean="0"/>
              <a:t>Игра 1.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«Ящик ощущений» </a:t>
            </a:r>
            <a:r>
              <a:rPr lang="ru-RU" dirty="0" smtClean="0"/>
              <a:t>используется как для самостоятельной деятельности детей, так и для выполнения заданий педагога. </a:t>
            </a:r>
          </a:p>
          <a:p>
            <a:pPr>
              <a:buNone/>
            </a:pPr>
            <a:r>
              <a:rPr lang="ru-RU" dirty="0" smtClean="0"/>
              <a:t>	Задача детей - определить их на ощупь и объяснить, по каким признакам они это сделали.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Игра 2.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«БРОДИЛКИ»</a:t>
            </a:r>
          </a:p>
          <a:p>
            <a:pPr>
              <a:buNone/>
            </a:pPr>
            <a:r>
              <a:rPr lang="ru-RU" dirty="0" smtClean="0"/>
              <a:t>	Выбрасывая кубик, ребенок определяет количество ходов, которое он должен сделать. На маршрутной линии на небольшом расстоянии друг от друга расположены остановки - разноцветные кружки, с заданием для ребёнка.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Игра 3.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«СОЛНЫШКО».</a:t>
            </a:r>
          </a:p>
          <a:p>
            <a:pPr>
              <a:buNone/>
            </a:pPr>
            <a:r>
              <a:rPr lang="ru-RU" dirty="0" smtClean="0"/>
              <a:t>	Ребенок должен найти на картинках в секторах то, что связано с темой игры, несколько же картинок не относятся к данной теме.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Игра 4.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«Кольца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Луллия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» </a:t>
            </a:r>
            <a:r>
              <a:rPr lang="ru-RU" dirty="0" smtClean="0"/>
              <a:t>и варианты игр с ними Д/И: «Подбери цвет» (в темах «Овощи», «Фрукты», «Ягоды»), «Найди нужный хвост», «Чей малыш?» (в теме «Животные»), «Соедини части в целое» (в темах «Посуда», «Обувь», «Одежда»).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95536" y="0"/>
            <a:ext cx="8219256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smtClean="0">
                <a:solidFill>
                  <a:srgbClr val="C00000"/>
                </a:solidFill>
              </a:rPr>
              <a:t>Примерные игры мини-музея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«Универсальные» игры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2800" dirty="0" smtClean="0"/>
              <a:t>Лото</a:t>
            </a:r>
          </a:p>
          <a:p>
            <a:r>
              <a:rPr lang="ru-RU" sz="2800" dirty="0" smtClean="0"/>
              <a:t>Четвертый – лишний</a:t>
            </a:r>
          </a:p>
          <a:p>
            <a:r>
              <a:rPr lang="ru-RU" sz="2800" dirty="0" smtClean="0"/>
              <a:t>Найди пять отличий</a:t>
            </a:r>
          </a:p>
          <a:p>
            <a:r>
              <a:rPr lang="ru-RU" sz="2800" dirty="0" smtClean="0"/>
              <a:t>Разрезные картинки</a:t>
            </a:r>
          </a:p>
          <a:p>
            <a:r>
              <a:rPr lang="ru-RU" sz="2800" dirty="0" smtClean="0"/>
              <a:t>Угадай, что в мешочке</a:t>
            </a:r>
          </a:p>
          <a:p>
            <a:r>
              <a:rPr lang="ru-RU" sz="2800" dirty="0" smtClean="0"/>
              <a:t>Лабиринт</a:t>
            </a:r>
          </a:p>
          <a:p>
            <a:r>
              <a:rPr lang="ru-RU" sz="2800" dirty="0" smtClean="0"/>
              <a:t>Чья тень? </a:t>
            </a:r>
            <a:r>
              <a:rPr lang="ru-RU" sz="2800" i="1" dirty="0" smtClean="0"/>
              <a:t>(узнай по силуэту)</a:t>
            </a:r>
            <a:r>
              <a:rPr lang="ru-RU" sz="2800" dirty="0" smtClean="0"/>
              <a:t> </a:t>
            </a:r>
          </a:p>
          <a:p>
            <a:r>
              <a:rPr lang="ru-RU" sz="2800" dirty="0" smtClean="0"/>
              <a:t>Разрезные картинки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Пример игр мини-музея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 «Новогодняя елочная игрушка»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268760"/>
            <a:ext cx="8280920" cy="5328592"/>
          </a:xfrm>
        </p:spPr>
        <p:txBody>
          <a:bodyPr>
            <a:normAutofit/>
          </a:bodyPr>
          <a:lstStyle/>
          <a:p>
            <a:r>
              <a:rPr lang="ru-RU" sz="4000" dirty="0" smtClean="0"/>
              <a:t>«Библиотека Деда Мороза»</a:t>
            </a:r>
          </a:p>
          <a:p>
            <a:r>
              <a:rPr lang="ru-RU" sz="4000" dirty="0" smtClean="0"/>
              <a:t>«Творческая мастерская»</a:t>
            </a:r>
          </a:p>
          <a:p>
            <a:r>
              <a:rPr lang="ru-RU" sz="4000" dirty="0" smtClean="0"/>
              <a:t> «Развивающий уголок»</a:t>
            </a:r>
          </a:p>
          <a:p>
            <a:r>
              <a:rPr lang="ru-RU" sz="4000" dirty="0" smtClean="0"/>
              <a:t>«Дидактический уголок»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07504" y="116632"/>
            <a:ext cx="8856984" cy="65253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07504" y="188640"/>
            <a:ext cx="8928993" cy="65253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3" y="260648"/>
            <a:ext cx="8640960" cy="6309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243408"/>
            <a:ext cx="8640960" cy="11430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Правила для детей «Как вести себя в музее»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980728"/>
            <a:ext cx="8856984" cy="5760640"/>
          </a:xfrm>
        </p:spPr>
        <p:txBody>
          <a:bodyPr/>
          <a:lstStyle/>
          <a:p>
            <a:pPr marL="457200" indent="-457200">
              <a:buAutoNum type="arabicParenR"/>
            </a:pPr>
            <a:r>
              <a:rPr lang="ru-RU" sz="2800" dirty="0" smtClean="0"/>
              <a:t>Придумать правила вместе с детьми в прозе;</a:t>
            </a:r>
          </a:p>
          <a:p>
            <a:pPr marL="457200" indent="-457200">
              <a:buAutoNum type="arabicParenR"/>
            </a:pPr>
            <a:r>
              <a:rPr lang="ru-RU" sz="2800" dirty="0" smtClean="0"/>
              <a:t>Создать правила для детей в стихах и заучить их;</a:t>
            </a:r>
          </a:p>
          <a:p>
            <a:pPr marL="457200" indent="-457200">
              <a:buAutoNum type="arabicParenR"/>
            </a:pPr>
            <a:r>
              <a:rPr lang="ru-RU" sz="2800" dirty="0" smtClean="0"/>
              <a:t>Изготовить </a:t>
            </a:r>
            <a:r>
              <a:rPr lang="ru-RU" sz="2800" dirty="0"/>
              <a:t>правила поведения в музее совместно с детьми и их родителями в виде рисунков или карточек.</a:t>
            </a:r>
          </a:p>
          <a:p>
            <a:pPr marL="457200" indent="-457200">
              <a:buAutoNum type="arabicParenR"/>
            </a:pPr>
            <a:endParaRPr lang="ru-RU" dirty="0" smtClean="0"/>
          </a:p>
          <a:p>
            <a:pPr marL="457200" indent="-457200"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24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331640" y="1844824"/>
            <a:ext cx="6264696" cy="1728192"/>
          </a:xfrm>
        </p:spPr>
        <p:txBody>
          <a:bodyPr/>
          <a:lstStyle/>
          <a:p>
            <a:pPr marL="0" indent="0">
              <a:buNone/>
            </a:pPr>
            <a:endParaRPr lang="ru-RU" sz="2800" dirty="0"/>
          </a:p>
          <a:p>
            <a:pPr marL="0" indent="0" algn="ctr">
              <a:buNone/>
            </a:pPr>
            <a:r>
              <a:rPr lang="ru-RU" sz="44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4400" i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26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467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Что такое «Музейная педагогика»?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Музейная педагогика </a:t>
            </a:r>
            <a:r>
              <a:rPr lang="ru-RU" sz="3600" b="1" dirty="0" smtClean="0"/>
              <a:t>– это педагогическая технология, тесно переплетающаяся с игровой технологией и методом проектирования. В настоящее время для развития музейного дела характерно повышенное значение его образовательной функции.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целью музейной педагогики является: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200" b="1" dirty="0" smtClean="0"/>
              <a:t>приобщение к музеям подрастающего поколения, творческое развитие личности</a:t>
            </a:r>
            <a:r>
              <a:rPr lang="ru-RU" sz="3200" dirty="0" smtClean="0"/>
              <a:t>. 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	</a:t>
            </a:r>
            <a:r>
              <a:rPr lang="ru-RU" sz="2800" dirty="0" smtClean="0"/>
              <a:t>Поэтому на сегодняшний день </a:t>
            </a:r>
            <a:r>
              <a:rPr lang="ru-RU" sz="2800" b="1" dirty="0" smtClean="0"/>
              <a:t>музейную педагогику рассматривают как инновационную педагогическую технологию.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Музейная педагогика в условиях детского сада: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908720"/>
            <a:ext cx="8352928" cy="6048672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/>
              <a:t>обогащать РППС ДОУ;</a:t>
            </a:r>
            <a:endParaRPr lang="ru-RU" sz="2800" dirty="0"/>
          </a:p>
          <a:p>
            <a:r>
              <a:rPr lang="ru-RU" sz="2800" dirty="0" smtClean="0"/>
              <a:t>обогащать </a:t>
            </a:r>
            <a:r>
              <a:rPr lang="ru-RU" sz="2800" dirty="0" err="1" smtClean="0"/>
              <a:t>воспитательно</a:t>
            </a:r>
            <a:r>
              <a:rPr lang="ru-RU" sz="2800" dirty="0" smtClean="0"/>
              <a:t>-образовательное пространство новыми формами;</a:t>
            </a:r>
            <a:endParaRPr lang="ru-RU" sz="2800" dirty="0"/>
          </a:p>
          <a:p>
            <a:r>
              <a:rPr lang="ru-RU" sz="2800" dirty="0"/>
              <a:t>- формировать у дошкольников представления о музее;</a:t>
            </a:r>
          </a:p>
          <a:p>
            <a:r>
              <a:rPr lang="ru-RU" sz="2800" dirty="0"/>
              <a:t>- расширять кругозор дошкольников;</a:t>
            </a:r>
          </a:p>
          <a:p>
            <a:r>
              <a:rPr lang="ru-RU" sz="2800" dirty="0"/>
              <a:t>- развивать познавательные способности и познавательную деятельность;</a:t>
            </a:r>
          </a:p>
          <a:p>
            <a:r>
              <a:rPr lang="ru-RU" sz="2800" dirty="0"/>
              <a:t>- формировать проектно-исследовательские умения и навыки.</a:t>
            </a:r>
          </a:p>
          <a:p>
            <a:r>
              <a:rPr lang="ru-RU" sz="2800" dirty="0"/>
              <a:t>- формировать умение самостоятельно анализировать и систематизировать полученные знания.</a:t>
            </a:r>
          </a:p>
          <a:p>
            <a:r>
              <a:rPr lang="ru-RU" sz="2800" dirty="0"/>
              <a:t>- развивать творческое и логическое мышление воображение;</a:t>
            </a:r>
          </a:p>
          <a:p>
            <a:r>
              <a:rPr lang="ru-RU" sz="2800" dirty="0"/>
              <a:t>- формировать активную жизненную позицию.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2493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Задачи образовательной области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Решение через музейную педагогику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«Социально-коммуникативное развитие</a:t>
            </a:r>
            <a:r>
              <a:rPr lang="ru-RU" b="1" dirty="0" smtClean="0">
                <a:solidFill>
                  <a:srgbClr val="C00000"/>
                </a:solidFill>
              </a:rPr>
              <a:t>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412776"/>
            <a:ext cx="8496944" cy="532859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усвоение </a:t>
            </a:r>
            <a:r>
              <a:rPr lang="ru-RU" dirty="0"/>
              <a:t>норм и ценностей, принятых в обществе, включая моральные и нравственные ценности;</a:t>
            </a:r>
          </a:p>
          <a:p>
            <a:r>
              <a:rPr lang="ru-RU" dirty="0" smtClean="0"/>
              <a:t>развитие </a:t>
            </a:r>
            <a:r>
              <a:rPr lang="ru-RU" dirty="0"/>
              <a:t>общения и взаимодействия ребенка со взрослыми и сверстниками;</a:t>
            </a:r>
          </a:p>
          <a:p>
            <a:r>
              <a:rPr lang="ru-RU" dirty="0" smtClean="0"/>
              <a:t>становление </a:t>
            </a:r>
            <a:r>
              <a:rPr lang="ru-RU" dirty="0"/>
              <a:t>самостоятельности, целенаправленности и </a:t>
            </a:r>
            <a:r>
              <a:rPr lang="ru-RU" dirty="0" err="1"/>
              <a:t>саморегуляции</a:t>
            </a:r>
            <a:r>
              <a:rPr lang="ru-RU" dirty="0"/>
              <a:t> собственных действий;</a:t>
            </a:r>
          </a:p>
          <a:p>
            <a:r>
              <a:rPr lang="ru-RU" dirty="0" smtClean="0"/>
              <a:t>развитие </a:t>
            </a:r>
            <a:r>
              <a:rPr lang="ru-RU" dirty="0"/>
              <a:t>социального и эмоционального интеллекта, эмоциональной отзывчивости, сопереживания;</a:t>
            </a:r>
          </a:p>
          <a:p>
            <a:r>
              <a:rPr lang="ru-RU" dirty="0" smtClean="0"/>
              <a:t>формирование </a:t>
            </a:r>
            <a:r>
              <a:rPr lang="ru-RU" dirty="0"/>
              <a:t>готовности к совместной деятельности со сверстниками;</a:t>
            </a:r>
          </a:p>
          <a:p>
            <a:r>
              <a:rPr lang="ru-RU" dirty="0" smtClean="0"/>
              <a:t>формирование </a:t>
            </a:r>
            <a:r>
              <a:rPr lang="ru-RU" dirty="0"/>
              <a:t>уважительного отношения и чувства принадлежности к своей семье и к сообществу детей и взрослых;</a:t>
            </a:r>
          </a:p>
          <a:p>
            <a:r>
              <a:rPr lang="ru-RU" dirty="0" smtClean="0"/>
              <a:t>формирование </a:t>
            </a:r>
            <a:r>
              <a:rPr lang="ru-RU" dirty="0"/>
              <a:t>позитивных установок к различным видам труда и творчества;</a:t>
            </a:r>
          </a:p>
          <a:p>
            <a:r>
              <a:rPr lang="ru-RU" dirty="0" smtClean="0"/>
              <a:t>формирование </a:t>
            </a:r>
            <a:r>
              <a:rPr lang="ru-RU" dirty="0"/>
              <a:t>основ безопасного поведения в быту, социуме, природе.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827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387424"/>
            <a:ext cx="7467600" cy="11430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«Познавательное </a:t>
            </a:r>
            <a:r>
              <a:rPr lang="ru-RU" b="1" dirty="0" smtClean="0">
                <a:solidFill>
                  <a:srgbClr val="C00000"/>
                </a:solidFill>
              </a:rPr>
              <a:t>развитие»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908720"/>
            <a:ext cx="7817296" cy="55652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dirty="0" smtClean="0"/>
              <a:t>развитие </a:t>
            </a:r>
            <a:r>
              <a:rPr lang="ru-RU" dirty="0"/>
              <a:t>интересов детей, любознательности и познавательной мотивации</a:t>
            </a:r>
          </a:p>
          <a:p>
            <a:r>
              <a:rPr lang="ru-RU" dirty="0" smtClean="0"/>
              <a:t>формирование </a:t>
            </a:r>
            <a:r>
              <a:rPr lang="ru-RU" dirty="0"/>
              <a:t>познавательных действий, становление сознания</a:t>
            </a:r>
          </a:p>
          <a:p>
            <a:r>
              <a:rPr lang="ru-RU" dirty="0" smtClean="0"/>
              <a:t>развитие </a:t>
            </a:r>
            <a:r>
              <a:rPr lang="ru-RU" dirty="0"/>
              <a:t>воображения и творческой активности</a:t>
            </a:r>
          </a:p>
          <a:p>
            <a:r>
              <a:rPr lang="ru-RU" dirty="0" smtClean="0"/>
              <a:t>формирование </a:t>
            </a:r>
            <a:r>
              <a:rPr lang="ru-RU" dirty="0"/>
              <a:t>первичных представлений о себе, других людях, объектах окружающего мира, их свойствах и отношениях объектов окружающего </a:t>
            </a:r>
            <a:r>
              <a:rPr lang="ru-RU" dirty="0" smtClean="0"/>
              <a:t>мира.</a:t>
            </a:r>
          </a:p>
          <a:p>
            <a:r>
              <a:rPr lang="ru-RU" smtClean="0"/>
              <a:t>формирование </a:t>
            </a:r>
            <a:r>
              <a:rPr lang="ru-RU" dirty="0"/>
              <a:t>первичных представлений о малой родине и Отечестве, представлений о социокультурных ценностях нашего народа, об отечественных традициях и праздниках, о планете Земля как общем доме людей, об особенностях природы, многообразии стран и народов мира.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936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«Художественно- эстетическое развитие»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836712"/>
            <a:ext cx="8208912" cy="5904656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/>
              <a:t>развитие предпосылок ценностно-смыслового восприятия и </a:t>
            </a:r>
            <a:r>
              <a:rPr lang="ru-RU" dirty="0" smtClean="0"/>
              <a:t>понимания произведений </a:t>
            </a:r>
            <a:r>
              <a:rPr lang="ru-RU" dirty="0"/>
              <a:t>искусства (словесного, музыкального, изобразительного</a:t>
            </a:r>
            <a:r>
              <a:rPr lang="ru-RU" dirty="0" smtClean="0"/>
              <a:t>), мира </a:t>
            </a:r>
            <a:r>
              <a:rPr lang="ru-RU" dirty="0"/>
              <a:t>природы;</a:t>
            </a:r>
          </a:p>
          <a:p>
            <a:r>
              <a:rPr lang="ru-RU" dirty="0" smtClean="0"/>
              <a:t> </a:t>
            </a:r>
            <a:r>
              <a:rPr lang="ru-RU" dirty="0"/>
              <a:t>становление эстетического отношения к окружающему миру;</a:t>
            </a:r>
          </a:p>
          <a:p>
            <a:r>
              <a:rPr lang="ru-RU" dirty="0" smtClean="0"/>
              <a:t> </a:t>
            </a:r>
            <a:r>
              <a:rPr lang="ru-RU" dirty="0"/>
              <a:t>формирование элементарных представлений о видах искусства;</a:t>
            </a:r>
          </a:p>
          <a:p>
            <a:r>
              <a:rPr lang="ru-RU" dirty="0" smtClean="0"/>
              <a:t> </a:t>
            </a:r>
            <a:r>
              <a:rPr lang="ru-RU" dirty="0"/>
              <a:t>восприятие музыки, художественной литературы, фольклора;</a:t>
            </a:r>
          </a:p>
          <a:p>
            <a:r>
              <a:rPr lang="ru-RU" dirty="0" smtClean="0"/>
              <a:t> </a:t>
            </a:r>
            <a:r>
              <a:rPr lang="ru-RU" dirty="0"/>
              <a:t>стимулирование сопереживания персонажам </a:t>
            </a:r>
            <a:r>
              <a:rPr lang="ru-RU" dirty="0" smtClean="0"/>
              <a:t>художественных произведений</a:t>
            </a:r>
            <a:r>
              <a:rPr lang="ru-RU" dirty="0"/>
              <a:t>;</a:t>
            </a:r>
          </a:p>
          <a:p>
            <a:r>
              <a:rPr lang="ru-RU" dirty="0" smtClean="0"/>
              <a:t> реализация </a:t>
            </a:r>
            <a:r>
              <a:rPr lang="ru-RU" dirty="0"/>
              <a:t>самостоятельной творческой деятельности </a:t>
            </a:r>
            <a:r>
              <a:rPr lang="ru-RU" dirty="0" smtClean="0"/>
              <a:t>детей.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100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11430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«Речевое развитие»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764704"/>
            <a:ext cx="8064896" cy="5904656"/>
          </a:xfrm>
        </p:spPr>
        <p:txBody>
          <a:bodyPr>
            <a:normAutofit fontScale="92500"/>
          </a:bodyPr>
          <a:lstStyle/>
          <a:p>
            <a:r>
              <a:rPr lang="ru-RU" sz="2800" dirty="0" smtClean="0"/>
              <a:t>-</a:t>
            </a:r>
            <a:r>
              <a:rPr lang="ru-RU" sz="2800" dirty="0"/>
              <a:t>овладение речью как средством общения.</a:t>
            </a:r>
          </a:p>
          <a:p>
            <a:r>
              <a:rPr lang="ru-RU" sz="2800" dirty="0"/>
              <a:t>-обогащение активного словаря.</a:t>
            </a:r>
          </a:p>
          <a:p>
            <a:r>
              <a:rPr lang="ru-RU" sz="2800" dirty="0"/>
              <a:t>-развитие звуковой и интонационной культуры речи, фонематического слуха.</a:t>
            </a:r>
          </a:p>
          <a:p>
            <a:r>
              <a:rPr lang="ru-RU" sz="2800" dirty="0"/>
              <a:t>-развитие связной, грамматически правильной диалогической и монологической речи.</a:t>
            </a:r>
          </a:p>
          <a:p>
            <a:r>
              <a:rPr lang="ru-RU" sz="2800" dirty="0"/>
              <a:t>-развитие речевого творчества.</a:t>
            </a:r>
          </a:p>
          <a:p>
            <a:r>
              <a:rPr lang="ru-RU" sz="2800" dirty="0"/>
              <a:t>-знакомство с книжной культурой, детской литературой, понимание на слух текстов различных жанров детской литературы.</a:t>
            </a:r>
          </a:p>
          <a:p>
            <a:r>
              <a:rPr lang="ru-RU" sz="2800" dirty="0"/>
              <a:t>-формирование звуковой аналитико-синтетической активности как предпосылки обучения грамоте.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153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«Физическое развитие»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268760"/>
            <a:ext cx="7529264" cy="520519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2800" dirty="0" smtClean="0"/>
              <a:t>формирование </a:t>
            </a:r>
            <a:r>
              <a:rPr lang="ru-RU" sz="2800" dirty="0"/>
              <a:t>начальных представлений о некоторых видах спорта</a:t>
            </a:r>
            <a:r>
              <a:rPr lang="ru-RU" sz="2800" dirty="0" smtClean="0"/>
              <a:t>;</a:t>
            </a:r>
            <a:endParaRPr lang="ru-RU" sz="2800" dirty="0"/>
          </a:p>
          <a:p>
            <a:r>
              <a:rPr lang="ru-RU" sz="2800" dirty="0"/>
              <a:t>ф</a:t>
            </a:r>
            <a:r>
              <a:rPr lang="ru-RU" sz="2800" dirty="0" smtClean="0"/>
              <a:t>ормирование </a:t>
            </a:r>
            <a:r>
              <a:rPr lang="ru-RU" sz="2800" dirty="0"/>
              <a:t>познавательного интереса к спорту, Олимпийскими играми и Олимпийскими чемпионами; </a:t>
            </a:r>
            <a:endParaRPr lang="ru-RU" sz="2800" dirty="0" smtClean="0"/>
          </a:p>
          <a:p>
            <a:r>
              <a:rPr lang="ru-RU" sz="2800" dirty="0" smtClean="0"/>
              <a:t>развивать </a:t>
            </a:r>
            <a:r>
              <a:rPr lang="ru-RU" sz="2800" dirty="0"/>
              <a:t>познавательную деятельность; </a:t>
            </a:r>
            <a:endParaRPr lang="ru-RU" sz="2800" dirty="0" smtClean="0"/>
          </a:p>
          <a:p>
            <a:r>
              <a:rPr lang="ru-RU" sz="2800" dirty="0" smtClean="0"/>
              <a:t>воспитывать </a:t>
            </a:r>
            <a:r>
              <a:rPr lang="ru-RU" sz="2800" dirty="0"/>
              <a:t>уважение к спортсменам, чувство гордости за свою страну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496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240</TotalTime>
  <Words>681</Words>
  <Application>Microsoft Office PowerPoint</Application>
  <PresentationFormat>Экран (4:3)</PresentationFormat>
  <Paragraphs>109</Paragraphs>
  <Slides>19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Calibri</vt:lpstr>
      <vt:lpstr>Century Schoolbook</vt:lpstr>
      <vt:lpstr>Times New Roman</vt:lpstr>
      <vt:lpstr>Wingdings</vt:lpstr>
      <vt:lpstr>Wingdings 2</vt:lpstr>
      <vt:lpstr>Эркер</vt:lpstr>
      <vt:lpstr>Технология «Музейная педагогика» в ДОУ</vt:lpstr>
      <vt:lpstr>Что такое «Музейная педагогика»?</vt:lpstr>
      <vt:lpstr>целью музейной педагогики является:</vt:lpstr>
      <vt:lpstr>Музейная педагогика в условиях детского сада: </vt:lpstr>
      <vt:lpstr>Задачи образовательной области Решение через музейную педагогику «Социально-коммуникативное развитие»</vt:lpstr>
      <vt:lpstr>«Познавательное развитие»</vt:lpstr>
      <vt:lpstr>«Художественно- эстетическое развитие» </vt:lpstr>
      <vt:lpstr>«Речевое развитие» </vt:lpstr>
      <vt:lpstr>«Физическое развитие» </vt:lpstr>
      <vt:lpstr>Принципы создания мини-музея </vt:lpstr>
      <vt:lpstr>Примерные игры мини-музея</vt:lpstr>
      <vt:lpstr>Презентация PowerPoint</vt:lpstr>
      <vt:lpstr>«Универсальные» игры</vt:lpstr>
      <vt:lpstr>Пример игр мини-музея  «Новогодняя елочная игрушка»</vt:lpstr>
      <vt:lpstr>Презентация PowerPoint</vt:lpstr>
      <vt:lpstr>Презентация PowerPoint</vt:lpstr>
      <vt:lpstr>Презентация PowerPoint</vt:lpstr>
      <vt:lpstr>Правила для детей «Как вести себя в музее»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«Музейная педагогика» в ДОУ</dc:title>
  <dc:creator>Аня</dc:creator>
  <cp:lastModifiedBy>Lenovo</cp:lastModifiedBy>
  <cp:revision>26</cp:revision>
  <dcterms:created xsi:type="dcterms:W3CDTF">2021-01-24T09:43:08Z</dcterms:created>
  <dcterms:modified xsi:type="dcterms:W3CDTF">2024-08-25T17:42:39Z</dcterms:modified>
</cp:coreProperties>
</file>