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6"/>
  </p:notesMasterIdLst>
  <p:sldIdLst>
    <p:sldId id="268" r:id="rId2"/>
    <p:sldId id="257" r:id="rId3"/>
    <p:sldId id="258" r:id="rId4"/>
    <p:sldId id="259" r:id="rId5"/>
    <p:sldId id="261" r:id="rId6"/>
    <p:sldId id="281" r:id="rId7"/>
    <p:sldId id="269" r:id="rId8"/>
    <p:sldId id="270" r:id="rId9"/>
    <p:sldId id="271" r:id="rId10"/>
    <p:sldId id="272" r:id="rId11"/>
    <p:sldId id="273" r:id="rId12"/>
    <p:sldId id="266" r:id="rId13"/>
    <p:sldId id="262" r:id="rId14"/>
    <p:sldId id="264" r:id="rId15"/>
    <p:sldId id="274" r:id="rId16"/>
    <p:sldId id="275" r:id="rId17"/>
    <p:sldId id="276" r:id="rId18"/>
    <p:sldId id="277" r:id="rId19"/>
    <p:sldId id="278" r:id="rId20"/>
    <p:sldId id="260" r:id="rId21"/>
    <p:sldId id="279" r:id="rId22"/>
    <p:sldId id="282" r:id="rId23"/>
    <p:sldId id="267" r:id="rId24"/>
    <p:sldId id="280" r:id="rId25"/>
  </p:sldIdLst>
  <p:sldSz cx="18288000" cy="10287000"/>
  <p:notesSz cx="6858000" cy="9144000"/>
  <p:embeddedFontLst>
    <p:embeddedFont>
      <p:font typeface="Calibri" panose="020F0502020204030204" pitchFamily="34" charset="0"/>
      <p:regular r:id="rId27"/>
      <p:bold r:id="rId28"/>
      <p:italic r:id="rId29"/>
      <p:boldItalic r:id="rId30"/>
    </p:embeddedFont>
    <p:embeddedFont>
      <p:font typeface="Gliker Semi-Bold" panose="020B0604020202020204" charset="0"/>
      <p:regular r:id="rId31"/>
    </p:embeddedFont>
    <p:embeddedFont>
      <p:font typeface="Montserrat" panose="020B0604020202020204" charset="-52"/>
      <p:regular r:id="rId32"/>
    </p:embeddedFont>
    <p:embeddedFont>
      <p:font typeface="Montserrat Semi-Bold" panose="020B0604020202020204" charset="-52"/>
      <p:regular r:id="rId33"/>
    </p:embeddedFont>
    <p:embeddedFont>
      <p:font typeface="Lucida Sans Unicode" panose="020B0602030504020204" pitchFamily="34" charset="0"/>
      <p:regular r:id="rId3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6D3FB"/>
    <a:srgbClr val="FFE4AF"/>
    <a:srgbClr val="CC74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47" autoAdjust="0"/>
    <p:restoredTop sz="94622" autoAdjust="0"/>
  </p:normalViewPr>
  <p:slideViewPr>
    <p:cSldViewPr>
      <p:cViewPr varScale="1">
        <p:scale>
          <a:sx n="47" d="100"/>
          <a:sy n="47" d="100"/>
        </p:scale>
        <p:origin x="714" y="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7.fntdata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6.fntdata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938DEB-0F2E-4F8B-BC6D-3573FD44EBF4}" type="datetimeFigureOut">
              <a:rPr lang="ru-RU" smtClean="0"/>
              <a:t>25.08.2024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15DCFA-3842-4141-8C76-DF251457F5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88067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15DCFA-3842-4141-8C76-DF251457F580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35537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4.svg"/><Relationship Id="rId4" Type="http://schemas.openxmlformats.org/officeDocument/2006/relationships/image" Target="../media/image2.png"/><Relationship Id="rId9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2.svg"/><Relationship Id="rId7" Type="http://schemas.openxmlformats.org/officeDocument/2006/relationships/image" Target="../media/image38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4.svg"/><Relationship Id="rId4" Type="http://schemas.openxmlformats.org/officeDocument/2006/relationships/image" Target="../media/image2.png"/><Relationship Id="rId9" Type="http://schemas.openxmlformats.org/officeDocument/2006/relationships/image" Target="../media/image40.sv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microsoft.com/office/2007/relationships/hdphoto" Target="../media/hdphoto2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4.svg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4.sv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svg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svg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.svg"/><Relationship Id="rId7" Type="http://schemas.microsoft.com/office/2007/relationships/hdphoto" Target="../media/hdphoto3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4.svg"/><Relationship Id="rId4" Type="http://schemas.openxmlformats.org/officeDocument/2006/relationships/image" Target="../media/image2.png"/><Relationship Id="rId9" Type="http://schemas.microsoft.com/office/2007/relationships/hdphoto" Target="../media/hdphoto4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microsoft.com/office/2007/relationships/hdphoto" Target="../media/hdphoto5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4.sv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sv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2.svg"/><Relationship Id="rId7" Type="http://schemas.openxmlformats.org/officeDocument/2006/relationships/image" Target="../media/image38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4.svg"/><Relationship Id="rId4" Type="http://schemas.openxmlformats.org/officeDocument/2006/relationships/image" Target="../media/image2.png"/><Relationship Id="rId9" Type="http://schemas.openxmlformats.org/officeDocument/2006/relationships/image" Target="../media/image40.sv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microsoft.com/office/2007/relationships/hdphoto" Target="../media/hdphoto6.wdp"/><Relationship Id="rId4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4.sv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svg"/><Relationship Id="rId13" Type="http://schemas.openxmlformats.org/officeDocument/2006/relationships/image" Target="../media/image13.jpeg"/><Relationship Id="rId3" Type="http://schemas.openxmlformats.org/officeDocument/2006/relationships/image" Target="../media/image14.svg"/><Relationship Id="rId12" Type="http://schemas.openxmlformats.org/officeDocument/2006/relationships/image" Target="../media/image21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11" Type="http://schemas.openxmlformats.org/officeDocument/2006/relationships/image" Target="../media/image12.png"/><Relationship Id="rId5" Type="http://schemas.openxmlformats.org/officeDocument/2006/relationships/image" Target="../media/image9.png"/><Relationship Id="rId15" Type="http://schemas.openxmlformats.org/officeDocument/2006/relationships/image" Target="../media/image23.svg"/><Relationship Id="rId10" Type="http://schemas.openxmlformats.org/officeDocument/2006/relationships/image" Target="../media/image11.png"/><Relationship Id="rId4" Type="http://schemas.openxmlformats.org/officeDocument/2006/relationships/image" Target="../media/image8.png"/><Relationship Id="rId9" Type="http://schemas.openxmlformats.org/officeDocument/2006/relationships/image" Target="../media/image10.png"/><Relationship Id="rId1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.svg"/><Relationship Id="rId12" Type="http://schemas.openxmlformats.org/officeDocument/2006/relationships/image" Target="../media/image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11" Type="http://schemas.openxmlformats.org/officeDocument/2006/relationships/image" Target="../media/image34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2.svg"/><Relationship Id="rId7" Type="http://schemas.openxmlformats.org/officeDocument/2006/relationships/image" Target="../media/image38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4.svg"/><Relationship Id="rId4" Type="http://schemas.openxmlformats.org/officeDocument/2006/relationships/image" Target="../media/image2.png"/><Relationship Id="rId9" Type="http://schemas.openxmlformats.org/officeDocument/2006/relationships/image" Target="../media/image40.sv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svg"/><Relationship Id="rId3" Type="http://schemas.openxmlformats.org/officeDocument/2006/relationships/image" Target="../media/image1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svg"/><Relationship Id="rId11" Type="http://schemas.openxmlformats.org/officeDocument/2006/relationships/image" Target="../media/image19.jpeg"/><Relationship Id="rId5" Type="http://schemas.openxmlformats.org/officeDocument/2006/relationships/image" Target="../media/image2.png"/><Relationship Id="rId10" Type="http://schemas.openxmlformats.org/officeDocument/2006/relationships/image" Target="../media/image40.svg"/><Relationship Id="rId4" Type="http://schemas.openxmlformats.org/officeDocument/2006/relationships/image" Target="../media/image2.svg"/><Relationship Id="rId9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6D3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1485468" y="2177042"/>
            <a:ext cx="3198231" cy="5932917"/>
            <a:chOff x="0" y="0"/>
            <a:chExt cx="1003455" cy="1861471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003455" cy="1861471"/>
            </a:xfrm>
            <a:custGeom>
              <a:avLst/>
              <a:gdLst/>
              <a:ahLst/>
              <a:cxnLst/>
              <a:rect l="l" t="t" r="r" b="b"/>
              <a:pathLst>
                <a:path w="1003455" h="1861471">
                  <a:moveTo>
                    <a:pt x="0" y="0"/>
                  </a:moveTo>
                  <a:lnTo>
                    <a:pt x="1003455" y="0"/>
                  </a:lnTo>
                  <a:lnTo>
                    <a:pt x="1003455" y="1861471"/>
                  </a:lnTo>
                  <a:lnTo>
                    <a:pt x="0" y="1861471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4" name="Freeform 4"/>
          <p:cNvSpPr/>
          <p:nvPr/>
        </p:nvSpPr>
        <p:spPr>
          <a:xfrm rot="-5400000">
            <a:off x="4694538" y="1086805"/>
            <a:ext cx="5932917" cy="8113390"/>
          </a:xfrm>
          <a:custGeom>
            <a:avLst/>
            <a:gdLst/>
            <a:ahLst/>
            <a:cxnLst/>
            <a:rect l="l" t="t" r="r" b="b"/>
            <a:pathLst>
              <a:path w="5932917" h="8113390">
                <a:moveTo>
                  <a:pt x="0" y="0"/>
                </a:moveTo>
                <a:lnTo>
                  <a:pt x="5932917" y="0"/>
                </a:lnTo>
                <a:lnTo>
                  <a:pt x="5932917" y="8113390"/>
                </a:lnTo>
                <a:lnTo>
                  <a:pt x="0" y="811339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7913025" y="1837536"/>
            <a:ext cx="2461951" cy="801253"/>
          </a:xfrm>
          <a:custGeom>
            <a:avLst/>
            <a:gdLst/>
            <a:ahLst/>
            <a:cxnLst/>
            <a:rect l="l" t="t" r="r" b="b"/>
            <a:pathLst>
              <a:path w="2461951" h="801253">
                <a:moveTo>
                  <a:pt x="0" y="0"/>
                </a:moveTo>
                <a:lnTo>
                  <a:pt x="2461950" y="0"/>
                </a:lnTo>
                <a:lnTo>
                  <a:pt x="2461950" y="801253"/>
                </a:lnTo>
                <a:lnTo>
                  <a:pt x="0" y="80125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 flipH="1">
            <a:off x="279020" y="2019300"/>
            <a:ext cx="3889122" cy="10913353"/>
          </a:xfrm>
          <a:custGeom>
            <a:avLst/>
            <a:gdLst/>
            <a:ahLst/>
            <a:cxnLst/>
            <a:rect l="l" t="t" r="r" b="b"/>
            <a:pathLst>
              <a:path w="3889122" h="10913353">
                <a:moveTo>
                  <a:pt x="3889122" y="0"/>
                </a:moveTo>
                <a:lnTo>
                  <a:pt x="0" y="0"/>
                </a:lnTo>
                <a:lnTo>
                  <a:pt x="0" y="10913353"/>
                </a:lnTo>
                <a:lnTo>
                  <a:pt x="3889122" y="10913353"/>
                </a:lnTo>
                <a:lnTo>
                  <a:pt x="3889122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3952380" y="3867150"/>
            <a:ext cx="10383239" cy="132638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200"/>
              </a:lnSpc>
            </a:pPr>
            <a:r>
              <a:rPr lang="ru-RU" sz="10200" b="1" smtClean="0">
                <a:solidFill>
                  <a:srgbClr val="CC7462"/>
                </a:solidFill>
                <a:latin typeface="+mj-lt"/>
              </a:rPr>
              <a:t>Стили речи.</a:t>
            </a:r>
            <a:endParaRPr lang="en-US" sz="10200" b="1">
              <a:solidFill>
                <a:srgbClr val="CC7462"/>
              </a:solidFill>
              <a:latin typeface="+mj-lt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3725511" y="6801394"/>
            <a:ext cx="1916377" cy="2782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>
              <a:lnSpc>
                <a:spcPts val="2340"/>
              </a:lnSpc>
            </a:pPr>
            <a:r>
              <a:rPr lang="en-US" sz="1800" smtClean="0">
                <a:solidFill>
                  <a:srgbClr val="FFFFFF"/>
                </a:solidFill>
                <a:latin typeface="Montserrat"/>
              </a:rPr>
              <a:t>.</a:t>
            </a:r>
            <a:endParaRPr lang="en-US" sz="1800">
              <a:solidFill>
                <a:srgbClr val="FFFFFF"/>
              </a:solidFill>
              <a:latin typeface="Montserrat"/>
            </a:endParaRPr>
          </a:p>
        </p:txBody>
      </p:sp>
      <p:pic>
        <p:nvPicPr>
          <p:cNvPr id="1026" name="Picture 2" descr="https://avatars.dzeninfra.ru/get-zen_doc/1653873/pub_62f86a9c290c116eaf2857e2_62f8a09aa305f5046766282d/scale_1200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21384" y="6201504"/>
            <a:ext cx="3228470" cy="3816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7"/>
          <p:cNvSpPr txBox="1"/>
          <p:nvPr/>
        </p:nvSpPr>
        <p:spPr>
          <a:xfrm>
            <a:off x="4168142" y="4892939"/>
            <a:ext cx="10383239" cy="12044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200"/>
              </a:lnSpc>
            </a:pPr>
            <a:r>
              <a:rPr lang="ru-RU" sz="6600" b="1" smtClean="0">
                <a:solidFill>
                  <a:srgbClr val="CC7462"/>
                </a:solidFill>
                <a:latin typeface="+mj-lt"/>
              </a:rPr>
              <a:t>Официально-деловой стиль</a:t>
            </a:r>
            <a:endParaRPr lang="en-US" sz="6600" b="1">
              <a:solidFill>
                <a:srgbClr val="CC7462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20339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6D3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1207739" y="2019301"/>
            <a:ext cx="4189426" cy="6888698"/>
            <a:chOff x="0" y="0"/>
            <a:chExt cx="878912" cy="1861471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878912" cy="1861471"/>
            </a:xfrm>
            <a:custGeom>
              <a:avLst/>
              <a:gdLst/>
              <a:ahLst/>
              <a:cxnLst/>
              <a:rect l="l" t="t" r="r" b="b"/>
              <a:pathLst>
                <a:path w="878912" h="1861471">
                  <a:moveTo>
                    <a:pt x="0" y="0"/>
                  </a:moveTo>
                  <a:lnTo>
                    <a:pt x="878912" y="0"/>
                  </a:lnTo>
                  <a:lnTo>
                    <a:pt x="878912" y="1861471"/>
                  </a:lnTo>
                  <a:lnTo>
                    <a:pt x="0" y="1861471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4" name="Freeform 4"/>
          <p:cNvSpPr/>
          <p:nvPr/>
        </p:nvSpPr>
        <p:spPr>
          <a:xfrm rot="-5400000">
            <a:off x="5594388" y="-603288"/>
            <a:ext cx="6888698" cy="12133874"/>
          </a:xfrm>
          <a:custGeom>
            <a:avLst/>
            <a:gdLst/>
            <a:ahLst/>
            <a:cxnLst/>
            <a:rect l="l" t="t" r="r" b="b"/>
            <a:pathLst>
              <a:path w="6462197" h="8837192">
                <a:moveTo>
                  <a:pt x="0" y="0"/>
                </a:moveTo>
                <a:lnTo>
                  <a:pt x="6462197" y="0"/>
                </a:lnTo>
                <a:lnTo>
                  <a:pt x="6462197" y="8837192"/>
                </a:lnTo>
                <a:lnTo>
                  <a:pt x="0" y="883719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7913025" y="1511775"/>
            <a:ext cx="2461951" cy="801253"/>
          </a:xfrm>
          <a:custGeom>
            <a:avLst/>
            <a:gdLst/>
            <a:ahLst/>
            <a:cxnLst/>
            <a:rect l="l" t="t" r="r" b="b"/>
            <a:pathLst>
              <a:path w="2461951" h="801253">
                <a:moveTo>
                  <a:pt x="0" y="0"/>
                </a:moveTo>
                <a:lnTo>
                  <a:pt x="2461950" y="0"/>
                </a:lnTo>
                <a:lnTo>
                  <a:pt x="2461950" y="801253"/>
                </a:lnTo>
                <a:lnTo>
                  <a:pt x="0" y="80125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 flipH="1">
            <a:off x="14630400" y="3771900"/>
            <a:ext cx="3422684" cy="6004688"/>
          </a:xfrm>
          <a:custGeom>
            <a:avLst/>
            <a:gdLst/>
            <a:ahLst/>
            <a:cxnLst/>
            <a:rect l="l" t="t" r="r" b="b"/>
            <a:pathLst>
              <a:path w="5759615" h="11519231">
                <a:moveTo>
                  <a:pt x="5759615" y="0"/>
                </a:moveTo>
                <a:lnTo>
                  <a:pt x="0" y="0"/>
                </a:lnTo>
                <a:lnTo>
                  <a:pt x="0" y="11519230"/>
                </a:lnTo>
                <a:lnTo>
                  <a:pt x="5759615" y="11519230"/>
                </a:lnTo>
                <a:lnTo>
                  <a:pt x="5759615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46477" y="7353300"/>
            <a:ext cx="3511123" cy="2675090"/>
          </a:xfrm>
          <a:custGeom>
            <a:avLst/>
            <a:gdLst/>
            <a:ahLst/>
            <a:cxnLst/>
            <a:rect l="l" t="t" r="r" b="b"/>
            <a:pathLst>
              <a:path w="5888466" h="5438802">
                <a:moveTo>
                  <a:pt x="0" y="0"/>
                </a:moveTo>
                <a:lnTo>
                  <a:pt x="5888466" y="0"/>
                </a:lnTo>
                <a:lnTo>
                  <a:pt x="5888466" y="5438801"/>
                </a:lnTo>
                <a:lnTo>
                  <a:pt x="0" y="5438801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=""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8" name="Прямоугольник 7"/>
          <p:cNvSpPr/>
          <p:nvPr/>
        </p:nvSpPr>
        <p:spPr>
          <a:xfrm>
            <a:off x="4064844" y="2914071"/>
            <a:ext cx="10210800" cy="54271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800" b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Расписка</a:t>
            </a:r>
            <a:r>
              <a:rPr lang="ru-RU" sz="28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 официальный документ, удостоверяющий получение чего-либо (денег, документов, ценных вещей  и др). Расписка имеет определенную форму, состоящую из следующих элементов</a:t>
            </a:r>
            <a:r>
              <a:rPr lang="ru-RU" sz="280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endParaRPr lang="ru-RU" sz="200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SzPts val="900"/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u-RU" sz="2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StarSymbol"/>
              </a:rPr>
              <a:t>наименование документа;</a:t>
            </a:r>
            <a:endParaRPr lang="ru-RU" sz="2000">
              <a:latin typeface="Symbol" panose="05050102010706020507" pitchFamily="18" charset="2"/>
              <a:ea typeface="Calibri" panose="020F0502020204030204" pitchFamily="34" charset="0"/>
              <a:cs typeface="StarSymbol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SzPts val="900"/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u-RU" sz="2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StarSymbol"/>
              </a:rPr>
              <a:t>фамилия, имя, отчество, должность лица, дающего расписку;</a:t>
            </a:r>
            <a:endParaRPr lang="ru-RU" sz="2000">
              <a:latin typeface="Symbol" panose="05050102010706020507" pitchFamily="18" charset="2"/>
              <a:ea typeface="Calibri" panose="020F0502020204030204" pitchFamily="34" charset="0"/>
              <a:cs typeface="StarSymbol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SzPts val="900"/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u-RU" sz="2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StarSymbol"/>
              </a:rPr>
              <a:t>наименование учреждения,  предприятия (или лица), от которого получено что-либо;</a:t>
            </a:r>
            <a:endParaRPr lang="ru-RU" sz="2000">
              <a:latin typeface="Symbol" panose="05050102010706020507" pitchFamily="18" charset="2"/>
              <a:ea typeface="Calibri" panose="020F0502020204030204" pitchFamily="34" charset="0"/>
              <a:cs typeface="StarSymbol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SzPts val="900"/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u-RU" sz="2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StarSymbol"/>
              </a:rPr>
              <a:t>наименование  полученного с указанием количества и суммы (количество и сумма пишутся сначала  цифрами, потом в скобках прописью);</a:t>
            </a:r>
            <a:endParaRPr lang="ru-RU" sz="2000">
              <a:latin typeface="Symbol" panose="05050102010706020507" pitchFamily="18" charset="2"/>
              <a:ea typeface="Calibri" panose="020F0502020204030204" pitchFamily="34" charset="0"/>
              <a:cs typeface="StarSymbol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SzPts val="900"/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u-RU" sz="2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StarSymbol"/>
              </a:rPr>
              <a:t>подпись получателя;</a:t>
            </a:r>
            <a:endParaRPr lang="ru-RU" sz="2000">
              <a:latin typeface="Symbol" panose="05050102010706020507" pitchFamily="18" charset="2"/>
              <a:ea typeface="Calibri" panose="020F0502020204030204" pitchFamily="34" charset="0"/>
              <a:cs typeface="StarSymbol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SzPts val="900"/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u-RU" sz="2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StarSymbol"/>
              </a:rPr>
              <a:t>дата составления расписки.</a:t>
            </a:r>
            <a:endParaRPr lang="ru-RU" sz="2000">
              <a:effectLst/>
              <a:latin typeface="Symbol" panose="05050102010706020507" pitchFamily="18" charset="2"/>
              <a:ea typeface="Calibri" panose="020F0502020204030204" pitchFamily="34" charset="0"/>
              <a:cs typeface="StarSymbol"/>
            </a:endParaRPr>
          </a:p>
        </p:txBody>
      </p:sp>
    </p:spTree>
    <p:extLst>
      <p:ext uri="{BB962C8B-B14F-4D97-AF65-F5344CB8AC3E}">
        <p14:creationId xmlns:p14="http://schemas.microsoft.com/office/powerpoint/2010/main" val="1374990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6D3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90600" y="800100"/>
            <a:ext cx="16230600" cy="8229600"/>
            <a:chOff x="0" y="0"/>
            <a:chExt cx="5998478" cy="304148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998478" cy="3041482"/>
            </a:xfrm>
            <a:custGeom>
              <a:avLst/>
              <a:gdLst/>
              <a:ahLst/>
              <a:cxnLst/>
              <a:rect l="l" t="t" r="r" b="b"/>
              <a:pathLst>
                <a:path w="5998478" h="3041482">
                  <a:moveTo>
                    <a:pt x="5874018" y="3041482"/>
                  </a:moveTo>
                  <a:lnTo>
                    <a:pt x="124460" y="3041482"/>
                  </a:lnTo>
                  <a:cubicBezTo>
                    <a:pt x="55880" y="3041482"/>
                    <a:pt x="0" y="2985602"/>
                    <a:pt x="0" y="2917022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5874018" y="0"/>
                  </a:lnTo>
                  <a:cubicBezTo>
                    <a:pt x="5942598" y="0"/>
                    <a:pt x="5998478" y="55880"/>
                    <a:pt x="5998478" y="124460"/>
                  </a:cubicBezTo>
                  <a:lnTo>
                    <a:pt x="5998478" y="2917022"/>
                  </a:lnTo>
                  <a:cubicBezTo>
                    <a:pt x="5998478" y="2985602"/>
                    <a:pt x="5942598" y="3041482"/>
                    <a:pt x="5874018" y="3041482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27" name="Прямоугольник 26"/>
          <p:cNvSpPr/>
          <p:nvPr/>
        </p:nvSpPr>
        <p:spPr>
          <a:xfrm>
            <a:off x="1524000" y="1562100"/>
            <a:ext cx="15011400" cy="5888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9410700">
              <a:lnSpc>
                <a:spcPct val="107000"/>
              </a:lnSpc>
              <a:spcAft>
                <a:spcPts val="0"/>
              </a:spcAft>
            </a:pPr>
            <a:endParaRPr lang="ru-RU" sz="3200" smtClean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360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Расписка</a:t>
            </a:r>
            <a:endParaRPr lang="ru-RU" sz="400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893763" algn="just">
              <a:lnSpc>
                <a:spcPct val="107000"/>
              </a:lnSpc>
              <a:spcAft>
                <a:spcPts val="0"/>
              </a:spcAft>
            </a:pPr>
            <a:r>
              <a:rPr lang="ru-RU" sz="360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Я, Петрова Ольга Ивановна, ученица 8А класса МАОУ «СОШ №59» </a:t>
            </a:r>
            <a:br>
              <a:rPr lang="ru-RU" sz="360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60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г. Чебоксары, получила от учителя физкультуры Иванова И.И. во временное пользование 15 (пятнадцать) пар лыж для организации лыжного пробега 25 декабря 2022 года.</a:t>
            </a:r>
          </a:p>
          <a:p>
            <a:pPr indent="893763" algn="just">
              <a:lnSpc>
                <a:spcPct val="107000"/>
              </a:lnSpc>
              <a:spcAft>
                <a:spcPts val="0"/>
              </a:spcAft>
            </a:pPr>
            <a:r>
              <a:rPr lang="ru-RU" sz="360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Обязуюсь вернуть вышеперечисленное 26 декабря 2022 года.</a:t>
            </a:r>
          </a:p>
          <a:p>
            <a:pPr indent="893763" algn="just">
              <a:lnSpc>
                <a:spcPct val="107000"/>
              </a:lnSpc>
              <a:spcAft>
                <a:spcPts val="0"/>
              </a:spcAft>
            </a:pPr>
            <a:endParaRPr lang="ru-RU" sz="3600" smtClean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893763" algn="just">
              <a:lnSpc>
                <a:spcPct val="107000"/>
              </a:lnSpc>
              <a:spcAft>
                <a:spcPts val="0"/>
              </a:spcAft>
            </a:pPr>
            <a:endParaRPr lang="ru-RU" sz="3600" smtClean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320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</a:t>
            </a:r>
            <a:r>
              <a:rPr lang="ru-RU" sz="280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20.12.2022                                                                                    Петрова О.И.</a:t>
            </a:r>
            <a:endParaRPr lang="ru-RU" sz="28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Shlapak Script Regular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727"/>
          <a:stretch/>
        </p:blipFill>
        <p:spPr bwMode="auto">
          <a:xfrm>
            <a:off x="8686800" y="6210300"/>
            <a:ext cx="2789251" cy="1709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8859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6D3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28700" y="1028700"/>
            <a:ext cx="16230600" cy="1477130"/>
            <a:chOff x="0" y="0"/>
            <a:chExt cx="7256426" cy="6604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7256426" cy="660400"/>
            </a:xfrm>
            <a:custGeom>
              <a:avLst/>
              <a:gdLst/>
              <a:ahLst/>
              <a:cxnLst/>
              <a:rect l="l" t="t" r="r" b="b"/>
              <a:pathLst>
                <a:path w="7256426" h="660400">
                  <a:moveTo>
                    <a:pt x="7131966" y="660400"/>
                  </a:moveTo>
                  <a:lnTo>
                    <a:pt x="124460" y="660400"/>
                  </a:lnTo>
                  <a:cubicBezTo>
                    <a:pt x="55880" y="660400"/>
                    <a:pt x="0" y="604520"/>
                    <a:pt x="0" y="53594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7131966" y="0"/>
                  </a:lnTo>
                  <a:cubicBezTo>
                    <a:pt x="7200547" y="0"/>
                    <a:pt x="7256426" y="55880"/>
                    <a:pt x="7256426" y="124460"/>
                  </a:cubicBezTo>
                  <a:lnTo>
                    <a:pt x="7256426" y="535940"/>
                  </a:lnTo>
                  <a:cubicBezTo>
                    <a:pt x="7256426" y="604520"/>
                    <a:pt x="7200547" y="660400"/>
                    <a:pt x="7131966" y="66040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10" name="Freeform 10"/>
          <p:cNvSpPr/>
          <p:nvPr/>
        </p:nvSpPr>
        <p:spPr>
          <a:xfrm>
            <a:off x="1028700" y="2921174"/>
            <a:ext cx="3808639" cy="6337126"/>
          </a:xfrm>
          <a:custGeom>
            <a:avLst/>
            <a:gdLst/>
            <a:ahLst/>
            <a:cxnLst/>
            <a:rect l="l" t="t" r="r" b="b"/>
            <a:pathLst>
              <a:path w="3808639" h="6337126">
                <a:moveTo>
                  <a:pt x="0" y="0"/>
                </a:moveTo>
                <a:lnTo>
                  <a:pt x="3808639" y="0"/>
                </a:lnTo>
                <a:lnTo>
                  <a:pt x="3808639" y="6337126"/>
                </a:lnTo>
                <a:lnTo>
                  <a:pt x="0" y="633712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 r="-21671"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5169354" y="2921174"/>
            <a:ext cx="3808639" cy="6337126"/>
          </a:xfrm>
          <a:custGeom>
            <a:avLst/>
            <a:gdLst/>
            <a:ahLst/>
            <a:cxnLst/>
            <a:rect l="l" t="t" r="r" b="b"/>
            <a:pathLst>
              <a:path w="3808639" h="6337126">
                <a:moveTo>
                  <a:pt x="0" y="0"/>
                </a:moveTo>
                <a:lnTo>
                  <a:pt x="3808639" y="0"/>
                </a:lnTo>
                <a:lnTo>
                  <a:pt x="3808639" y="6337126"/>
                </a:lnTo>
                <a:lnTo>
                  <a:pt x="0" y="633712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 r="-21671"/>
            </a:stretch>
          </a:blipFill>
        </p:spPr>
      </p:sp>
      <p:sp>
        <p:nvSpPr>
          <p:cNvPr id="16" name="Freeform 16"/>
          <p:cNvSpPr/>
          <p:nvPr/>
        </p:nvSpPr>
        <p:spPr>
          <a:xfrm>
            <a:off x="9310007" y="2921174"/>
            <a:ext cx="3808639" cy="6337126"/>
          </a:xfrm>
          <a:custGeom>
            <a:avLst/>
            <a:gdLst/>
            <a:ahLst/>
            <a:cxnLst/>
            <a:rect l="l" t="t" r="r" b="b"/>
            <a:pathLst>
              <a:path w="3808639" h="6337126">
                <a:moveTo>
                  <a:pt x="0" y="0"/>
                </a:moveTo>
                <a:lnTo>
                  <a:pt x="3808639" y="0"/>
                </a:lnTo>
                <a:lnTo>
                  <a:pt x="3808639" y="6337126"/>
                </a:lnTo>
                <a:lnTo>
                  <a:pt x="0" y="633712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 r="-21671"/>
            </a:stretch>
          </a:blipFill>
        </p:spPr>
      </p:sp>
      <p:sp>
        <p:nvSpPr>
          <p:cNvPr id="17" name="Freeform 17"/>
          <p:cNvSpPr/>
          <p:nvPr/>
        </p:nvSpPr>
        <p:spPr>
          <a:xfrm>
            <a:off x="13450661" y="2921174"/>
            <a:ext cx="3808639" cy="6337126"/>
          </a:xfrm>
          <a:custGeom>
            <a:avLst/>
            <a:gdLst/>
            <a:ahLst/>
            <a:cxnLst/>
            <a:rect l="l" t="t" r="r" b="b"/>
            <a:pathLst>
              <a:path w="3808639" h="6337126">
                <a:moveTo>
                  <a:pt x="0" y="0"/>
                </a:moveTo>
                <a:lnTo>
                  <a:pt x="3808639" y="0"/>
                </a:lnTo>
                <a:lnTo>
                  <a:pt x="3808639" y="6337126"/>
                </a:lnTo>
                <a:lnTo>
                  <a:pt x="0" y="633712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 r="-21671"/>
            </a:stretch>
          </a:blipFill>
        </p:spPr>
      </p:sp>
      <p:sp>
        <p:nvSpPr>
          <p:cNvPr id="22" name="TextBox 22"/>
          <p:cNvSpPr txBox="1"/>
          <p:nvPr/>
        </p:nvSpPr>
        <p:spPr>
          <a:xfrm>
            <a:off x="1028699" y="3528225"/>
            <a:ext cx="3808639" cy="7437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2940"/>
              </a:lnSpc>
            </a:pPr>
            <a:r>
              <a:rPr lang="ru-RU" sz="2100" smtClean="0">
                <a:latin typeface="Montserrat Semi-Bold"/>
              </a:rPr>
              <a:t>НЕ употребляются архаизмы</a:t>
            </a:r>
            <a:endParaRPr lang="en-US" sz="2100">
              <a:latin typeface="Montserrat Semi-Bold"/>
            </a:endParaRPr>
          </a:p>
        </p:txBody>
      </p:sp>
      <p:sp>
        <p:nvSpPr>
          <p:cNvPr id="26" name="TextBox 15"/>
          <p:cNvSpPr txBox="1"/>
          <p:nvPr/>
        </p:nvSpPr>
        <p:spPr>
          <a:xfrm>
            <a:off x="3992801" y="1510784"/>
            <a:ext cx="11160085" cy="51296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3960"/>
              </a:lnSpc>
              <a:spcBef>
                <a:spcPct val="0"/>
              </a:spcBef>
            </a:pPr>
            <a:r>
              <a:rPr lang="ru-RU" sz="3600" b="1" spc="72" smtClean="0">
                <a:latin typeface="+mj-lt"/>
              </a:rPr>
              <a:t>Рекомендации по оформлению деловых бумаг</a:t>
            </a:r>
            <a:endParaRPr lang="en-US" sz="3600" b="1" spc="72">
              <a:latin typeface="+mj-lt"/>
            </a:endParaRPr>
          </a:p>
        </p:txBody>
      </p:sp>
      <p:sp>
        <p:nvSpPr>
          <p:cNvPr id="27" name="TextBox 22"/>
          <p:cNvSpPr txBox="1"/>
          <p:nvPr/>
        </p:nvSpPr>
        <p:spPr>
          <a:xfrm>
            <a:off x="1707228" y="5261627"/>
            <a:ext cx="2451578" cy="3718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2940"/>
              </a:lnSpc>
            </a:pPr>
            <a:r>
              <a:rPr lang="ru-RU" sz="2800" smtClean="0">
                <a:solidFill>
                  <a:srgbClr val="0070C0"/>
                </a:solidFill>
                <a:latin typeface="Montserrat Semi-Bold"/>
              </a:rPr>
              <a:t>СЕГО ГОДА</a:t>
            </a:r>
            <a:endParaRPr lang="en-US" sz="2800">
              <a:solidFill>
                <a:srgbClr val="0070C0"/>
              </a:solidFill>
              <a:latin typeface="Montserrat Semi-Bold"/>
            </a:endParaRPr>
          </a:p>
        </p:txBody>
      </p:sp>
      <p:sp>
        <p:nvSpPr>
          <p:cNvPr id="33" name="TextBox 22"/>
          <p:cNvSpPr txBox="1"/>
          <p:nvPr/>
        </p:nvSpPr>
        <p:spPr>
          <a:xfrm>
            <a:off x="1171699" y="6902121"/>
            <a:ext cx="3619499" cy="111569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2940"/>
              </a:lnSpc>
            </a:pPr>
            <a:r>
              <a:rPr lang="ru-RU" sz="2800" smtClean="0">
                <a:solidFill>
                  <a:srgbClr val="00B050"/>
                </a:solidFill>
                <a:latin typeface="Montserrat Semi-Bold"/>
              </a:rPr>
              <a:t>ЭТОГО ГОДА</a:t>
            </a:r>
          </a:p>
          <a:p>
            <a:pPr marL="0" lvl="0" indent="0" algn="ctr">
              <a:lnSpc>
                <a:spcPts val="2940"/>
              </a:lnSpc>
            </a:pPr>
            <a:r>
              <a:rPr lang="ru-RU" sz="2800" smtClean="0">
                <a:solidFill>
                  <a:srgbClr val="00B050"/>
                </a:solidFill>
                <a:latin typeface="Montserrat Semi-Bold"/>
              </a:rPr>
              <a:t>ТЕКУЩЕГО ГОДА</a:t>
            </a:r>
          </a:p>
          <a:p>
            <a:pPr marL="0" lvl="0" indent="0" algn="ctr">
              <a:lnSpc>
                <a:spcPts val="2940"/>
              </a:lnSpc>
            </a:pPr>
            <a:endParaRPr lang="en-US" sz="2800">
              <a:solidFill>
                <a:srgbClr val="00B050"/>
              </a:solidFill>
              <a:latin typeface="Montserrat Semi-Bold"/>
            </a:endParaRPr>
          </a:p>
        </p:txBody>
      </p:sp>
      <p:pic>
        <p:nvPicPr>
          <p:cNvPr id="5122" name="Picture 2" descr="https://sun9-35.userapi.com/impg/AEaS1PtSjSo6wDw34DCFEv4pj2Jyo7p7j4T1Kw/lY-YFaDZjW0.jpg?size=1000x690&amp;quality=96&amp;sign=e655b19b603897c3c74d823ce1f592b3&amp;c_uniq_tag=wZMGIGI5NcGSYOVPqO6WSeMf9I9rI-zynIEb3uHxLVY&amp;type=album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82" t="17596" r="-1615" b="395"/>
          <a:stretch/>
        </p:blipFill>
        <p:spPr bwMode="auto">
          <a:xfrm>
            <a:off x="2555204" y="5719741"/>
            <a:ext cx="779442" cy="878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2" descr="https://sun9-35.userapi.com/impg/AEaS1PtSjSo6wDw34DCFEv4pj2Jyo7p7j4T1Kw/lY-YFaDZjW0.jpg?size=1000x690&amp;quality=96&amp;sign=e655b19b603897c3c74d823ce1f592b3&amp;c_uniq_tag=wZMGIGI5NcGSYOVPqO6WSeMf9I9rI-zynIEb3uHxLVY&amp;type=album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715" b="3108"/>
          <a:stretch/>
        </p:blipFill>
        <p:spPr bwMode="auto">
          <a:xfrm>
            <a:off x="2535130" y="7745367"/>
            <a:ext cx="795773" cy="1037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TextBox 22"/>
          <p:cNvSpPr txBox="1"/>
          <p:nvPr/>
        </p:nvSpPr>
        <p:spPr>
          <a:xfrm>
            <a:off x="5169353" y="3528225"/>
            <a:ext cx="3808639" cy="111569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2940"/>
              </a:lnSpc>
            </a:pPr>
            <a:r>
              <a:rPr lang="ru-RU" sz="2100" smtClean="0">
                <a:latin typeface="Montserrat Semi-Bold"/>
              </a:rPr>
              <a:t>НЕ употребляются</a:t>
            </a:r>
          </a:p>
          <a:p>
            <a:pPr marL="0" lvl="0" indent="0" algn="ctr">
              <a:lnSpc>
                <a:spcPts val="2940"/>
              </a:lnSpc>
            </a:pPr>
            <a:r>
              <a:rPr lang="ru-RU" sz="2100">
                <a:latin typeface="Montserrat Semi-Bold"/>
              </a:rPr>
              <a:t>с</a:t>
            </a:r>
            <a:r>
              <a:rPr lang="ru-RU" sz="2100" smtClean="0">
                <a:latin typeface="Montserrat Semi-Bold"/>
              </a:rPr>
              <a:t>лова с эмоциональным оттенком</a:t>
            </a:r>
            <a:endParaRPr lang="en-US" sz="2100">
              <a:latin typeface="Montserrat Semi-Bold"/>
            </a:endParaRPr>
          </a:p>
        </p:txBody>
      </p:sp>
      <p:sp>
        <p:nvSpPr>
          <p:cNvPr id="37" name="TextBox 22"/>
          <p:cNvSpPr txBox="1"/>
          <p:nvPr/>
        </p:nvSpPr>
        <p:spPr>
          <a:xfrm>
            <a:off x="5847883" y="5075678"/>
            <a:ext cx="2451578" cy="184255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ctr">
              <a:lnSpc>
                <a:spcPts val="2940"/>
              </a:lnSpc>
            </a:pPr>
            <a:r>
              <a:rPr lang="ru-RU" sz="2400" b="1" smtClean="0">
                <a:solidFill>
                  <a:srgbClr val="0070C0"/>
                </a:solidFill>
                <a:latin typeface="Montserrat Semi-Bold" panose="020B0604020202020204" charset="-52"/>
              </a:rPr>
              <a:t>БОЛТИК</a:t>
            </a:r>
          </a:p>
          <a:p>
            <a:pPr lvl="0" algn="ctr">
              <a:lnSpc>
                <a:spcPts val="2940"/>
              </a:lnSpc>
            </a:pPr>
            <a:r>
              <a:rPr lang="ru-RU" sz="2400" b="1" smtClean="0">
                <a:solidFill>
                  <a:srgbClr val="0070C0"/>
                </a:solidFill>
                <a:latin typeface="Montserrat Semi-Bold" panose="020B0604020202020204" charset="-52"/>
              </a:rPr>
              <a:t>ПЕРЕМЕНКА ВЗВИНТИТЬ СГОВОР</a:t>
            </a:r>
          </a:p>
          <a:p>
            <a:pPr lvl="0" algn="ctr">
              <a:lnSpc>
                <a:spcPts val="2940"/>
              </a:lnSpc>
            </a:pPr>
            <a:r>
              <a:rPr lang="ru-RU" sz="2400" b="1" smtClean="0">
                <a:solidFill>
                  <a:srgbClr val="0070C0"/>
                </a:solidFill>
                <a:latin typeface="Montserrat Semi-Bold" panose="020B0604020202020204" charset="-52"/>
              </a:rPr>
              <a:t>НАСАЖДАТЬ</a:t>
            </a:r>
            <a:endParaRPr lang="en-US" sz="3600" b="1">
              <a:solidFill>
                <a:srgbClr val="0070C0"/>
              </a:solidFill>
              <a:latin typeface="Montserrat Semi-Bold" panose="020B0604020202020204" charset="-52"/>
            </a:endParaRPr>
          </a:p>
        </p:txBody>
      </p:sp>
      <p:pic>
        <p:nvPicPr>
          <p:cNvPr id="39" name="Picture 2" descr="https://sun9-35.userapi.com/impg/AEaS1PtSjSo6wDw34DCFEv4pj2Jyo7p7j4T1Kw/lY-YFaDZjW0.jpg?size=1000x690&amp;quality=96&amp;sign=e655b19b603897c3c74d823ce1f592b3&amp;c_uniq_tag=wZMGIGI5NcGSYOVPqO6WSeMf9I9rI-zynIEb3uHxLVY&amp;type=album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82" t="17596" r="-1615" b="395"/>
          <a:stretch/>
        </p:blipFill>
        <p:spPr bwMode="auto">
          <a:xfrm>
            <a:off x="6683951" y="7278185"/>
            <a:ext cx="779442" cy="878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TextBox 22"/>
          <p:cNvSpPr txBox="1"/>
          <p:nvPr/>
        </p:nvSpPr>
        <p:spPr>
          <a:xfrm>
            <a:off x="9310006" y="3528225"/>
            <a:ext cx="3808640" cy="7437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2940"/>
              </a:lnSpc>
            </a:pPr>
            <a:r>
              <a:rPr lang="ru-RU" sz="2100" smtClean="0">
                <a:latin typeface="Montserrat Semi-Bold"/>
              </a:rPr>
              <a:t>НЕ употребляются</a:t>
            </a:r>
          </a:p>
          <a:p>
            <a:pPr marL="0" lvl="0" indent="0" algn="ctr">
              <a:lnSpc>
                <a:spcPts val="2940"/>
              </a:lnSpc>
            </a:pPr>
            <a:r>
              <a:rPr lang="ru-RU" sz="2100" smtClean="0">
                <a:latin typeface="Montserrat Semi-Bold"/>
              </a:rPr>
              <a:t>диалектизмы</a:t>
            </a:r>
            <a:endParaRPr lang="en-US" sz="2100">
              <a:latin typeface="Montserrat Semi-Bold"/>
            </a:endParaRPr>
          </a:p>
        </p:txBody>
      </p:sp>
      <p:sp>
        <p:nvSpPr>
          <p:cNvPr id="41" name="TextBox 22"/>
          <p:cNvSpPr txBox="1"/>
          <p:nvPr/>
        </p:nvSpPr>
        <p:spPr>
          <a:xfrm>
            <a:off x="9988537" y="5075678"/>
            <a:ext cx="2451578" cy="76488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ctr">
              <a:lnSpc>
                <a:spcPts val="2940"/>
              </a:lnSpc>
            </a:pPr>
            <a:r>
              <a:rPr lang="ru-RU" sz="2400" b="1" smtClean="0">
                <a:solidFill>
                  <a:srgbClr val="0070C0"/>
                </a:solidFill>
                <a:latin typeface="Montserrat Semi-Bold" panose="020B0604020202020204" charset="-52"/>
              </a:rPr>
              <a:t>БУРАК</a:t>
            </a:r>
          </a:p>
          <a:p>
            <a:pPr lvl="0" algn="ctr">
              <a:lnSpc>
                <a:spcPts val="2940"/>
              </a:lnSpc>
            </a:pPr>
            <a:r>
              <a:rPr lang="ru-RU" sz="2400" b="1" smtClean="0">
                <a:solidFill>
                  <a:srgbClr val="0070C0"/>
                </a:solidFill>
                <a:latin typeface="Montserrat Semi-Bold" panose="020B0604020202020204" charset="-52"/>
              </a:rPr>
              <a:t>КОЧЕТ</a:t>
            </a:r>
            <a:endParaRPr lang="en-US" sz="3600" b="1">
              <a:solidFill>
                <a:srgbClr val="0070C0"/>
              </a:solidFill>
              <a:latin typeface="Montserrat Semi-Bold" panose="020B0604020202020204" charset="-52"/>
            </a:endParaRPr>
          </a:p>
        </p:txBody>
      </p:sp>
      <p:pic>
        <p:nvPicPr>
          <p:cNvPr id="42" name="Picture 2" descr="https://sun9-35.userapi.com/impg/AEaS1PtSjSo6wDw34DCFEv4pj2Jyo7p7j4T1Kw/lY-YFaDZjW0.jpg?size=1000x690&amp;quality=96&amp;sign=e655b19b603897c3c74d823ce1f592b3&amp;c_uniq_tag=wZMGIGI5NcGSYOVPqO6WSeMf9I9rI-zynIEb3uHxLVY&amp;type=album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82" t="17596" r="-1615" b="395"/>
          <a:stretch/>
        </p:blipFill>
        <p:spPr bwMode="auto">
          <a:xfrm>
            <a:off x="10824605" y="5996956"/>
            <a:ext cx="779442" cy="878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TextBox 22"/>
          <p:cNvSpPr txBox="1"/>
          <p:nvPr/>
        </p:nvSpPr>
        <p:spPr>
          <a:xfrm>
            <a:off x="9396410" y="7035651"/>
            <a:ext cx="3619499" cy="7437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2940"/>
              </a:lnSpc>
            </a:pPr>
            <a:r>
              <a:rPr lang="ru-RU" sz="2800" smtClean="0">
                <a:solidFill>
                  <a:srgbClr val="00B050"/>
                </a:solidFill>
                <a:latin typeface="Montserrat Semi-Bold"/>
              </a:rPr>
              <a:t>СВЁКЛА</a:t>
            </a:r>
          </a:p>
          <a:p>
            <a:pPr marL="0" lvl="0" indent="0" algn="ctr">
              <a:lnSpc>
                <a:spcPts val="2940"/>
              </a:lnSpc>
            </a:pPr>
            <a:r>
              <a:rPr lang="ru-RU" sz="2800" smtClean="0">
                <a:solidFill>
                  <a:srgbClr val="00B050"/>
                </a:solidFill>
                <a:latin typeface="Montserrat Semi-Bold"/>
              </a:rPr>
              <a:t>ПЕТУХ</a:t>
            </a:r>
          </a:p>
        </p:txBody>
      </p:sp>
      <p:pic>
        <p:nvPicPr>
          <p:cNvPr id="44" name="Picture 2" descr="https://sun9-35.userapi.com/impg/AEaS1PtSjSo6wDw34DCFEv4pj2Jyo7p7j4T1Kw/lY-YFaDZjW0.jpg?size=1000x690&amp;quality=96&amp;sign=e655b19b603897c3c74d823ce1f592b3&amp;c_uniq_tag=wZMGIGI5NcGSYOVPqO6WSeMf9I9rI-zynIEb3uHxLVY&amp;type=album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715" b="3108"/>
          <a:stretch/>
        </p:blipFill>
        <p:spPr bwMode="auto">
          <a:xfrm>
            <a:off x="10824605" y="7923919"/>
            <a:ext cx="795773" cy="1037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TextBox 22"/>
          <p:cNvSpPr txBox="1"/>
          <p:nvPr/>
        </p:nvSpPr>
        <p:spPr>
          <a:xfrm>
            <a:off x="13450660" y="3528225"/>
            <a:ext cx="3808640" cy="7437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2940"/>
              </a:lnSpc>
            </a:pPr>
            <a:r>
              <a:rPr lang="ru-RU" sz="2100" smtClean="0">
                <a:latin typeface="Montserrat Semi-Bold"/>
              </a:rPr>
              <a:t>НЕ употребляются</a:t>
            </a:r>
          </a:p>
          <a:p>
            <a:pPr marL="0" lvl="0" indent="0" algn="ctr">
              <a:lnSpc>
                <a:spcPts val="2940"/>
              </a:lnSpc>
            </a:pPr>
            <a:r>
              <a:rPr lang="ru-RU" sz="2100" smtClean="0">
                <a:latin typeface="Montserrat Semi-Bold"/>
              </a:rPr>
              <a:t>жаргонизмы</a:t>
            </a:r>
            <a:endParaRPr lang="en-US" sz="2100">
              <a:latin typeface="Montserrat Semi-Bold"/>
            </a:endParaRPr>
          </a:p>
        </p:txBody>
      </p:sp>
      <p:sp>
        <p:nvSpPr>
          <p:cNvPr id="46" name="TextBox 22"/>
          <p:cNvSpPr txBox="1"/>
          <p:nvPr/>
        </p:nvSpPr>
        <p:spPr>
          <a:xfrm>
            <a:off x="14004687" y="5075678"/>
            <a:ext cx="2451578" cy="7437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ctr">
              <a:lnSpc>
                <a:spcPts val="2940"/>
              </a:lnSpc>
            </a:pPr>
            <a:r>
              <a:rPr lang="ru-RU" sz="2400" b="1" smtClean="0">
                <a:solidFill>
                  <a:srgbClr val="0070C0"/>
                </a:solidFill>
                <a:latin typeface="Montserrat Semi-Bold" panose="020B0604020202020204" charset="-52"/>
              </a:rPr>
              <a:t>БАРАНКА</a:t>
            </a:r>
          </a:p>
          <a:p>
            <a:pPr lvl="0" algn="ctr">
              <a:lnSpc>
                <a:spcPts val="2940"/>
              </a:lnSpc>
            </a:pPr>
            <a:r>
              <a:rPr lang="ru-RU" sz="2400" b="1" smtClean="0">
                <a:solidFill>
                  <a:srgbClr val="0070C0"/>
                </a:solidFill>
                <a:latin typeface="Montserrat Semi-Bold" panose="020B0604020202020204" charset="-52"/>
              </a:rPr>
              <a:t>ЗАМЕСТИ</a:t>
            </a:r>
          </a:p>
        </p:txBody>
      </p:sp>
      <p:pic>
        <p:nvPicPr>
          <p:cNvPr id="47" name="Picture 2" descr="https://sun9-35.userapi.com/impg/AEaS1PtSjSo6wDw34DCFEv4pj2Jyo7p7j4T1Kw/lY-YFaDZjW0.jpg?size=1000x690&amp;quality=96&amp;sign=e655b19b603897c3c74d823ce1f592b3&amp;c_uniq_tag=wZMGIGI5NcGSYOVPqO6WSeMf9I9rI-zynIEb3uHxLVY&amp;type=album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82" t="17596" r="-1615" b="395"/>
          <a:stretch/>
        </p:blipFill>
        <p:spPr bwMode="auto">
          <a:xfrm>
            <a:off x="14840755" y="5996956"/>
            <a:ext cx="779442" cy="878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TextBox 22"/>
          <p:cNvSpPr txBox="1"/>
          <p:nvPr/>
        </p:nvSpPr>
        <p:spPr>
          <a:xfrm>
            <a:off x="13412560" y="7035651"/>
            <a:ext cx="3619499" cy="7437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2940"/>
              </a:lnSpc>
            </a:pPr>
            <a:r>
              <a:rPr lang="ru-RU" sz="2800" smtClean="0">
                <a:solidFill>
                  <a:srgbClr val="00B050"/>
                </a:solidFill>
                <a:latin typeface="Montserrat Semi-Bold"/>
              </a:rPr>
              <a:t>РУЛЬ</a:t>
            </a:r>
          </a:p>
          <a:p>
            <a:pPr marL="0" lvl="0" indent="0" algn="ctr">
              <a:lnSpc>
                <a:spcPts val="2940"/>
              </a:lnSpc>
            </a:pPr>
            <a:r>
              <a:rPr lang="ru-RU" sz="2800" smtClean="0">
                <a:solidFill>
                  <a:srgbClr val="00B050"/>
                </a:solidFill>
                <a:latin typeface="Montserrat Semi-Bold"/>
              </a:rPr>
              <a:t>АРЕСТОВАТЬ</a:t>
            </a:r>
          </a:p>
        </p:txBody>
      </p:sp>
      <p:pic>
        <p:nvPicPr>
          <p:cNvPr id="49" name="Picture 2" descr="https://sun9-35.userapi.com/impg/AEaS1PtSjSo6wDw34DCFEv4pj2Jyo7p7j4T1Kw/lY-YFaDZjW0.jpg?size=1000x690&amp;quality=96&amp;sign=e655b19b603897c3c74d823ce1f592b3&amp;c_uniq_tag=wZMGIGI5NcGSYOVPqO6WSeMf9I9rI-zynIEb3uHxLVY&amp;type=album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715" b="3108"/>
          <a:stretch/>
        </p:blipFill>
        <p:spPr bwMode="auto">
          <a:xfrm>
            <a:off x="14840755" y="7923919"/>
            <a:ext cx="795773" cy="1037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6D3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097834" y="1483426"/>
            <a:ext cx="7654018" cy="7320148"/>
          </a:xfrm>
          <a:custGeom>
            <a:avLst/>
            <a:gdLst/>
            <a:ahLst/>
            <a:cxnLst/>
            <a:rect l="l" t="t" r="r" b="b"/>
            <a:pathLst>
              <a:path w="7654018" h="7320148">
                <a:moveTo>
                  <a:pt x="0" y="0"/>
                </a:moveTo>
                <a:lnTo>
                  <a:pt x="7654018" y="0"/>
                </a:lnTo>
                <a:lnTo>
                  <a:pt x="7654018" y="7320148"/>
                </a:lnTo>
                <a:lnTo>
                  <a:pt x="0" y="732014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 l="-1916" r="-1381" b="-67024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9536148" y="1483426"/>
            <a:ext cx="7654018" cy="7320148"/>
          </a:xfrm>
          <a:custGeom>
            <a:avLst/>
            <a:gdLst/>
            <a:ahLst/>
            <a:cxnLst/>
            <a:rect l="l" t="t" r="r" b="b"/>
            <a:pathLst>
              <a:path w="7654018" h="7320148">
                <a:moveTo>
                  <a:pt x="0" y="0"/>
                </a:moveTo>
                <a:lnTo>
                  <a:pt x="7654018" y="0"/>
                </a:lnTo>
                <a:lnTo>
                  <a:pt x="7654018" y="7320148"/>
                </a:lnTo>
                <a:lnTo>
                  <a:pt x="0" y="732014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 l="-1916" r="-1381" b="-67024"/>
            </a:stretch>
          </a:blipFill>
        </p:spPr>
      </p:sp>
      <p:sp>
        <p:nvSpPr>
          <p:cNvPr id="26" name="Прямоугольник 25"/>
          <p:cNvSpPr/>
          <p:nvPr/>
        </p:nvSpPr>
        <p:spPr>
          <a:xfrm>
            <a:off x="1447800" y="3162300"/>
            <a:ext cx="7304052" cy="22000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3200" b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благодаря</a:t>
            </a:r>
            <a:r>
              <a:rPr lang="ru-RU" sz="32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(действиям сотрудников)</a:t>
            </a:r>
            <a:br>
              <a:rPr lang="ru-RU" sz="32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применительно</a:t>
            </a:r>
            <a:r>
              <a:rPr lang="ru-RU" sz="320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320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(положению устава)</a:t>
            </a:r>
            <a:br>
              <a:rPr lang="ru-RU" sz="32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согласно</a:t>
            </a:r>
            <a:r>
              <a:rPr lang="ru-RU" sz="32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(приказу)</a:t>
            </a:r>
            <a:br>
              <a:rPr lang="ru-RU" sz="32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вопреки</a:t>
            </a:r>
            <a:r>
              <a:rPr lang="ru-RU" sz="32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(распоряжению)</a:t>
            </a:r>
            <a:endParaRPr lang="ru-RU" sz="28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9555198" y="2594372"/>
            <a:ext cx="7634968" cy="5098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3200" b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отношении </a:t>
            </a:r>
            <a:r>
              <a:rPr lang="ru-RU" sz="32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(вышеуказанных лиц)</a:t>
            </a:r>
            <a:br>
              <a:rPr lang="ru-RU" sz="32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 избежание </a:t>
            </a:r>
            <a:r>
              <a:rPr lang="ru-RU" sz="32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(нарушений техники безопасности)</a:t>
            </a:r>
            <a:br>
              <a:rPr lang="ru-RU" sz="32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целях </a:t>
            </a:r>
            <a:r>
              <a:rPr lang="ru-RU" sz="32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(обеспечения порядка)</a:t>
            </a:r>
            <a:br>
              <a:rPr lang="ru-RU" sz="32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течение </a:t>
            </a:r>
            <a:r>
              <a:rPr lang="ru-RU" sz="32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(всего дня)</a:t>
            </a:r>
            <a:br>
              <a:rPr lang="ru-RU" sz="32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вследствие</a:t>
            </a:r>
            <a:r>
              <a:rPr lang="ru-RU" sz="32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(пожара)</a:t>
            </a:r>
            <a:br>
              <a:rPr lang="ru-RU" sz="32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ввиду</a:t>
            </a:r>
            <a:r>
              <a:rPr lang="ru-RU" sz="32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(сложившихся обстоятельств)</a:t>
            </a:r>
            <a:br>
              <a:rPr lang="ru-RU" sz="32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насчет</a:t>
            </a:r>
            <a:r>
              <a:rPr lang="ru-RU" sz="32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(режима работы)</a:t>
            </a:r>
            <a:br>
              <a:rPr lang="ru-RU" sz="32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независимо от </a:t>
            </a:r>
            <a:r>
              <a:rPr lang="ru-RU" sz="32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(обстоятельств дела).</a:t>
            </a:r>
            <a:r>
              <a:rPr lang="ru-RU" i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i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2"/>
          <p:cNvSpPr txBox="1"/>
          <p:nvPr/>
        </p:nvSpPr>
        <p:spPr>
          <a:xfrm>
            <a:off x="1272817" y="6525136"/>
            <a:ext cx="7304051" cy="3718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2940"/>
              </a:lnSpc>
            </a:pPr>
            <a:r>
              <a:rPr lang="ru-RU" sz="6000" smtClean="0">
                <a:solidFill>
                  <a:srgbClr val="0070C0"/>
                </a:solidFill>
                <a:latin typeface="Montserrat Semi-Bold"/>
              </a:rPr>
              <a:t>КОМУ? ЧЕМУ?</a:t>
            </a:r>
            <a:endParaRPr lang="en-US" sz="6000">
              <a:solidFill>
                <a:srgbClr val="0070C0"/>
              </a:solidFill>
              <a:latin typeface="Montserrat Semi-Bold"/>
            </a:endParaRPr>
          </a:p>
        </p:txBody>
      </p:sp>
      <p:sp>
        <p:nvSpPr>
          <p:cNvPr id="29" name="TextBox 22"/>
          <p:cNvSpPr txBox="1"/>
          <p:nvPr/>
        </p:nvSpPr>
        <p:spPr>
          <a:xfrm>
            <a:off x="9536148" y="8193887"/>
            <a:ext cx="7304051" cy="3718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2940"/>
              </a:lnSpc>
            </a:pPr>
            <a:r>
              <a:rPr lang="ru-RU" sz="6000" smtClean="0">
                <a:solidFill>
                  <a:srgbClr val="0070C0"/>
                </a:solidFill>
                <a:latin typeface="Montserrat Semi-Bold"/>
              </a:rPr>
              <a:t>КОГО? ЧЕГО?</a:t>
            </a:r>
            <a:endParaRPr lang="en-US" sz="6000">
              <a:solidFill>
                <a:srgbClr val="0070C0"/>
              </a:solidFill>
              <a:latin typeface="Montserrat Semi-Bold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9775765" y="2106907"/>
            <a:ext cx="7193834" cy="5305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800" b="1" i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Предлоги, </a:t>
            </a:r>
            <a:r>
              <a:rPr lang="ru-RU" sz="2800" b="1" i="1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употребляющиеся </a:t>
            </a:r>
            <a:r>
              <a:rPr lang="ru-RU" sz="2800" b="1" i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 формой Р.п.</a:t>
            </a:r>
            <a:endParaRPr lang="ru-RU" sz="2400" b="1" i="1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1327925" y="2106907"/>
            <a:ext cx="7193834" cy="5305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800" b="1" i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Предлоги, употребляющиеся с формой Д</a:t>
            </a:r>
            <a:r>
              <a:rPr lang="ru-RU" sz="2800" b="1" i="1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.п</a:t>
            </a:r>
            <a:r>
              <a:rPr lang="ru-RU" sz="2800" b="1" i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b="1" i="1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6D3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8490766" y="800099"/>
            <a:ext cx="6825434" cy="8153401"/>
            <a:chOff x="0" y="0"/>
            <a:chExt cx="1003455" cy="1861471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003455" cy="1861471"/>
            </a:xfrm>
            <a:custGeom>
              <a:avLst/>
              <a:gdLst/>
              <a:ahLst/>
              <a:cxnLst/>
              <a:rect l="l" t="t" r="r" b="b"/>
              <a:pathLst>
                <a:path w="1003455" h="1861471">
                  <a:moveTo>
                    <a:pt x="0" y="0"/>
                  </a:moveTo>
                  <a:lnTo>
                    <a:pt x="1003455" y="0"/>
                  </a:lnTo>
                  <a:lnTo>
                    <a:pt x="1003455" y="1861471"/>
                  </a:lnTo>
                  <a:lnTo>
                    <a:pt x="0" y="1861471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4" name="Freeform 4"/>
          <p:cNvSpPr/>
          <p:nvPr/>
        </p:nvSpPr>
        <p:spPr>
          <a:xfrm rot="-5400000">
            <a:off x="5038006" y="-3780708"/>
            <a:ext cx="8153401" cy="17315014"/>
          </a:xfrm>
          <a:custGeom>
            <a:avLst/>
            <a:gdLst/>
            <a:ahLst/>
            <a:cxnLst/>
            <a:rect l="l" t="t" r="r" b="b"/>
            <a:pathLst>
              <a:path w="5932917" h="8113390">
                <a:moveTo>
                  <a:pt x="0" y="0"/>
                </a:moveTo>
                <a:lnTo>
                  <a:pt x="5932916" y="0"/>
                </a:lnTo>
                <a:lnTo>
                  <a:pt x="5932916" y="8113390"/>
                </a:lnTo>
                <a:lnTo>
                  <a:pt x="0" y="811339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4918322" y="460594"/>
            <a:ext cx="2461951" cy="801253"/>
          </a:xfrm>
          <a:custGeom>
            <a:avLst/>
            <a:gdLst/>
            <a:ahLst/>
            <a:cxnLst/>
            <a:rect l="l" t="t" r="r" b="b"/>
            <a:pathLst>
              <a:path w="2461951" h="801253">
                <a:moveTo>
                  <a:pt x="0" y="0"/>
                </a:moveTo>
                <a:lnTo>
                  <a:pt x="2461951" y="0"/>
                </a:lnTo>
                <a:lnTo>
                  <a:pt x="2461951" y="801253"/>
                </a:lnTo>
                <a:lnTo>
                  <a:pt x="0" y="80125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9" name="Прямоугольник 8"/>
          <p:cNvSpPr/>
          <p:nvPr/>
        </p:nvSpPr>
        <p:spPr>
          <a:xfrm>
            <a:off x="1752600" y="2241382"/>
            <a:ext cx="13411200" cy="48347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3200" b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Задание 1.</a:t>
            </a:r>
            <a:r>
              <a:rPr lang="ru-RU" sz="320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Запишите сочетания слов, раскрывая скобки и правильно употребляя имена существительные с предлогами</a:t>
            </a:r>
            <a:r>
              <a:rPr lang="ru-RU" sz="320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sz="320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3200" b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целях </a:t>
            </a:r>
            <a:r>
              <a:rPr lang="ru-RU" sz="320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ru-RU" sz="32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самозащита, устранение неисправностей).</a:t>
            </a:r>
            <a:endParaRPr lang="ru-RU" sz="320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3200" b="1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Вследствие</a:t>
            </a:r>
            <a:r>
              <a:rPr lang="ru-RU" sz="320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(неожиданное похолодание). </a:t>
            </a:r>
            <a:endParaRPr lang="ru-RU" sz="320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3200" b="1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Независимо</a:t>
            </a:r>
            <a:r>
              <a:rPr lang="ru-RU" sz="320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(погодные условия).</a:t>
            </a:r>
            <a:endParaRPr lang="ru-RU" sz="320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3200" b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Благодаря</a:t>
            </a:r>
            <a:r>
              <a:rPr lang="ru-RU" sz="3200" b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(своевременная </a:t>
            </a:r>
            <a:r>
              <a:rPr lang="ru-RU" sz="32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помощь). </a:t>
            </a:r>
            <a:endParaRPr lang="ru-RU" sz="320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3200" b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Согласно</a:t>
            </a:r>
            <a:r>
              <a:rPr lang="ru-RU" sz="3200" b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(приказ, распоряжение). </a:t>
            </a:r>
            <a:endParaRPr lang="ru-RU" sz="320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3200" b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Вопреки</a:t>
            </a:r>
            <a:r>
              <a:rPr lang="ru-RU" sz="3200" b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(прогнозам</a:t>
            </a:r>
            <a:r>
              <a:rPr lang="ru-RU" sz="32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решение).</a:t>
            </a:r>
            <a:endParaRPr lang="ru-RU" sz="32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218" name="Picture 2" descr="https://asiaworlds.ru/wp-content/uploads/2023/04/malchik-zadumalsya.jpg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foregroundMark x1="46083" y1="39000" x2="46083" y2="39000"/>
                        <a14:foregroundMark x1="56333" y1="35375" x2="56333" y2="35375"/>
                        <a14:foregroundMark x1="69250" y1="7750" x2="69250" y2="7750"/>
                        <a14:foregroundMark x1="68333" y1="17750" x2="68333" y2="17750"/>
                        <a14:foregroundMark x1="67167" y1="28125" x2="67167" y2="28125"/>
                        <a14:foregroundMark x1="28917" y1="1500" x2="28917" y2="1500"/>
                        <a14:foregroundMark x1="28917" y1="19125" x2="28917" y2="19125"/>
                        <a14:foregroundMark x1="20500" y1="24500" x2="20500" y2="24500"/>
                        <a14:foregroundMark x1="24667" y1="43000" x2="24667" y2="43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63400" y="4152900"/>
            <a:ext cx="6324600" cy="421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6D3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8490766" y="800099"/>
            <a:ext cx="6825434" cy="8153401"/>
            <a:chOff x="0" y="0"/>
            <a:chExt cx="1003455" cy="1861471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003455" cy="1861471"/>
            </a:xfrm>
            <a:custGeom>
              <a:avLst/>
              <a:gdLst/>
              <a:ahLst/>
              <a:cxnLst/>
              <a:rect l="l" t="t" r="r" b="b"/>
              <a:pathLst>
                <a:path w="1003455" h="1861471">
                  <a:moveTo>
                    <a:pt x="0" y="0"/>
                  </a:moveTo>
                  <a:lnTo>
                    <a:pt x="1003455" y="0"/>
                  </a:lnTo>
                  <a:lnTo>
                    <a:pt x="1003455" y="1861471"/>
                  </a:lnTo>
                  <a:lnTo>
                    <a:pt x="0" y="1861471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4" name="Freeform 4"/>
          <p:cNvSpPr/>
          <p:nvPr/>
        </p:nvSpPr>
        <p:spPr>
          <a:xfrm rot="-5400000">
            <a:off x="5038006" y="-3780708"/>
            <a:ext cx="8153401" cy="17315014"/>
          </a:xfrm>
          <a:custGeom>
            <a:avLst/>
            <a:gdLst/>
            <a:ahLst/>
            <a:cxnLst/>
            <a:rect l="l" t="t" r="r" b="b"/>
            <a:pathLst>
              <a:path w="5932917" h="8113390">
                <a:moveTo>
                  <a:pt x="0" y="0"/>
                </a:moveTo>
                <a:lnTo>
                  <a:pt x="5932916" y="0"/>
                </a:lnTo>
                <a:lnTo>
                  <a:pt x="5932916" y="8113390"/>
                </a:lnTo>
                <a:lnTo>
                  <a:pt x="0" y="811339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4918322" y="460594"/>
            <a:ext cx="2461951" cy="801253"/>
          </a:xfrm>
          <a:custGeom>
            <a:avLst/>
            <a:gdLst/>
            <a:ahLst/>
            <a:cxnLst/>
            <a:rect l="l" t="t" r="r" b="b"/>
            <a:pathLst>
              <a:path w="2461951" h="801253">
                <a:moveTo>
                  <a:pt x="0" y="0"/>
                </a:moveTo>
                <a:lnTo>
                  <a:pt x="2461951" y="0"/>
                </a:lnTo>
                <a:lnTo>
                  <a:pt x="2461951" y="801253"/>
                </a:lnTo>
                <a:lnTo>
                  <a:pt x="0" y="80125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9" name="Прямоугольник 8"/>
          <p:cNvSpPr/>
          <p:nvPr/>
        </p:nvSpPr>
        <p:spPr>
          <a:xfrm>
            <a:off x="1752600" y="2241382"/>
            <a:ext cx="13411200" cy="27036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3200" b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Задание 2. Вставьте пропущенные окончания</a:t>
            </a:r>
            <a:r>
              <a:rPr lang="ru-RU" sz="3200" b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sz="3200" b="1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32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 прибыти… на совещание, по предъявлени… документа, по истечени… срока, по приезд… в город.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sz="32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1266" name="Picture 2" descr="https://dosaaf34-kk.ru/dosaaf34_kk_ru/i/db/gc1d2ye6de7gyo3k_826x768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0686" y="4876799"/>
            <a:ext cx="2545486" cy="2366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22"/>
          <p:cNvSpPr txBox="1"/>
          <p:nvPr/>
        </p:nvSpPr>
        <p:spPr>
          <a:xfrm>
            <a:off x="3352800" y="5570012"/>
            <a:ext cx="12877800" cy="111569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2940"/>
              </a:lnSpc>
            </a:pPr>
            <a:r>
              <a:rPr lang="ru-RU" sz="2800" smtClean="0">
                <a:solidFill>
                  <a:srgbClr val="0070C0"/>
                </a:solidFill>
                <a:latin typeface="Montserrat Semi-Bold"/>
              </a:rPr>
              <a:t>Производные предлоги </a:t>
            </a:r>
            <a:r>
              <a:rPr lang="ru-RU" sz="2800" i="1" smtClean="0">
                <a:solidFill>
                  <a:srgbClr val="C00000"/>
                </a:solidFill>
                <a:latin typeface="Montserrat Semi-Bold"/>
              </a:rPr>
              <a:t>по прибытии, по истечении, </a:t>
            </a:r>
          </a:p>
          <a:p>
            <a:pPr marL="0" lvl="0" indent="0" algn="ctr">
              <a:lnSpc>
                <a:spcPts val="2940"/>
              </a:lnSpc>
            </a:pPr>
            <a:r>
              <a:rPr lang="ru-RU" sz="2800" i="1" smtClean="0">
                <a:solidFill>
                  <a:srgbClr val="C00000"/>
                </a:solidFill>
                <a:latin typeface="Montserrat Semi-Bold"/>
              </a:rPr>
              <a:t>по завершении</a:t>
            </a:r>
            <a:r>
              <a:rPr lang="ru-RU" sz="2800" smtClean="0">
                <a:solidFill>
                  <a:srgbClr val="0070C0"/>
                </a:solidFill>
                <a:latin typeface="Montserrat Semi-Bold"/>
              </a:rPr>
              <a:t> и т.д. в значении времени – </a:t>
            </a:r>
            <a:r>
              <a:rPr lang="ru-RU" sz="2800" i="1" smtClean="0">
                <a:solidFill>
                  <a:srgbClr val="0070C0"/>
                </a:solidFill>
                <a:latin typeface="Montserrat Semi-Bold"/>
              </a:rPr>
              <a:t>«после чего-нибудь» </a:t>
            </a:r>
            <a:r>
              <a:rPr lang="ru-RU" sz="2800" smtClean="0">
                <a:solidFill>
                  <a:srgbClr val="0070C0"/>
                </a:solidFill>
                <a:latin typeface="Montserrat Semi-Bold"/>
              </a:rPr>
              <a:t>употребляются в П.п.</a:t>
            </a:r>
            <a:endParaRPr lang="en-US" sz="2800">
              <a:solidFill>
                <a:srgbClr val="0070C0"/>
              </a:solidFill>
              <a:latin typeface="Montserrat Semi-Bold"/>
            </a:endParaRPr>
          </a:p>
        </p:txBody>
      </p:sp>
    </p:spTree>
    <p:extLst>
      <p:ext uri="{BB962C8B-B14F-4D97-AF65-F5344CB8AC3E}">
        <p14:creationId xmlns:p14="http://schemas.microsoft.com/office/powerpoint/2010/main" val="2225140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6D3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8490766" y="800099"/>
            <a:ext cx="6825434" cy="8153401"/>
            <a:chOff x="0" y="0"/>
            <a:chExt cx="1003455" cy="1861471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003455" cy="1861471"/>
            </a:xfrm>
            <a:custGeom>
              <a:avLst/>
              <a:gdLst/>
              <a:ahLst/>
              <a:cxnLst/>
              <a:rect l="l" t="t" r="r" b="b"/>
              <a:pathLst>
                <a:path w="1003455" h="1861471">
                  <a:moveTo>
                    <a:pt x="0" y="0"/>
                  </a:moveTo>
                  <a:lnTo>
                    <a:pt x="1003455" y="0"/>
                  </a:lnTo>
                  <a:lnTo>
                    <a:pt x="1003455" y="1861471"/>
                  </a:lnTo>
                  <a:lnTo>
                    <a:pt x="0" y="1861471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4" name="Freeform 4"/>
          <p:cNvSpPr/>
          <p:nvPr/>
        </p:nvSpPr>
        <p:spPr>
          <a:xfrm rot="-5400000">
            <a:off x="5038006" y="-3780708"/>
            <a:ext cx="8153401" cy="17315014"/>
          </a:xfrm>
          <a:custGeom>
            <a:avLst/>
            <a:gdLst/>
            <a:ahLst/>
            <a:cxnLst/>
            <a:rect l="l" t="t" r="r" b="b"/>
            <a:pathLst>
              <a:path w="5932917" h="8113390">
                <a:moveTo>
                  <a:pt x="0" y="0"/>
                </a:moveTo>
                <a:lnTo>
                  <a:pt x="5932916" y="0"/>
                </a:lnTo>
                <a:lnTo>
                  <a:pt x="5932916" y="8113390"/>
                </a:lnTo>
                <a:lnTo>
                  <a:pt x="0" y="811339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4918322" y="460594"/>
            <a:ext cx="2461951" cy="801253"/>
          </a:xfrm>
          <a:custGeom>
            <a:avLst/>
            <a:gdLst/>
            <a:ahLst/>
            <a:cxnLst/>
            <a:rect l="l" t="t" r="r" b="b"/>
            <a:pathLst>
              <a:path w="2461951" h="801253">
                <a:moveTo>
                  <a:pt x="0" y="0"/>
                </a:moveTo>
                <a:lnTo>
                  <a:pt x="2461951" y="0"/>
                </a:lnTo>
                <a:lnTo>
                  <a:pt x="2461951" y="801253"/>
                </a:lnTo>
                <a:lnTo>
                  <a:pt x="0" y="80125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9" name="Прямоугольник 8"/>
          <p:cNvSpPr/>
          <p:nvPr/>
        </p:nvSpPr>
        <p:spPr>
          <a:xfrm>
            <a:off x="1752600" y="2241382"/>
            <a:ext cx="15316200" cy="16731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3200" b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Задание 3. </a:t>
            </a:r>
            <a:r>
              <a:rPr lang="ru-RU" sz="320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Вставьте </a:t>
            </a:r>
            <a:r>
              <a:rPr lang="ru-RU" sz="32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пропущенный речевой штамп в предложение. Слева предложения с пропусками, а справа варианты речевых штампов. В тетради вы должны написать четыре пары: букву предложения и номер речевого штампа</a:t>
            </a:r>
            <a:r>
              <a:rPr lang="ru-RU" sz="320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320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0257475"/>
              </p:ext>
            </p:extLst>
          </p:nvPr>
        </p:nvGraphicFramePr>
        <p:xfrm>
          <a:off x="1752600" y="4292136"/>
          <a:ext cx="15316200" cy="420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58100">
                  <a:extLst>
                    <a:ext uri="{9D8B030D-6E8A-4147-A177-3AD203B41FA5}">
                      <a16:colId xmlns:a16="http://schemas.microsoft.com/office/drawing/2014/main" val="4236891419"/>
                    </a:ext>
                  </a:extLst>
                </a:gridCol>
                <a:gridCol w="7658100">
                  <a:extLst>
                    <a:ext uri="{9D8B030D-6E8A-4147-A177-3AD203B41FA5}">
                      <a16:colId xmlns:a16="http://schemas.microsoft.com/office/drawing/2014/main" val="953876857"/>
                    </a:ext>
                  </a:extLst>
                </a:gridCol>
              </a:tblGrid>
              <a:tr h="4204164">
                <a:tc>
                  <a:txBody>
                    <a:bodyPr/>
                    <a:lstStyle/>
                    <a:p>
                      <a:r>
                        <a:rPr lang="ru-RU" sz="3600" b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А. … в случае пожара следует использовать аварийный выход</a:t>
                      </a:r>
                    </a:p>
                    <a:p>
                      <a:r>
                        <a:rPr lang="ru-RU" sz="3600" b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Б. Решение суда окончательное и …</a:t>
                      </a:r>
                    </a:p>
                    <a:p>
                      <a:r>
                        <a:rPr lang="ru-RU" sz="3600" b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В. … абонент обязан оплачивать услуги связи.</a:t>
                      </a:r>
                    </a:p>
                    <a:p>
                      <a:r>
                        <a:rPr lang="ru-RU" sz="3600" b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Уважаемые родители, … , что родительское собрание не состоится.</a:t>
                      </a:r>
                    </a:p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E4A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0" i="0" kern="120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1. обжалованию не подлежит.</a:t>
                      </a:r>
                    </a:p>
                    <a:p>
                      <a:r>
                        <a:rPr lang="ru-RU" sz="3600" b="0" i="0" kern="120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2. довожу до вашего сведения</a:t>
                      </a:r>
                    </a:p>
                    <a:p>
                      <a:r>
                        <a:rPr lang="ru-RU" sz="3600" b="0" i="0" kern="120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3. Следуя условиям договора,</a:t>
                      </a:r>
                    </a:p>
                    <a:p>
                      <a:r>
                        <a:rPr lang="ru-RU" sz="3600" b="0" i="0" kern="120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4. Согласно правилам техники безопасности</a:t>
                      </a:r>
                    </a:p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E4A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61721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82345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6D3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8490766" y="800099"/>
            <a:ext cx="6825434" cy="8153401"/>
            <a:chOff x="0" y="0"/>
            <a:chExt cx="1003455" cy="1861471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003455" cy="1861471"/>
            </a:xfrm>
            <a:custGeom>
              <a:avLst/>
              <a:gdLst/>
              <a:ahLst/>
              <a:cxnLst/>
              <a:rect l="l" t="t" r="r" b="b"/>
              <a:pathLst>
                <a:path w="1003455" h="1861471">
                  <a:moveTo>
                    <a:pt x="0" y="0"/>
                  </a:moveTo>
                  <a:lnTo>
                    <a:pt x="1003455" y="0"/>
                  </a:lnTo>
                  <a:lnTo>
                    <a:pt x="1003455" y="1861471"/>
                  </a:lnTo>
                  <a:lnTo>
                    <a:pt x="0" y="1861471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4" name="Freeform 4"/>
          <p:cNvSpPr/>
          <p:nvPr/>
        </p:nvSpPr>
        <p:spPr>
          <a:xfrm rot="-5400000">
            <a:off x="5038006" y="-3780708"/>
            <a:ext cx="8153401" cy="17315014"/>
          </a:xfrm>
          <a:custGeom>
            <a:avLst/>
            <a:gdLst/>
            <a:ahLst/>
            <a:cxnLst/>
            <a:rect l="l" t="t" r="r" b="b"/>
            <a:pathLst>
              <a:path w="5932917" h="8113390">
                <a:moveTo>
                  <a:pt x="0" y="0"/>
                </a:moveTo>
                <a:lnTo>
                  <a:pt x="5932916" y="0"/>
                </a:lnTo>
                <a:lnTo>
                  <a:pt x="5932916" y="8113390"/>
                </a:lnTo>
                <a:lnTo>
                  <a:pt x="0" y="811339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4918322" y="460594"/>
            <a:ext cx="2461951" cy="801253"/>
          </a:xfrm>
          <a:custGeom>
            <a:avLst/>
            <a:gdLst/>
            <a:ahLst/>
            <a:cxnLst/>
            <a:rect l="l" t="t" r="r" b="b"/>
            <a:pathLst>
              <a:path w="2461951" h="801253">
                <a:moveTo>
                  <a:pt x="0" y="0"/>
                </a:moveTo>
                <a:lnTo>
                  <a:pt x="2461951" y="0"/>
                </a:lnTo>
                <a:lnTo>
                  <a:pt x="2461951" y="801253"/>
                </a:lnTo>
                <a:lnTo>
                  <a:pt x="0" y="80125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9" name="Прямоугольник 8"/>
          <p:cNvSpPr/>
          <p:nvPr/>
        </p:nvSpPr>
        <p:spPr>
          <a:xfrm>
            <a:off x="1752600" y="2241382"/>
            <a:ext cx="13411200" cy="37575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3200" b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Задание 4.</a:t>
            </a:r>
            <a:r>
              <a:rPr lang="ru-RU" sz="32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 текстах официально-делового стиля преобладают отглагольные существительные. От данных глаголов образуйте существительные</a:t>
            </a:r>
            <a:r>
              <a:rPr lang="ru-RU" sz="320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sz="320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32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П…гасить кредит, решить в…прос, и…пользовать ресурсы, с…действовать выполнению плана, о…срочить платёж, об…явить благодарность.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sz="32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3244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6D3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1207739" y="2019301"/>
            <a:ext cx="4189426" cy="6888698"/>
            <a:chOff x="0" y="0"/>
            <a:chExt cx="878912" cy="1861471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878912" cy="1861471"/>
            </a:xfrm>
            <a:custGeom>
              <a:avLst/>
              <a:gdLst/>
              <a:ahLst/>
              <a:cxnLst/>
              <a:rect l="l" t="t" r="r" b="b"/>
              <a:pathLst>
                <a:path w="878912" h="1861471">
                  <a:moveTo>
                    <a:pt x="0" y="0"/>
                  </a:moveTo>
                  <a:lnTo>
                    <a:pt x="878912" y="0"/>
                  </a:lnTo>
                  <a:lnTo>
                    <a:pt x="878912" y="1861471"/>
                  </a:lnTo>
                  <a:lnTo>
                    <a:pt x="0" y="1861471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4" name="Freeform 4"/>
          <p:cNvSpPr/>
          <p:nvPr/>
        </p:nvSpPr>
        <p:spPr>
          <a:xfrm rot="-5400000">
            <a:off x="5594388" y="-603288"/>
            <a:ext cx="6888698" cy="12133874"/>
          </a:xfrm>
          <a:custGeom>
            <a:avLst/>
            <a:gdLst/>
            <a:ahLst/>
            <a:cxnLst/>
            <a:rect l="l" t="t" r="r" b="b"/>
            <a:pathLst>
              <a:path w="6462197" h="8837192">
                <a:moveTo>
                  <a:pt x="0" y="0"/>
                </a:moveTo>
                <a:lnTo>
                  <a:pt x="6462197" y="0"/>
                </a:lnTo>
                <a:lnTo>
                  <a:pt x="6462197" y="8837192"/>
                </a:lnTo>
                <a:lnTo>
                  <a:pt x="0" y="883719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7913025" y="1511775"/>
            <a:ext cx="2461951" cy="801253"/>
          </a:xfrm>
          <a:custGeom>
            <a:avLst/>
            <a:gdLst/>
            <a:ahLst/>
            <a:cxnLst/>
            <a:rect l="l" t="t" r="r" b="b"/>
            <a:pathLst>
              <a:path w="2461951" h="801253">
                <a:moveTo>
                  <a:pt x="0" y="0"/>
                </a:moveTo>
                <a:lnTo>
                  <a:pt x="2461950" y="0"/>
                </a:lnTo>
                <a:lnTo>
                  <a:pt x="2461950" y="801253"/>
                </a:lnTo>
                <a:lnTo>
                  <a:pt x="0" y="80125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8" name="Прямоугольник 7"/>
          <p:cNvSpPr/>
          <p:nvPr/>
        </p:nvSpPr>
        <p:spPr>
          <a:xfrm>
            <a:off x="4064844" y="2914071"/>
            <a:ext cx="10210800" cy="5621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800" b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Инструкция – </a:t>
            </a:r>
            <a:r>
              <a:rPr lang="ru-RU" sz="28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это указания, свод правил, устанавливающий порядок и способ осуществления, выполнения </a:t>
            </a:r>
            <a:r>
              <a:rPr lang="ru-RU" sz="280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чего-нибудь.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sz="280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i="1"/>
              <a:t> </a:t>
            </a:r>
            <a:r>
              <a:rPr lang="ru-RU" sz="2400" b="1" i="1">
                <a:latin typeface="Times New Roman" panose="02020603050405020304" pitchFamily="18" charset="0"/>
                <a:ea typeface="Calibri" panose="020F0502020204030204" pitchFamily="34" charset="0"/>
              </a:rPr>
              <a:t>«Комплекс упражнений для глаз при работе с компьютером»</a:t>
            </a:r>
            <a:endParaRPr lang="ru-RU" sz="2400" b="1" i="1"/>
          </a:p>
          <a:p>
            <a:r>
              <a:rPr lang="ru-RU" sz="2800" i="1">
                <a:latin typeface="Times New Roman" panose="02020603050405020304" pitchFamily="18" charset="0"/>
                <a:cs typeface="Times New Roman" panose="02020603050405020304" pitchFamily="18" charset="0"/>
              </a:rPr>
              <a:t>1. Закрыть глаза на две секунды, открыть.</a:t>
            </a:r>
            <a:endParaRPr lang="ru-RU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i="1">
                <a:latin typeface="Times New Roman" panose="02020603050405020304" pitchFamily="18" charset="0"/>
                <a:cs typeface="Times New Roman" panose="02020603050405020304" pitchFamily="18" charset="0"/>
              </a:rPr>
              <a:t>2. Сделать несколько вращений глазами по часовой стрелке. Затем – против часовой.</a:t>
            </a:r>
            <a:endParaRPr lang="ru-RU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i="1">
                <a:latin typeface="Times New Roman" panose="02020603050405020304" pitchFamily="18" charset="0"/>
                <a:cs typeface="Times New Roman" panose="02020603050405020304" pitchFamily="18" charset="0"/>
              </a:rPr>
              <a:t>3. Сфокусируйте зрение на кончике указательного пальца. Сохраняя фокусировку, переместить палец на расстояние вытянутой руки. Поднести палец к кончику носа.</a:t>
            </a:r>
            <a:endParaRPr lang="ru-RU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i="1">
                <a:latin typeface="Times New Roman" panose="02020603050405020304" pitchFamily="18" charset="0"/>
                <a:cs typeface="Times New Roman" panose="02020603050405020304" pitchFamily="18" charset="0"/>
              </a:rPr>
              <a:t>4. Посмотреть на ладонь. Перевести взгляд на удалённый предмет.</a:t>
            </a:r>
            <a:endParaRPr lang="ru-RU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sz="200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2290" name="Picture 2" descr="https://clipart-library.com/images/zTX4XyzTB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foregroundMark x1="58646" y1="39722" x2="58646" y2="39722"/>
                        <a14:foregroundMark x1="54479" y1="38333" x2="54479" y2="38333"/>
                        <a14:foregroundMark x1="36354" y1="50278" x2="36354" y2="50278"/>
                        <a14:foregroundMark x1="44896" y1="79444" x2="44896" y2="79444"/>
                        <a14:foregroundMark x1="65521" y1="67222" x2="65521" y2="67222"/>
                        <a14:foregroundMark x1="30729" y1="14444" x2="30729" y2="14444"/>
                        <a14:foregroundMark x1="22188" y1="21111" x2="22188" y2="21111"/>
                        <a14:foregroundMark x1="21771" y1="30556" x2="21771" y2="305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58802">
            <a:off x="889172" y="569048"/>
            <a:ext cx="3582272" cy="268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6" name="Picture 8" descr="https://ochkov.net/wiki/storage/app/media/1./kak-vosstanovit-zrenie-u-rebenka-pri-dalnozorkosti/9.1.jp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53333">
                        <a14:foregroundMark x1="33000" y1="57006" x2="33000" y2="57006"/>
                        <a14:foregroundMark x1="21750" y1="62261" x2="21750" y2="62261"/>
                        <a14:foregroundMark x1="34333" y1="60191" x2="34333" y2="6019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38" r="50695"/>
          <a:stretch/>
        </p:blipFill>
        <p:spPr bwMode="auto">
          <a:xfrm>
            <a:off x="14097000" y="5796366"/>
            <a:ext cx="3379044" cy="3633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1140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6D3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8490766" y="800099"/>
            <a:ext cx="6825434" cy="8153401"/>
            <a:chOff x="0" y="0"/>
            <a:chExt cx="1003455" cy="1861471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003455" cy="1861471"/>
            </a:xfrm>
            <a:custGeom>
              <a:avLst/>
              <a:gdLst/>
              <a:ahLst/>
              <a:cxnLst/>
              <a:rect l="l" t="t" r="r" b="b"/>
              <a:pathLst>
                <a:path w="1003455" h="1861471">
                  <a:moveTo>
                    <a:pt x="0" y="0"/>
                  </a:moveTo>
                  <a:lnTo>
                    <a:pt x="1003455" y="0"/>
                  </a:lnTo>
                  <a:lnTo>
                    <a:pt x="1003455" y="1861471"/>
                  </a:lnTo>
                  <a:lnTo>
                    <a:pt x="0" y="1861471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4" name="Freeform 4"/>
          <p:cNvSpPr/>
          <p:nvPr/>
        </p:nvSpPr>
        <p:spPr>
          <a:xfrm rot="-5400000">
            <a:off x="5038006" y="-3780708"/>
            <a:ext cx="8153401" cy="17315014"/>
          </a:xfrm>
          <a:custGeom>
            <a:avLst/>
            <a:gdLst/>
            <a:ahLst/>
            <a:cxnLst/>
            <a:rect l="l" t="t" r="r" b="b"/>
            <a:pathLst>
              <a:path w="5932917" h="8113390">
                <a:moveTo>
                  <a:pt x="0" y="0"/>
                </a:moveTo>
                <a:lnTo>
                  <a:pt x="5932916" y="0"/>
                </a:lnTo>
                <a:lnTo>
                  <a:pt x="5932916" y="8113390"/>
                </a:lnTo>
                <a:lnTo>
                  <a:pt x="0" y="811339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4918322" y="460594"/>
            <a:ext cx="2461951" cy="801253"/>
          </a:xfrm>
          <a:custGeom>
            <a:avLst/>
            <a:gdLst/>
            <a:ahLst/>
            <a:cxnLst/>
            <a:rect l="l" t="t" r="r" b="b"/>
            <a:pathLst>
              <a:path w="2461951" h="801253">
                <a:moveTo>
                  <a:pt x="0" y="0"/>
                </a:moveTo>
                <a:lnTo>
                  <a:pt x="2461951" y="0"/>
                </a:lnTo>
                <a:lnTo>
                  <a:pt x="2461951" y="801253"/>
                </a:lnTo>
                <a:lnTo>
                  <a:pt x="0" y="80125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9" name="Прямоугольник 8"/>
          <p:cNvSpPr/>
          <p:nvPr/>
        </p:nvSpPr>
        <p:spPr>
          <a:xfrm>
            <a:off x="1752600" y="2241382"/>
            <a:ext cx="15544800" cy="3517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3200" b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Задание 5.</a:t>
            </a:r>
            <a:r>
              <a:rPr lang="ru-RU" sz="320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«Собери деловое письмо».</a:t>
            </a:r>
          </a:p>
          <a:p>
            <a:pPr algn="just">
              <a:lnSpc>
                <a:spcPct val="107000"/>
              </a:lnSpc>
            </a:pPr>
            <a:r>
              <a:rPr lang="ru-RU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Деловое письмо</a:t>
            </a:r>
            <a:r>
              <a:rPr lang="ru-RU" sz="2800">
                <a:latin typeface="Times New Roman" panose="02020603050405020304" pitchFamily="18" charset="0"/>
                <a:cs typeface="Times New Roman" panose="02020603050405020304" pitchFamily="18" charset="0"/>
              </a:rPr>
              <a:t> – это краткий (как правило, не более 1-2 страниц) документ, касающийся одного вопроса (или нескольких тесно взаимосвязанных между собой вопросов) и предназначенный для осуществления оперативного информационного обмена между предприятиями (организациями, учреждениями), их структурными подразделениями (должностными лицами).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sz="320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sz="32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5362" name="Picture 2" descr="https://e7.pngegg.com/pngimages/952/163/png-clipart-writing-letter-language-dijak-brief-miscellaneous-angle.png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foregroundMark x1="25778" y1="11989" x2="25778" y2="11989"/>
                        <a14:foregroundMark x1="12333" y1="11989" x2="28333" y2="43478"/>
                        <a14:foregroundMark x1="18889" y1="55995" x2="44333" y2="8169"/>
                        <a14:foregroundMark x1="17000" y1="55204" x2="46111" y2="71542"/>
                        <a14:foregroundMark x1="18111" y1="39657" x2="20667" y2="43874"/>
                        <a14:foregroundMark x1="23889" y1="12385" x2="35222" y2="33992"/>
                        <a14:foregroundMark x1="47889" y1="11594" x2="39556" y2="31884"/>
                        <a14:foregroundMark x1="11556" y1="25428" x2="22889" y2="37945"/>
                        <a14:foregroundMark x1="16667" y1="61660" x2="39556" y2="35310"/>
                        <a14:foregroundMark x1="15889" y1="7246" x2="18889" y2="15942"/>
                        <a14:foregroundMark x1="54444" y1="79710" x2="58444" y2="58630"/>
                        <a14:foregroundMark x1="51889" y1="35705" x2="51222" y2="27141"/>
                        <a14:foregroundMark x1="47889" y1="38735" x2="41889" y2="36759"/>
                        <a14:foregroundMark x1="69889" y1="57312" x2="66667" y2="50856"/>
                        <a14:foregroundMark x1="76667" y1="37418" x2="86111" y2="38340"/>
                        <a14:foregroundMark x1="55889" y1="35573" x2="60667" y2="28590"/>
                        <a14:foregroundMark x1="62667" y1="33202" x2="68667" y2="30303"/>
                        <a14:foregroundMark x1="80444" y1="50988" x2="87000" y2="43083"/>
                        <a14:foregroundMark x1="84111" y1="55204" x2="91444" y2="55336"/>
                        <a14:foregroundMark x1="87444" y1="66798" x2="94000" y2="65086"/>
                        <a14:foregroundMark x1="88000" y1="74704" x2="95778" y2="72200"/>
                        <a14:foregroundMark x1="88000" y1="82477" x2="82444" y2="89065"/>
                        <a14:foregroundMark x1="79000" y1="81950" x2="75222" y2="81686"/>
                        <a14:foregroundMark x1="89444" y1="91831" x2="85222" y2="94335"/>
                        <a14:foregroundMark x1="71556" y1="73913" x2="65778" y2="74308"/>
                        <a14:foregroundMark x1="57444" y1="71278" x2="59889" y2="74967"/>
                        <a14:foregroundMark x1="49889" y1="75626" x2="60444" y2="82082"/>
                        <a14:foregroundMark x1="42667" y1="73254" x2="42889" y2="83004"/>
                        <a14:foregroundMark x1="42111" y1="77997" x2="39889" y2="83794"/>
                        <a14:foregroundMark x1="35556" y1="76021" x2="18889" y2="84058"/>
                        <a14:foregroundMark x1="33556" y1="80764" x2="31000" y2="83663"/>
                        <a14:foregroundMark x1="18889" y1="76021" x2="6667" y2="83004"/>
                        <a14:foregroundMark x1="18444" y1="75889" x2="11889" y2="83794"/>
                        <a14:foregroundMark x1="4333" y1="82082" x2="7000" y2="44532"/>
                        <a14:foregroundMark x1="7222" y1="16733" x2="7778" y2="45850"/>
                        <a14:foregroundMark x1="16889" y1="7905" x2="56111" y2="711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273" y="5254470"/>
            <a:ext cx="4186930" cy="3530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3074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6D3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407899" y="2247900"/>
            <a:ext cx="7889042" cy="1102650"/>
            <a:chOff x="0" y="0"/>
            <a:chExt cx="3439540" cy="48074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439540" cy="480744"/>
            </a:xfrm>
            <a:custGeom>
              <a:avLst/>
              <a:gdLst/>
              <a:ahLst/>
              <a:cxnLst/>
              <a:rect l="l" t="t" r="r" b="b"/>
              <a:pathLst>
                <a:path w="3439540" h="480744">
                  <a:moveTo>
                    <a:pt x="0" y="0"/>
                  </a:moveTo>
                  <a:lnTo>
                    <a:pt x="3439540" y="0"/>
                  </a:lnTo>
                  <a:lnTo>
                    <a:pt x="3439540" y="480744"/>
                  </a:lnTo>
                  <a:lnTo>
                    <a:pt x="0" y="480744"/>
                  </a:lnTo>
                  <a:close/>
                </a:path>
              </a:pathLst>
            </a:custGeom>
            <a:solidFill>
              <a:srgbClr val="3F5896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8856574" y="2247900"/>
            <a:ext cx="1102650" cy="1102650"/>
            <a:chOff x="0" y="0"/>
            <a:chExt cx="6350000" cy="63500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FFCC66"/>
            </a:solidFill>
          </p:spPr>
        </p:sp>
      </p:grpSp>
      <p:grpSp>
        <p:nvGrpSpPr>
          <p:cNvPr id="6" name="Group 6"/>
          <p:cNvGrpSpPr/>
          <p:nvPr/>
        </p:nvGrpSpPr>
        <p:grpSpPr>
          <a:xfrm>
            <a:off x="9407899" y="3825347"/>
            <a:ext cx="7889042" cy="1102650"/>
            <a:chOff x="0" y="0"/>
            <a:chExt cx="3439540" cy="480744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439540" cy="480744"/>
            </a:xfrm>
            <a:custGeom>
              <a:avLst/>
              <a:gdLst/>
              <a:ahLst/>
              <a:cxnLst/>
              <a:rect l="l" t="t" r="r" b="b"/>
              <a:pathLst>
                <a:path w="3439540" h="480744">
                  <a:moveTo>
                    <a:pt x="0" y="0"/>
                  </a:moveTo>
                  <a:lnTo>
                    <a:pt x="3439540" y="0"/>
                  </a:lnTo>
                  <a:lnTo>
                    <a:pt x="3439540" y="480744"/>
                  </a:lnTo>
                  <a:lnTo>
                    <a:pt x="0" y="480744"/>
                  </a:lnTo>
                  <a:close/>
                </a:path>
              </a:pathLst>
            </a:custGeom>
            <a:solidFill>
              <a:srgbClr val="3F5896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8856574" y="3825347"/>
            <a:ext cx="1102650" cy="1102650"/>
            <a:chOff x="0" y="0"/>
            <a:chExt cx="6350000" cy="63500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FFCC66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9407899" y="5308070"/>
            <a:ext cx="7889042" cy="1102650"/>
            <a:chOff x="0" y="0"/>
            <a:chExt cx="3439540" cy="480744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3439540" cy="480744"/>
            </a:xfrm>
            <a:custGeom>
              <a:avLst/>
              <a:gdLst/>
              <a:ahLst/>
              <a:cxnLst/>
              <a:rect l="l" t="t" r="r" b="b"/>
              <a:pathLst>
                <a:path w="3439540" h="480744">
                  <a:moveTo>
                    <a:pt x="0" y="0"/>
                  </a:moveTo>
                  <a:lnTo>
                    <a:pt x="3439540" y="0"/>
                  </a:lnTo>
                  <a:lnTo>
                    <a:pt x="3439540" y="480744"/>
                  </a:lnTo>
                  <a:lnTo>
                    <a:pt x="0" y="480744"/>
                  </a:lnTo>
                  <a:close/>
                </a:path>
              </a:pathLst>
            </a:custGeom>
            <a:solidFill>
              <a:srgbClr val="3F5896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8856574" y="5308070"/>
            <a:ext cx="1102650" cy="1102650"/>
            <a:chOff x="0" y="0"/>
            <a:chExt cx="6350000" cy="635000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FFCC66"/>
            </a:solidFill>
          </p:spPr>
        </p:sp>
      </p:grpSp>
      <p:sp>
        <p:nvSpPr>
          <p:cNvPr id="18" name="Freeform 18"/>
          <p:cNvSpPr/>
          <p:nvPr/>
        </p:nvSpPr>
        <p:spPr>
          <a:xfrm>
            <a:off x="1793539" y="957506"/>
            <a:ext cx="6487527" cy="6373996"/>
          </a:xfrm>
          <a:custGeom>
            <a:avLst/>
            <a:gdLst/>
            <a:ahLst/>
            <a:cxnLst/>
            <a:rect l="l" t="t" r="r" b="b"/>
            <a:pathLst>
              <a:path w="6487527" h="6373996">
                <a:moveTo>
                  <a:pt x="0" y="0"/>
                </a:moveTo>
                <a:lnTo>
                  <a:pt x="6487527" y="0"/>
                </a:lnTo>
                <a:lnTo>
                  <a:pt x="6487527" y="6373995"/>
                </a:lnTo>
                <a:lnTo>
                  <a:pt x="0" y="637399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9" name="Freeform 19"/>
          <p:cNvSpPr/>
          <p:nvPr/>
        </p:nvSpPr>
        <p:spPr>
          <a:xfrm flipH="1">
            <a:off x="1793539" y="5341010"/>
            <a:ext cx="7063035" cy="3980983"/>
          </a:xfrm>
          <a:custGeom>
            <a:avLst/>
            <a:gdLst/>
            <a:ahLst/>
            <a:cxnLst/>
            <a:rect l="l" t="t" r="r" b="b"/>
            <a:pathLst>
              <a:path w="7063035" h="3980983">
                <a:moveTo>
                  <a:pt x="7063035" y="0"/>
                </a:moveTo>
                <a:lnTo>
                  <a:pt x="0" y="0"/>
                </a:lnTo>
                <a:lnTo>
                  <a:pt x="0" y="3980983"/>
                </a:lnTo>
                <a:lnTo>
                  <a:pt x="7063035" y="3980983"/>
                </a:lnTo>
                <a:lnTo>
                  <a:pt x="7063035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20" name="TextBox 20"/>
          <p:cNvSpPr txBox="1"/>
          <p:nvPr/>
        </p:nvSpPr>
        <p:spPr>
          <a:xfrm>
            <a:off x="2009164" y="3763562"/>
            <a:ext cx="6439509" cy="9056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ru-RU" sz="6999" smtClean="0">
                <a:solidFill>
                  <a:srgbClr val="2E2E2E"/>
                </a:solidFill>
                <a:latin typeface="Gliker Semi-Bold"/>
              </a:rPr>
              <a:t>Цель и задачи</a:t>
            </a:r>
            <a:endParaRPr lang="en-US" sz="6999">
              <a:solidFill>
                <a:srgbClr val="2E2E2E"/>
              </a:solidFill>
              <a:latin typeface="Gliker Semi-Bold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8856574" y="2518238"/>
            <a:ext cx="1102650" cy="552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20"/>
              </a:lnSpc>
            </a:pPr>
            <a:r>
              <a:rPr lang="en-US" sz="3600">
                <a:solidFill>
                  <a:srgbClr val="3F5896"/>
                </a:solidFill>
                <a:latin typeface="Montserrat Semi-Bold" panose="020B0604020202020204" charset="-52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8856574" y="4095685"/>
            <a:ext cx="1102650" cy="552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20"/>
              </a:lnSpc>
            </a:pPr>
            <a:r>
              <a:rPr lang="en-US" sz="3600">
                <a:solidFill>
                  <a:srgbClr val="3F5896"/>
                </a:solidFill>
                <a:latin typeface="Montserrat Semi-Bold" panose="020B0604020202020204" charset="-52"/>
              </a:rPr>
              <a:t>2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8856574" y="5578407"/>
            <a:ext cx="1102650" cy="552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20"/>
              </a:lnSpc>
            </a:pPr>
            <a:r>
              <a:rPr lang="en-US" sz="3600">
                <a:solidFill>
                  <a:srgbClr val="3F5896"/>
                </a:solidFill>
                <a:latin typeface="Montserrat Semi-Bold" panose="020B0604020202020204" charset="-52"/>
              </a:rPr>
              <a:t>3</a:t>
            </a:r>
          </a:p>
        </p:txBody>
      </p:sp>
      <p:sp>
        <p:nvSpPr>
          <p:cNvPr id="30" name="TextBox 23"/>
          <p:cNvSpPr txBox="1"/>
          <p:nvPr/>
        </p:nvSpPr>
        <p:spPr>
          <a:xfrm>
            <a:off x="10414154" y="2443122"/>
            <a:ext cx="6015809" cy="80406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3120"/>
              </a:lnSpc>
            </a:pPr>
            <a:r>
              <a:rPr lang="ru-RU" sz="3200" smtClean="0">
                <a:solidFill>
                  <a:srgbClr val="FFFFFF"/>
                </a:solidFill>
                <a:latin typeface="+mj-lt"/>
              </a:rPr>
              <a:t>Познакомиться с особенностями официально-делового стиля</a:t>
            </a:r>
            <a:endParaRPr lang="en-US" sz="320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31" name="TextBox 23"/>
          <p:cNvSpPr txBox="1"/>
          <p:nvPr/>
        </p:nvSpPr>
        <p:spPr>
          <a:xfrm>
            <a:off x="9959224" y="5476509"/>
            <a:ext cx="7337717" cy="79508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3120"/>
              </a:lnSpc>
            </a:pPr>
            <a:r>
              <a:rPr lang="ru-RU" sz="3200" smtClean="0">
                <a:solidFill>
                  <a:srgbClr val="FFFFFF"/>
                </a:solidFill>
                <a:latin typeface="+mj-lt"/>
              </a:rPr>
              <a:t>Научиться создавать тексты официально-делового стиля самостоятельно</a:t>
            </a:r>
            <a:endParaRPr lang="en-US" sz="320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32" name="TextBox 23"/>
          <p:cNvSpPr txBox="1"/>
          <p:nvPr/>
        </p:nvSpPr>
        <p:spPr>
          <a:xfrm>
            <a:off x="9959224" y="3999288"/>
            <a:ext cx="7337717" cy="79508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3120"/>
              </a:lnSpc>
            </a:pPr>
            <a:r>
              <a:rPr lang="ru-RU" sz="3200" smtClean="0">
                <a:solidFill>
                  <a:srgbClr val="FFFFFF"/>
                </a:solidFill>
                <a:latin typeface="+mj-lt"/>
              </a:rPr>
              <a:t>Научиться отличать тексты официально-делового стиля от других стилей</a:t>
            </a:r>
            <a:endParaRPr lang="en-US" sz="3200">
              <a:solidFill>
                <a:srgbClr val="FFFFFF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6D3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>
            <a:off x="1524000" y="1333500"/>
            <a:ext cx="14766252" cy="7553816"/>
            <a:chOff x="0" y="0"/>
            <a:chExt cx="3907209" cy="2905152"/>
          </a:xfrm>
        </p:grpSpPr>
        <p:sp>
          <p:nvSpPr>
            <p:cNvPr id="4" name="Freeform 4"/>
            <p:cNvSpPr/>
            <p:nvPr/>
          </p:nvSpPr>
          <p:spPr>
            <a:xfrm>
              <a:off x="6350" y="1437032"/>
              <a:ext cx="3615109" cy="1461770"/>
            </a:xfrm>
            <a:custGeom>
              <a:avLst/>
              <a:gdLst/>
              <a:ahLst/>
              <a:cxnLst/>
              <a:rect l="l" t="t" r="r" b="b"/>
              <a:pathLst>
                <a:path w="3615109" h="1461770">
                  <a:moveTo>
                    <a:pt x="0" y="0"/>
                  </a:moveTo>
                  <a:lnTo>
                    <a:pt x="0" y="1461770"/>
                  </a:lnTo>
                  <a:lnTo>
                    <a:pt x="3615109" y="14617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773B8"/>
            </a:solidFill>
          </p:spPr>
        </p:sp>
        <p:sp>
          <p:nvSpPr>
            <p:cNvPr id="5" name="Freeform 5"/>
            <p:cNvSpPr/>
            <p:nvPr/>
          </p:nvSpPr>
          <p:spPr>
            <a:xfrm>
              <a:off x="0" y="-29210"/>
              <a:ext cx="3913558" cy="2935632"/>
            </a:xfrm>
            <a:custGeom>
              <a:avLst/>
              <a:gdLst/>
              <a:ahLst/>
              <a:cxnLst/>
              <a:rect l="l" t="t" r="r" b="b"/>
              <a:pathLst>
                <a:path w="3913558" h="2935632">
                  <a:moveTo>
                    <a:pt x="1270" y="45720"/>
                  </a:moveTo>
                  <a:lnTo>
                    <a:pt x="1270" y="938530"/>
                  </a:lnTo>
                  <a:cubicBezTo>
                    <a:pt x="1270" y="1162585"/>
                    <a:pt x="0" y="1484023"/>
                    <a:pt x="1270" y="1748183"/>
                  </a:cubicBezTo>
                  <a:cubicBezTo>
                    <a:pt x="5080" y="2516533"/>
                    <a:pt x="99060" y="2822602"/>
                    <a:pt x="99060" y="2822602"/>
                  </a:cubicBezTo>
                  <a:cubicBezTo>
                    <a:pt x="99060" y="2822602"/>
                    <a:pt x="579120" y="2922932"/>
                    <a:pt x="1004570" y="2929282"/>
                  </a:cubicBezTo>
                  <a:cubicBezTo>
                    <a:pt x="1385570" y="2935632"/>
                    <a:pt x="2247900" y="2934363"/>
                    <a:pt x="3084249" y="2934363"/>
                  </a:cubicBezTo>
                  <a:cubicBezTo>
                    <a:pt x="3503349" y="2934363"/>
                    <a:pt x="3904669" y="2934363"/>
                    <a:pt x="3904669" y="2934363"/>
                  </a:cubicBezTo>
                  <a:cubicBezTo>
                    <a:pt x="3904669" y="2934363"/>
                    <a:pt x="3902128" y="2281583"/>
                    <a:pt x="3904669" y="1865023"/>
                  </a:cubicBezTo>
                  <a:cubicBezTo>
                    <a:pt x="3913558" y="1354483"/>
                    <a:pt x="3909749" y="1153775"/>
                    <a:pt x="3909749" y="986790"/>
                  </a:cubicBezTo>
                  <a:cubicBezTo>
                    <a:pt x="3904669" y="438150"/>
                    <a:pt x="3904669" y="59690"/>
                    <a:pt x="3904669" y="59690"/>
                  </a:cubicBezTo>
                  <a:cubicBezTo>
                    <a:pt x="3904669" y="59690"/>
                    <a:pt x="3265859" y="34290"/>
                    <a:pt x="2390140" y="41910"/>
                  </a:cubicBezTo>
                  <a:cubicBezTo>
                    <a:pt x="2033270" y="48260"/>
                    <a:pt x="1306830" y="34290"/>
                    <a:pt x="918210" y="49530"/>
                  </a:cubicBezTo>
                  <a:cubicBezTo>
                    <a:pt x="494030" y="66040"/>
                    <a:pt x="247650" y="0"/>
                    <a:pt x="1270" y="4572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16" name="Прямоугольник 15"/>
          <p:cNvSpPr/>
          <p:nvPr/>
        </p:nvSpPr>
        <p:spPr>
          <a:xfrm>
            <a:off x="1905000" y="2171700"/>
            <a:ext cx="13563600" cy="42418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endParaRPr lang="ru-RU" sz="360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360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Уважаемый </a:t>
            </a:r>
            <a:r>
              <a:rPr lang="ru-RU" sz="36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Александр Николаевич!</a:t>
            </a:r>
            <a:endParaRPr lang="ru-RU" sz="360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722313" algn="just">
              <a:lnSpc>
                <a:spcPct val="107000"/>
              </a:lnSpc>
              <a:spcAft>
                <a:spcPts val="0"/>
              </a:spcAft>
            </a:pPr>
            <a:r>
              <a:rPr lang="ru-RU" sz="36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Ваш сын систематически не готов к урокам. За последнюю неделю он получил семь неудовлетворительных оценок. Примите меры.</a:t>
            </a:r>
            <a:endParaRPr lang="ru-RU" sz="360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36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360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36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Классный руководитель                                </a:t>
            </a:r>
            <a:r>
              <a:rPr lang="ru-RU" sz="360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</a:t>
            </a:r>
            <a:r>
              <a:rPr lang="ru-RU" sz="36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Смирнова Л.Н.</a:t>
            </a:r>
            <a:endParaRPr lang="ru-RU" sz="36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6D3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1207739" y="2019301"/>
            <a:ext cx="4189426" cy="6888698"/>
            <a:chOff x="0" y="0"/>
            <a:chExt cx="878912" cy="1861471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878912" cy="1861471"/>
            </a:xfrm>
            <a:custGeom>
              <a:avLst/>
              <a:gdLst/>
              <a:ahLst/>
              <a:cxnLst/>
              <a:rect l="l" t="t" r="r" b="b"/>
              <a:pathLst>
                <a:path w="878912" h="1861471">
                  <a:moveTo>
                    <a:pt x="0" y="0"/>
                  </a:moveTo>
                  <a:lnTo>
                    <a:pt x="878912" y="0"/>
                  </a:lnTo>
                  <a:lnTo>
                    <a:pt x="878912" y="1861471"/>
                  </a:lnTo>
                  <a:lnTo>
                    <a:pt x="0" y="1861471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4" name="Freeform 4"/>
          <p:cNvSpPr/>
          <p:nvPr/>
        </p:nvSpPr>
        <p:spPr>
          <a:xfrm rot="-5400000">
            <a:off x="5594388" y="-603288"/>
            <a:ext cx="6888698" cy="12133874"/>
          </a:xfrm>
          <a:custGeom>
            <a:avLst/>
            <a:gdLst/>
            <a:ahLst/>
            <a:cxnLst/>
            <a:rect l="l" t="t" r="r" b="b"/>
            <a:pathLst>
              <a:path w="6462197" h="8837192">
                <a:moveTo>
                  <a:pt x="0" y="0"/>
                </a:moveTo>
                <a:lnTo>
                  <a:pt x="6462197" y="0"/>
                </a:lnTo>
                <a:lnTo>
                  <a:pt x="6462197" y="8837192"/>
                </a:lnTo>
                <a:lnTo>
                  <a:pt x="0" y="883719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7913025" y="1511775"/>
            <a:ext cx="2461951" cy="801253"/>
          </a:xfrm>
          <a:custGeom>
            <a:avLst/>
            <a:gdLst/>
            <a:ahLst/>
            <a:cxnLst/>
            <a:rect l="l" t="t" r="r" b="b"/>
            <a:pathLst>
              <a:path w="2461951" h="801253">
                <a:moveTo>
                  <a:pt x="0" y="0"/>
                </a:moveTo>
                <a:lnTo>
                  <a:pt x="2461950" y="0"/>
                </a:lnTo>
                <a:lnTo>
                  <a:pt x="2461950" y="801253"/>
                </a:lnTo>
                <a:lnTo>
                  <a:pt x="0" y="80125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 flipH="1">
            <a:off x="14630400" y="3771900"/>
            <a:ext cx="3422684" cy="6004688"/>
          </a:xfrm>
          <a:custGeom>
            <a:avLst/>
            <a:gdLst/>
            <a:ahLst/>
            <a:cxnLst/>
            <a:rect l="l" t="t" r="r" b="b"/>
            <a:pathLst>
              <a:path w="5759615" h="11519231">
                <a:moveTo>
                  <a:pt x="5759615" y="0"/>
                </a:moveTo>
                <a:lnTo>
                  <a:pt x="0" y="0"/>
                </a:lnTo>
                <a:lnTo>
                  <a:pt x="0" y="11519230"/>
                </a:lnTo>
                <a:lnTo>
                  <a:pt x="5759615" y="11519230"/>
                </a:lnTo>
                <a:lnTo>
                  <a:pt x="5759615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46477" y="7353300"/>
            <a:ext cx="3511123" cy="2675090"/>
          </a:xfrm>
          <a:custGeom>
            <a:avLst/>
            <a:gdLst/>
            <a:ahLst/>
            <a:cxnLst/>
            <a:rect l="l" t="t" r="r" b="b"/>
            <a:pathLst>
              <a:path w="5888466" h="5438802">
                <a:moveTo>
                  <a:pt x="0" y="0"/>
                </a:moveTo>
                <a:lnTo>
                  <a:pt x="5888466" y="0"/>
                </a:lnTo>
                <a:lnTo>
                  <a:pt x="5888466" y="5438801"/>
                </a:lnTo>
                <a:lnTo>
                  <a:pt x="0" y="5438801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=""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8" name="Прямоугольник 7"/>
          <p:cNvSpPr/>
          <p:nvPr/>
        </p:nvSpPr>
        <p:spPr>
          <a:xfrm>
            <a:off x="4128109" y="3794631"/>
            <a:ext cx="102108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Резюме </a:t>
            </a:r>
            <a:r>
              <a:rPr lang="ru-RU" sz="2800">
                <a:latin typeface="Times New Roman" panose="02020603050405020304" pitchFamily="18" charset="0"/>
                <a:cs typeface="Times New Roman" panose="02020603050405020304" pitchFamily="18" charset="0"/>
              </a:rPr>
              <a:t>– краткое письменное изложение биографических данных, характеризующих образовательную подготовку, профессиональную деятельность, личностные качества человека, претендующего на ту или иную работу, должность. </a:t>
            </a:r>
            <a:endParaRPr lang="ru-RU" sz="28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4829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6D3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 18"/>
          <p:cNvSpPr/>
          <p:nvPr/>
        </p:nvSpPr>
        <p:spPr>
          <a:xfrm>
            <a:off x="1793539" y="957506"/>
            <a:ext cx="13903661" cy="6373996"/>
          </a:xfrm>
          <a:custGeom>
            <a:avLst/>
            <a:gdLst/>
            <a:ahLst/>
            <a:cxnLst/>
            <a:rect l="l" t="t" r="r" b="b"/>
            <a:pathLst>
              <a:path w="6487527" h="6373996">
                <a:moveTo>
                  <a:pt x="0" y="0"/>
                </a:moveTo>
                <a:lnTo>
                  <a:pt x="6487527" y="0"/>
                </a:lnTo>
                <a:lnTo>
                  <a:pt x="6487527" y="6373995"/>
                </a:lnTo>
                <a:lnTo>
                  <a:pt x="0" y="637399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20" name="TextBox 20"/>
          <p:cNvSpPr txBox="1"/>
          <p:nvPr/>
        </p:nvSpPr>
        <p:spPr>
          <a:xfrm>
            <a:off x="5636819" y="2095500"/>
            <a:ext cx="8079181" cy="90563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ru-RU" sz="6999" b="1" smtClean="0">
                <a:solidFill>
                  <a:srgbClr val="2E2E2E"/>
                </a:solidFill>
                <a:latin typeface="Gliker Semi-Bold"/>
              </a:rPr>
              <a:t>Домашнее </a:t>
            </a:r>
            <a:r>
              <a:rPr lang="ru-RU" sz="6999" b="1" smtClean="0">
                <a:solidFill>
                  <a:srgbClr val="2E2E2E"/>
                </a:solidFill>
                <a:latin typeface="Gliker Semi-Bold"/>
              </a:rPr>
              <a:t>задание</a:t>
            </a:r>
            <a:endParaRPr lang="en-US" sz="6999" b="1">
              <a:solidFill>
                <a:srgbClr val="2E2E2E"/>
              </a:solidFill>
              <a:latin typeface="Gliker Semi-Bold"/>
            </a:endParaRPr>
          </a:p>
        </p:txBody>
      </p:sp>
      <p:sp>
        <p:nvSpPr>
          <p:cNvPr id="15" name="AutoShape 4" descr="https://1.bp.blogspot.com/-ryz6iPWCn34/YL6-BF86obI/AAAAAAAARoc/CPDqgRwfSlEvrJxI20GQ4cY80NL6PRlxQCLcBGAsYHQ/s879/aaa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49420" y1="33333" x2="49420" y2="33333"/>
                        <a14:foregroundMark x1="38986" y1="35542" x2="38986" y2="35542"/>
                        <a14:foregroundMark x1="41594" y1="83133" x2="41594" y2="83133"/>
                        <a14:foregroundMark x1="73913" y1="76305" x2="73913" y2="76305"/>
                        <a14:foregroundMark x1="55797" y1="84337" x2="72609" y2="83133"/>
                        <a14:foregroundMark x1="75507" y1="78112" x2="16957" y2="83133"/>
                        <a14:foregroundMark x1="18986" y1="75502" x2="70000" y2="78514"/>
                        <a14:foregroundMark x1="11884" y1="73293" x2="22174" y2="88353"/>
                        <a14:foregroundMark x1="17391" y1="88956" x2="10145" y2="73695"/>
                        <a14:foregroundMark x1="31884" y1="91165" x2="77536" y2="87952"/>
                        <a14:foregroundMark x1="78116" y1="83534" x2="84638" y2="74498"/>
                        <a14:foregroundMark x1="21594" y1="92972" x2="36087" y2="91968"/>
                        <a14:foregroundMark x1="37681" y1="93373" x2="45797" y2="9377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430000" y="4533900"/>
            <a:ext cx="6572250" cy="4743450"/>
          </a:xfrm>
          <a:prstGeom prst="rect">
            <a:avLst/>
          </a:prstGeom>
        </p:spPr>
      </p:pic>
      <p:sp>
        <p:nvSpPr>
          <p:cNvPr id="7" name="TextBox 20"/>
          <p:cNvSpPr txBox="1"/>
          <p:nvPr/>
        </p:nvSpPr>
        <p:spPr>
          <a:xfrm>
            <a:off x="3672840" y="3318675"/>
            <a:ext cx="10043160" cy="83260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685800" indent="-685800">
              <a:lnSpc>
                <a:spcPts val="6999"/>
              </a:lnSpc>
              <a:buFont typeface="Arial" panose="020B0604020202020204" pitchFamily="34" charset="0"/>
              <a:buChar char="•"/>
            </a:pPr>
            <a:r>
              <a:rPr lang="ru-RU" sz="4800" i="1" smtClean="0">
                <a:solidFill>
                  <a:srgbClr val="2E2E2E"/>
                </a:solidFill>
                <a:latin typeface="Gliker Semi-Bold"/>
              </a:rPr>
              <a:t>Оформить резюме по шаблону</a:t>
            </a:r>
            <a:endParaRPr lang="en-US" sz="4800" i="1">
              <a:solidFill>
                <a:srgbClr val="2E2E2E"/>
              </a:solidFill>
              <a:latin typeface="Gliker Semi-Bold"/>
            </a:endParaRPr>
          </a:p>
        </p:txBody>
      </p:sp>
    </p:spTree>
    <p:extLst>
      <p:ext uri="{BB962C8B-B14F-4D97-AF65-F5344CB8AC3E}">
        <p14:creationId xmlns:p14="http://schemas.microsoft.com/office/powerpoint/2010/main" val="3901622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6D3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209800" y="1872397"/>
            <a:ext cx="14935200" cy="6542206"/>
          </a:xfrm>
          <a:custGeom>
            <a:avLst/>
            <a:gdLst/>
            <a:ahLst/>
            <a:cxnLst/>
            <a:rect l="l" t="t" r="r" b="b"/>
            <a:pathLst>
              <a:path w="7643813" h="6542206">
                <a:moveTo>
                  <a:pt x="0" y="0"/>
                </a:moveTo>
                <a:lnTo>
                  <a:pt x="7643812" y="0"/>
                </a:lnTo>
                <a:lnTo>
                  <a:pt x="7643812" y="6542206"/>
                </a:lnTo>
                <a:lnTo>
                  <a:pt x="0" y="654220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 l="-2052" r="-1383" b="-86886"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3581400" y="1638300"/>
            <a:ext cx="433500" cy="1279706"/>
          </a:xfrm>
          <a:custGeom>
            <a:avLst/>
            <a:gdLst/>
            <a:ahLst/>
            <a:cxnLst/>
            <a:rect l="l" t="t" r="r" b="b"/>
            <a:pathLst>
              <a:path w="433500" h="1279706">
                <a:moveTo>
                  <a:pt x="0" y="0"/>
                </a:moveTo>
                <a:lnTo>
                  <a:pt x="433501" y="0"/>
                </a:lnTo>
                <a:lnTo>
                  <a:pt x="433501" y="1279706"/>
                </a:lnTo>
                <a:lnTo>
                  <a:pt x="0" y="127970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8" name="Прямоугольник 7"/>
          <p:cNvSpPr/>
          <p:nvPr/>
        </p:nvSpPr>
        <p:spPr>
          <a:xfrm>
            <a:off x="2590800" y="4138161"/>
            <a:ext cx="14173200" cy="30562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360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Сегодня </a:t>
            </a:r>
            <a:r>
              <a:rPr lang="ru-RU" sz="36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уроке мы познакомились с ………стилем.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360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Его </a:t>
            </a:r>
            <a:r>
              <a:rPr lang="ru-RU" sz="36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основными чертами являются……………………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360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Мы </a:t>
            </a:r>
            <a:r>
              <a:rPr lang="ru-RU" sz="36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можем встретиться с стилем в разных ситуациях:…………..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360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 Он </a:t>
            </a:r>
            <a:r>
              <a:rPr lang="ru-RU" sz="36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имеет ряд особенностей, таких как:………………………….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360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5. Сегодня </a:t>
            </a:r>
            <a:r>
              <a:rPr lang="ru-RU" sz="36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</a:t>
            </a:r>
            <a:r>
              <a:rPr lang="ru-RU" sz="360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уроке я</a:t>
            </a:r>
            <a:r>
              <a:rPr lang="ru-RU" sz="36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…………………………………………………….</a:t>
            </a:r>
            <a:endParaRPr lang="ru-RU" sz="360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96000" y="2558587"/>
            <a:ext cx="7162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Рефлексия</a:t>
            </a:r>
            <a:endParaRPr lang="ru-RU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6D3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1485468" y="2177042"/>
            <a:ext cx="3198231" cy="5932917"/>
            <a:chOff x="0" y="0"/>
            <a:chExt cx="1003455" cy="1861471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003455" cy="1861471"/>
            </a:xfrm>
            <a:custGeom>
              <a:avLst/>
              <a:gdLst/>
              <a:ahLst/>
              <a:cxnLst/>
              <a:rect l="l" t="t" r="r" b="b"/>
              <a:pathLst>
                <a:path w="1003455" h="1861471">
                  <a:moveTo>
                    <a:pt x="0" y="0"/>
                  </a:moveTo>
                  <a:lnTo>
                    <a:pt x="1003455" y="0"/>
                  </a:lnTo>
                  <a:lnTo>
                    <a:pt x="1003455" y="1861471"/>
                  </a:lnTo>
                  <a:lnTo>
                    <a:pt x="0" y="1861471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4" name="Freeform 4"/>
          <p:cNvSpPr/>
          <p:nvPr/>
        </p:nvSpPr>
        <p:spPr>
          <a:xfrm rot="-5400000">
            <a:off x="4694538" y="1086805"/>
            <a:ext cx="5932917" cy="8113390"/>
          </a:xfrm>
          <a:custGeom>
            <a:avLst/>
            <a:gdLst/>
            <a:ahLst/>
            <a:cxnLst/>
            <a:rect l="l" t="t" r="r" b="b"/>
            <a:pathLst>
              <a:path w="5932917" h="8113390">
                <a:moveTo>
                  <a:pt x="0" y="0"/>
                </a:moveTo>
                <a:lnTo>
                  <a:pt x="5932917" y="0"/>
                </a:lnTo>
                <a:lnTo>
                  <a:pt x="5932917" y="8113390"/>
                </a:lnTo>
                <a:lnTo>
                  <a:pt x="0" y="811339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7913025" y="1837536"/>
            <a:ext cx="2461951" cy="801253"/>
          </a:xfrm>
          <a:custGeom>
            <a:avLst/>
            <a:gdLst/>
            <a:ahLst/>
            <a:cxnLst/>
            <a:rect l="l" t="t" r="r" b="b"/>
            <a:pathLst>
              <a:path w="2461951" h="801253">
                <a:moveTo>
                  <a:pt x="0" y="0"/>
                </a:moveTo>
                <a:lnTo>
                  <a:pt x="2461950" y="0"/>
                </a:lnTo>
                <a:lnTo>
                  <a:pt x="2461950" y="801253"/>
                </a:lnTo>
                <a:lnTo>
                  <a:pt x="0" y="80125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3952380" y="3867150"/>
            <a:ext cx="10383239" cy="26344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200"/>
              </a:lnSpc>
            </a:pPr>
            <a:r>
              <a:rPr lang="ru-RU" sz="10200" b="1" smtClean="0">
                <a:solidFill>
                  <a:srgbClr val="CC7462"/>
                </a:solidFill>
                <a:latin typeface="+mj-lt"/>
              </a:rPr>
              <a:t>Спасибо за внимание!</a:t>
            </a:r>
            <a:endParaRPr lang="en-US" sz="10200" b="1">
              <a:solidFill>
                <a:srgbClr val="CC7462"/>
              </a:solidFill>
              <a:latin typeface="+mj-lt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3725511" y="6801394"/>
            <a:ext cx="1916377" cy="2782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>
              <a:lnSpc>
                <a:spcPts val="2340"/>
              </a:lnSpc>
            </a:pPr>
            <a:r>
              <a:rPr lang="en-US" sz="1800" smtClean="0">
                <a:solidFill>
                  <a:srgbClr val="FFFFFF"/>
                </a:solidFill>
                <a:latin typeface="Montserrat"/>
              </a:rPr>
              <a:t>.</a:t>
            </a:r>
            <a:endParaRPr lang="en-US" sz="1800">
              <a:solidFill>
                <a:srgbClr val="FFFFFF"/>
              </a:solidFill>
              <a:latin typeface="Montserrat"/>
            </a:endParaRPr>
          </a:p>
        </p:txBody>
      </p:sp>
      <p:pic>
        <p:nvPicPr>
          <p:cNvPr id="1026" name="Picture 2" descr="https://avatars.dzeninfra.ru/get-zen_doc/1653873/pub_62f86a9c290c116eaf2857e2_62f8a09aa305f5046766282d/scale_1200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5821495"/>
            <a:ext cx="3228470" cy="3816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0875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6D3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347107" y="1465363"/>
            <a:ext cx="7858125" cy="7515351"/>
          </a:xfrm>
          <a:custGeom>
            <a:avLst/>
            <a:gdLst/>
            <a:ahLst/>
            <a:cxnLst/>
            <a:rect l="l" t="t" r="r" b="b"/>
            <a:pathLst>
              <a:path w="7858125" h="7515351">
                <a:moveTo>
                  <a:pt x="0" y="0"/>
                </a:moveTo>
                <a:lnTo>
                  <a:pt x="7858125" y="0"/>
                </a:lnTo>
                <a:lnTo>
                  <a:pt x="7858125" y="7515351"/>
                </a:lnTo>
                <a:lnTo>
                  <a:pt x="0" y="751535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 l="-1916" r="-1381" b="-67024"/>
            </a:stretch>
          </a:blipFill>
        </p:spPr>
      </p:sp>
      <p:sp>
        <p:nvSpPr>
          <p:cNvPr id="3" name="Freeform 3"/>
          <p:cNvSpPr/>
          <p:nvPr/>
        </p:nvSpPr>
        <p:spPr>
          <a:xfrm rot="-316524">
            <a:off x="10071232" y="1645373"/>
            <a:ext cx="4135675" cy="4776111"/>
          </a:xfrm>
          <a:custGeom>
            <a:avLst/>
            <a:gdLst/>
            <a:ahLst/>
            <a:cxnLst/>
            <a:rect l="l" t="t" r="r" b="b"/>
            <a:pathLst>
              <a:path w="3162878" h="3851297">
                <a:moveTo>
                  <a:pt x="0" y="0"/>
                </a:moveTo>
                <a:lnTo>
                  <a:pt x="3162877" y="0"/>
                </a:lnTo>
                <a:lnTo>
                  <a:pt x="3162877" y="3851297"/>
                </a:lnTo>
                <a:lnTo>
                  <a:pt x="0" y="385129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-818689" flipH="1">
            <a:off x="8730235" y="7005660"/>
            <a:ext cx="3778301" cy="1112856"/>
          </a:xfrm>
          <a:custGeom>
            <a:avLst/>
            <a:gdLst/>
            <a:ahLst/>
            <a:cxnLst/>
            <a:rect l="l" t="t" r="r" b="b"/>
            <a:pathLst>
              <a:path w="2209144" h="1112856">
                <a:moveTo>
                  <a:pt x="2209144" y="0"/>
                </a:moveTo>
                <a:lnTo>
                  <a:pt x="0" y="0"/>
                </a:lnTo>
                <a:lnTo>
                  <a:pt x="0" y="1112857"/>
                </a:lnTo>
                <a:lnTo>
                  <a:pt x="2209144" y="1112857"/>
                </a:lnTo>
                <a:lnTo>
                  <a:pt x="2209144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=""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2729076" y="1281722"/>
            <a:ext cx="433500" cy="1279706"/>
          </a:xfrm>
          <a:custGeom>
            <a:avLst/>
            <a:gdLst/>
            <a:ahLst/>
            <a:cxnLst/>
            <a:rect l="l" t="t" r="r" b="b"/>
            <a:pathLst>
              <a:path w="433500" h="1279706">
                <a:moveTo>
                  <a:pt x="0" y="0"/>
                </a:moveTo>
                <a:lnTo>
                  <a:pt x="433500" y="0"/>
                </a:lnTo>
                <a:lnTo>
                  <a:pt x="433500" y="1279706"/>
                </a:lnTo>
                <a:lnTo>
                  <a:pt x="0" y="1279706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</p:sp>
      <p:sp>
        <p:nvSpPr>
          <p:cNvPr id="13" name="TextBox 13"/>
          <p:cNvSpPr txBox="1"/>
          <p:nvPr/>
        </p:nvSpPr>
        <p:spPr>
          <a:xfrm>
            <a:off x="1746456" y="3107953"/>
            <a:ext cx="7389477" cy="436016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indent="533400">
              <a:lnSpc>
                <a:spcPts val="3359"/>
              </a:lnSpc>
            </a:pPr>
            <a:r>
              <a:rPr lang="ru-RU" sz="4000" b="1"/>
              <a:t>Официально-деловой стиль речи</a:t>
            </a:r>
            <a:r>
              <a:rPr lang="ru-RU" sz="4000"/>
              <a:t> </a:t>
            </a:r>
            <a:r>
              <a:rPr lang="ru-RU" sz="4000" smtClean="0"/>
              <a:t>– один </a:t>
            </a:r>
            <a:r>
              <a:rPr lang="ru-RU" sz="4000"/>
              <a:t>из книжных стилей речи, </a:t>
            </a:r>
            <a:r>
              <a:rPr lang="ru-RU" sz="4000" smtClean="0"/>
              <a:t>используется </a:t>
            </a:r>
            <a:r>
              <a:rPr lang="ru-RU" sz="4000"/>
              <a:t>для создания документов в юридической, дипломатической и канцелярско-деловой </a:t>
            </a:r>
            <a:r>
              <a:rPr lang="ru-RU" sz="4000" smtClean="0"/>
              <a:t>сферах.</a:t>
            </a:r>
          </a:p>
          <a:p>
            <a:pPr lvl="0" indent="533400">
              <a:lnSpc>
                <a:spcPts val="3359"/>
              </a:lnSpc>
            </a:pPr>
            <a:endParaRPr lang="ru-RU" sz="4000">
              <a:solidFill>
                <a:srgbClr val="2E2E2E"/>
              </a:solidFill>
              <a:latin typeface="Montserrat"/>
            </a:endParaRPr>
          </a:p>
          <a:p>
            <a:pPr lvl="0" indent="533400">
              <a:lnSpc>
                <a:spcPts val="3359"/>
              </a:lnSpc>
            </a:pPr>
            <a:r>
              <a:rPr lang="ru-RU" sz="4000" b="1">
                <a:solidFill>
                  <a:srgbClr val="000000"/>
                </a:solidFill>
                <a:ea typeface="Times New Roman" panose="02020603050405020304" pitchFamily="18" charset="0"/>
              </a:rPr>
              <a:t>Основная функция делового стиля</a:t>
            </a:r>
            <a:r>
              <a:rPr lang="ru-RU" sz="4000">
                <a:solidFill>
                  <a:srgbClr val="000000"/>
                </a:solidFill>
                <a:ea typeface="Times New Roman" panose="02020603050405020304" pitchFamily="18" charset="0"/>
              </a:rPr>
              <a:t> – точная передача деловой информации</a:t>
            </a:r>
            <a:endParaRPr lang="en-US" sz="4000">
              <a:solidFill>
                <a:srgbClr val="2E2E2E"/>
              </a:solidFill>
            </a:endParaRPr>
          </a:p>
        </p:txBody>
      </p:sp>
      <p:pic>
        <p:nvPicPr>
          <p:cNvPr id="2050" name="Picture 2" descr="https://w7.pngwing.com/pngs/6/947/png-transparent-paper-businessperson-partnership-contract-business-service-people-investment.png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42" r="16100"/>
          <a:stretch/>
        </p:blipFill>
        <p:spPr bwMode="auto">
          <a:xfrm rot="21272784">
            <a:off x="10178974" y="1866497"/>
            <a:ext cx="3920191" cy="3621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Freeform 8"/>
          <p:cNvSpPr/>
          <p:nvPr/>
        </p:nvSpPr>
        <p:spPr>
          <a:xfrm rot="435506">
            <a:off x="10895711" y="1532501"/>
            <a:ext cx="1668328" cy="461065"/>
          </a:xfrm>
          <a:custGeom>
            <a:avLst/>
            <a:gdLst/>
            <a:ahLst/>
            <a:cxnLst/>
            <a:rect l="l" t="t" r="r" b="b"/>
            <a:pathLst>
              <a:path w="1668328" h="461065">
                <a:moveTo>
                  <a:pt x="0" y="0"/>
                </a:moveTo>
                <a:lnTo>
                  <a:pt x="1668328" y="0"/>
                </a:lnTo>
                <a:lnTo>
                  <a:pt x="1668328" y="461065"/>
                </a:lnTo>
                <a:lnTo>
                  <a:pt x="0" y="461065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=""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309005">
            <a:off x="13664153" y="4342215"/>
            <a:ext cx="3961818" cy="4546760"/>
          </a:xfrm>
          <a:custGeom>
            <a:avLst/>
            <a:gdLst/>
            <a:ahLst/>
            <a:cxnLst/>
            <a:rect l="l" t="t" r="r" b="b"/>
            <a:pathLst>
              <a:path w="3162878" h="3851297">
                <a:moveTo>
                  <a:pt x="0" y="0"/>
                </a:moveTo>
                <a:lnTo>
                  <a:pt x="3162878" y="0"/>
                </a:lnTo>
                <a:lnTo>
                  <a:pt x="3162878" y="3851297"/>
                </a:lnTo>
                <a:lnTo>
                  <a:pt x="0" y="385129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pic>
        <p:nvPicPr>
          <p:cNvPr id="2052" name="Picture 4" descr="https://static.tildacdn.com/tild3832-3137-4039-b433-306330623535/890e0418e3741683a7a6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97843">
            <a:off x="13826947" y="4461359"/>
            <a:ext cx="3636231" cy="35245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Freeform 9"/>
          <p:cNvSpPr/>
          <p:nvPr/>
        </p:nvSpPr>
        <p:spPr>
          <a:xfrm>
            <a:off x="15200060" y="3782368"/>
            <a:ext cx="529714" cy="913299"/>
          </a:xfrm>
          <a:custGeom>
            <a:avLst/>
            <a:gdLst/>
            <a:ahLst/>
            <a:cxnLst/>
            <a:rect l="l" t="t" r="r" b="b"/>
            <a:pathLst>
              <a:path w="529714" h="913299">
                <a:moveTo>
                  <a:pt x="0" y="0"/>
                </a:moveTo>
                <a:lnTo>
                  <a:pt x="529713" y="0"/>
                </a:lnTo>
                <a:lnTo>
                  <a:pt x="529713" y="913299"/>
                </a:lnTo>
                <a:lnTo>
                  <a:pt x="0" y="913299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=""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6D3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023898" y="1355684"/>
            <a:ext cx="7592898" cy="7427114"/>
            <a:chOff x="0" y="0"/>
            <a:chExt cx="3489960" cy="3413760"/>
          </a:xfrm>
        </p:grpSpPr>
        <p:sp>
          <p:nvSpPr>
            <p:cNvPr id="3" name="Freeform 3"/>
            <p:cNvSpPr/>
            <p:nvPr/>
          </p:nvSpPr>
          <p:spPr>
            <a:xfrm>
              <a:off x="6350" y="1945640"/>
              <a:ext cx="3197860" cy="1461770"/>
            </a:xfrm>
            <a:custGeom>
              <a:avLst/>
              <a:gdLst/>
              <a:ahLst/>
              <a:cxnLst/>
              <a:rect l="l" t="t" r="r" b="b"/>
              <a:pathLst>
                <a:path w="3197860" h="1461770">
                  <a:moveTo>
                    <a:pt x="0" y="0"/>
                  </a:moveTo>
                  <a:lnTo>
                    <a:pt x="0" y="1461770"/>
                  </a:lnTo>
                  <a:lnTo>
                    <a:pt x="3197860" y="14617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773B8"/>
            </a:solidFill>
          </p:spPr>
        </p:sp>
        <p:sp>
          <p:nvSpPr>
            <p:cNvPr id="4" name="Freeform 4"/>
            <p:cNvSpPr/>
            <p:nvPr/>
          </p:nvSpPr>
          <p:spPr>
            <a:xfrm>
              <a:off x="0" y="-29210"/>
              <a:ext cx="3496310" cy="3444240"/>
            </a:xfrm>
            <a:custGeom>
              <a:avLst/>
              <a:gdLst/>
              <a:ahLst/>
              <a:cxnLst/>
              <a:rect l="l" t="t" r="r" b="b"/>
              <a:pathLst>
                <a:path w="3496310" h="3444240">
                  <a:moveTo>
                    <a:pt x="1270" y="45720"/>
                  </a:moveTo>
                  <a:lnTo>
                    <a:pt x="1270" y="938530"/>
                  </a:lnTo>
                  <a:cubicBezTo>
                    <a:pt x="1270" y="1452880"/>
                    <a:pt x="0" y="1992630"/>
                    <a:pt x="1270" y="2256790"/>
                  </a:cubicBezTo>
                  <a:cubicBezTo>
                    <a:pt x="5080" y="3025140"/>
                    <a:pt x="99060" y="3331210"/>
                    <a:pt x="99060" y="3331210"/>
                  </a:cubicBezTo>
                  <a:cubicBezTo>
                    <a:pt x="99060" y="3331210"/>
                    <a:pt x="579120" y="3431540"/>
                    <a:pt x="1004570" y="3437890"/>
                  </a:cubicBezTo>
                  <a:cubicBezTo>
                    <a:pt x="1385570" y="3444240"/>
                    <a:pt x="2247900" y="3442970"/>
                    <a:pt x="2667000" y="3442970"/>
                  </a:cubicBezTo>
                  <a:cubicBezTo>
                    <a:pt x="3086100" y="3442970"/>
                    <a:pt x="3487420" y="3442970"/>
                    <a:pt x="3487420" y="3442970"/>
                  </a:cubicBezTo>
                  <a:cubicBezTo>
                    <a:pt x="3487420" y="3442970"/>
                    <a:pt x="3484880" y="2790190"/>
                    <a:pt x="3487420" y="2373630"/>
                  </a:cubicBezTo>
                  <a:cubicBezTo>
                    <a:pt x="3496310" y="1863090"/>
                    <a:pt x="3492500" y="1408430"/>
                    <a:pt x="3492500" y="986790"/>
                  </a:cubicBezTo>
                  <a:cubicBezTo>
                    <a:pt x="3487420" y="438150"/>
                    <a:pt x="3487420" y="59690"/>
                    <a:pt x="3487420" y="59690"/>
                  </a:cubicBezTo>
                  <a:cubicBezTo>
                    <a:pt x="3487420" y="59690"/>
                    <a:pt x="2848610" y="34290"/>
                    <a:pt x="2390140" y="41910"/>
                  </a:cubicBezTo>
                  <a:cubicBezTo>
                    <a:pt x="2033270" y="48260"/>
                    <a:pt x="1306830" y="34290"/>
                    <a:pt x="918210" y="49530"/>
                  </a:cubicBezTo>
                  <a:cubicBezTo>
                    <a:pt x="494030" y="66040"/>
                    <a:pt x="247650" y="0"/>
                    <a:pt x="1270" y="4572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9" name="Freeform 9"/>
          <p:cNvSpPr/>
          <p:nvPr/>
        </p:nvSpPr>
        <p:spPr>
          <a:xfrm>
            <a:off x="11801900" y="1078028"/>
            <a:ext cx="2277098" cy="703830"/>
          </a:xfrm>
          <a:custGeom>
            <a:avLst/>
            <a:gdLst/>
            <a:ahLst/>
            <a:cxnLst/>
            <a:rect l="l" t="t" r="r" b="b"/>
            <a:pathLst>
              <a:path w="2277098" h="703830">
                <a:moveTo>
                  <a:pt x="0" y="0"/>
                </a:moveTo>
                <a:lnTo>
                  <a:pt x="2277098" y="0"/>
                </a:lnTo>
                <a:lnTo>
                  <a:pt x="2277098" y="703830"/>
                </a:lnTo>
                <a:lnTo>
                  <a:pt x="0" y="70383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 rot="-5400000">
            <a:off x="3539159" y="-620099"/>
            <a:ext cx="2831988" cy="6978022"/>
          </a:xfrm>
          <a:custGeom>
            <a:avLst/>
            <a:gdLst/>
            <a:ahLst/>
            <a:cxnLst/>
            <a:rect l="l" t="t" r="r" b="b"/>
            <a:pathLst>
              <a:path w="2831988" h="6978022">
                <a:moveTo>
                  <a:pt x="0" y="0"/>
                </a:moveTo>
                <a:lnTo>
                  <a:pt x="2831988" y="0"/>
                </a:lnTo>
                <a:lnTo>
                  <a:pt x="2831988" y="6978022"/>
                </a:lnTo>
                <a:lnTo>
                  <a:pt x="0" y="6978022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="" xmlns:asvg="http://schemas.microsoft.com/office/drawing/2016/SVG/main" r:embed="rId13"/>
                </a:ext>
              </a:extLst>
            </a:blip>
            <a:stretch>
              <a:fillRect l="-80180"/>
            </a:stretch>
          </a:blipFill>
        </p:spPr>
      </p:sp>
      <p:grpSp>
        <p:nvGrpSpPr>
          <p:cNvPr id="11" name="Group 11"/>
          <p:cNvGrpSpPr/>
          <p:nvPr/>
        </p:nvGrpSpPr>
        <p:grpSpPr>
          <a:xfrm>
            <a:off x="1466142" y="4784793"/>
            <a:ext cx="6978022" cy="1142487"/>
            <a:chOff x="0" y="0"/>
            <a:chExt cx="33214774" cy="5438140"/>
          </a:xfrm>
        </p:grpSpPr>
        <p:sp>
          <p:nvSpPr>
            <p:cNvPr id="12" name="Freeform 12"/>
            <p:cNvSpPr/>
            <p:nvPr/>
          </p:nvSpPr>
          <p:spPr>
            <a:xfrm>
              <a:off x="27940" y="0"/>
              <a:ext cx="33158893" cy="5438140"/>
            </a:xfrm>
            <a:custGeom>
              <a:avLst/>
              <a:gdLst/>
              <a:ahLst/>
              <a:cxnLst/>
              <a:rect l="l" t="t" r="r" b="b"/>
              <a:pathLst>
                <a:path w="33158893" h="5438140">
                  <a:moveTo>
                    <a:pt x="33158893" y="2719070"/>
                  </a:moveTo>
                  <a:cubicBezTo>
                    <a:pt x="33133493" y="2743200"/>
                    <a:pt x="32755036" y="3116580"/>
                    <a:pt x="32755036" y="3509010"/>
                  </a:cubicBezTo>
                  <a:lnTo>
                    <a:pt x="32753764" y="3509010"/>
                  </a:lnTo>
                  <a:lnTo>
                    <a:pt x="32753764" y="4631690"/>
                  </a:lnTo>
                  <a:cubicBezTo>
                    <a:pt x="32753764" y="5058410"/>
                    <a:pt x="32422293" y="5406390"/>
                    <a:pt x="32003193" y="5435600"/>
                  </a:cubicBezTo>
                  <a:cubicBezTo>
                    <a:pt x="31994304" y="5436870"/>
                    <a:pt x="31985414" y="5436870"/>
                    <a:pt x="31976525" y="5436870"/>
                  </a:cubicBezTo>
                  <a:cubicBezTo>
                    <a:pt x="31966364" y="5438140"/>
                    <a:pt x="31957475" y="5438140"/>
                    <a:pt x="31947314" y="5438140"/>
                  </a:cubicBezTo>
                  <a:lnTo>
                    <a:pt x="1210310" y="5438140"/>
                  </a:lnTo>
                  <a:cubicBezTo>
                    <a:pt x="1200150" y="5438140"/>
                    <a:pt x="1191260" y="5436870"/>
                    <a:pt x="1181100" y="5436870"/>
                  </a:cubicBezTo>
                  <a:cubicBezTo>
                    <a:pt x="1172210" y="5436870"/>
                    <a:pt x="1163320" y="5435600"/>
                    <a:pt x="1154430" y="5435600"/>
                  </a:cubicBezTo>
                  <a:cubicBezTo>
                    <a:pt x="735330" y="5407660"/>
                    <a:pt x="403860" y="5058410"/>
                    <a:pt x="403860" y="4631690"/>
                  </a:cubicBezTo>
                  <a:lnTo>
                    <a:pt x="403860" y="3509010"/>
                  </a:lnTo>
                  <a:cubicBezTo>
                    <a:pt x="403860" y="3116580"/>
                    <a:pt x="24130" y="2743200"/>
                    <a:pt x="0" y="2719070"/>
                  </a:cubicBezTo>
                  <a:cubicBezTo>
                    <a:pt x="24130" y="2694940"/>
                    <a:pt x="403860" y="2321560"/>
                    <a:pt x="403860" y="1929130"/>
                  </a:cubicBezTo>
                  <a:lnTo>
                    <a:pt x="405130" y="1929130"/>
                  </a:lnTo>
                  <a:lnTo>
                    <a:pt x="405130" y="806450"/>
                  </a:lnTo>
                  <a:cubicBezTo>
                    <a:pt x="405130" y="379730"/>
                    <a:pt x="736600" y="31750"/>
                    <a:pt x="1155700" y="2540"/>
                  </a:cubicBezTo>
                  <a:cubicBezTo>
                    <a:pt x="1164590" y="1270"/>
                    <a:pt x="1173480" y="1270"/>
                    <a:pt x="1182370" y="1270"/>
                  </a:cubicBezTo>
                  <a:cubicBezTo>
                    <a:pt x="1192530" y="0"/>
                    <a:pt x="1201420" y="0"/>
                    <a:pt x="1211580" y="0"/>
                  </a:cubicBezTo>
                  <a:lnTo>
                    <a:pt x="31948586" y="0"/>
                  </a:lnTo>
                  <a:cubicBezTo>
                    <a:pt x="31958743" y="0"/>
                    <a:pt x="31967636" y="1270"/>
                    <a:pt x="31977793" y="1270"/>
                  </a:cubicBezTo>
                  <a:cubicBezTo>
                    <a:pt x="31986686" y="1270"/>
                    <a:pt x="31995575" y="2540"/>
                    <a:pt x="32004464" y="2540"/>
                  </a:cubicBezTo>
                  <a:cubicBezTo>
                    <a:pt x="32423564" y="30480"/>
                    <a:pt x="32755036" y="379730"/>
                    <a:pt x="32755036" y="806450"/>
                  </a:cubicBezTo>
                  <a:lnTo>
                    <a:pt x="32755036" y="1929130"/>
                  </a:lnTo>
                  <a:cubicBezTo>
                    <a:pt x="32755036" y="2321560"/>
                    <a:pt x="33133493" y="2694940"/>
                    <a:pt x="33158893" y="2719070"/>
                  </a:cubicBezTo>
                  <a:close/>
                </a:path>
              </a:pathLst>
            </a:custGeom>
            <a:solidFill>
              <a:srgbClr val="3F5896"/>
            </a:solidFill>
          </p:spPr>
        </p:sp>
      </p:grpSp>
      <p:sp>
        <p:nvSpPr>
          <p:cNvPr id="13" name="TextBox 13"/>
          <p:cNvSpPr txBox="1"/>
          <p:nvPr/>
        </p:nvSpPr>
        <p:spPr>
          <a:xfrm>
            <a:off x="2478704" y="4961702"/>
            <a:ext cx="5973403" cy="79508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>
              <a:lnSpc>
                <a:spcPts val="3120"/>
              </a:lnSpc>
            </a:pPr>
            <a:r>
              <a:rPr lang="ru-RU" sz="2400" smtClean="0">
                <a:solidFill>
                  <a:srgbClr val="FFFFFF"/>
                </a:solidFill>
                <a:latin typeface="Montserrat"/>
              </a:rPr>
              <a:t>Инструкция, заявление, объяснительная, доверенность и др.</a:t>
            </a:r>
            <a:endParaRPr lang="en-US" sz="2400">
              <a:solidFill>
                <a:srgbClr val="FFFFFF"/>
              </a:solidFill>
              <a:latin typeface="Montserrat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9691613" y="1909665"/>
            <a:ext cx="6497672" cy="10259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3960"/>
              </a:lnSpc>
              <a:spcBef>
                <a:spcPct val="0"/>
              </a:spcBef>
            </a:pPr>
            <a:r>
              <a:rPr lang="ru-RU" sz="3600" b="1" spc="72" smtClean="0">
                <a:latin typeface="+mj-lt"/>
              </a:rPr>
              <a:t>Признаки официально-делового стиля:</a:t>
            </a:r>
            <a:endParaRPr lang="en-US" sz="3600" b="1" spc="72">
              <a:latin typeface="+mj-lt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9482685" y="3280670"/>
            <a:ext cx="7092155" cy="44781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342900" lvl="0" indent="-342900" algn="ctr">
              <a:lnSpc>
                <a:spcPts val="2940"/>
              </a:lnSpc>
              <a:buFont typeface="Arial" panose="020B0604020202020204" pitchFamily="34" charset="0"/>
              <a:buChar char="•"/>
            </a:pPr>
            <a:r>
              <a:rPr lang="ru-RU" sz="3200" u="none" smtClean="0">
                <a:latin typeface="+mj-lt"/>
              </a:rPr>
              <a:t>Точность, не допускающая иного толкования;</a:t>
            </a:r>
          </a:p>
          <a:p>
            <a:pPr marL="342900" lvl="0" indent="-342900" algn="ctr">
              <a:lnSpc>
                <a:spcPts val="2940"/>
              </a:lnSpc>
              <a:buFont typeface="Arial" panose="020B0604020202020204" pitchFamily="34" charset="0"/>
              <a:buChar char="•"/>
            </a:pPr>
            <a:r>
              <a:rPr lang="ru-RU" sz="3200" smtClean="0">
                <a:latin typeface="+mj-lt"/>
              </a:rPr>
              <a:t>Краткость, ясность излагаемого материала;</a:t>
            </a:r>
          </a:p>
          <a:p>
            <a:pPr marL="342900" lvl="0" indent="-342900" algn="ctr">
              <a:lnSpc>
                <a:spcPts val="2940"/>
              </a:lnSpc>
              <a:buFont typeface="Arial" panose="020B0604020202020204" pitchFamily="34" charset="0"/>
              <a:buChar char="•"/>
            </a:pPr>
            <a:r>
              <a:rPr lang="ru-RU" sz="3200" u="none" smtClean="0">
                <a:latin typeface="+mj-lt"/>
              </a:rPr>
              <a:t>Юридическая обоснованность;</a:t>
            </a:r>
          </a:p>
          <a:p>
            <a:pPr marL="342900" lvl="0" indent="-342900" algn="ctr">
              <a:lnSpc>
                <a:spcPts val="2940"/>
              </a:lnSpc>
              <a:buFont typeface="Arial" panose="020B0604020202020204" pitchFamily="34" charset="0"/>
              <a:buChar char="•"/>
            </a:pPr>
            <a:r>
              <a:rPr lang="ru-RU" sz="3200" smtClean="0">
                <a:latin typeface="+mj-lt"/>
              </a:rPr>
              <a:t>Неличный характер;</a:t>
            </a:r>
          </a:p>
          <a:p>
            <a:pPr marL="342900" lvl="0" indent="-342900" algn="ctr">
              <a:lnSpc>
                <a:spcPts val="2940"/>
              </a:lnSpc>
              <a:buFont typeface="Arial" panose="020B0604020202020204" pitchFamily="34" charset="0"/>
              <a:buChar char="•"/>
            </a:pPr>
            <a:r>
              <a:rPr lang="ru-RU" sz="3200" u="none" smtClean="0">
                <a:latin typeface="+mj-lt"/>
              </a:rPr>
              <a:t>Стандартизованность;</a:t>
            </a:r>
          </a:p>
          <a:p>
            <a:pPr marL="342900" lvl="0" indent="-342900" algn="ctr">
              <a:lnSpc>
                <a:spcPts val="2940"/>
              </a:lnSpc>
              <a:buFont typeface="Arial" panose="020B0604020202020204" pitchFamily="34" charset="0"/>
              <a:buChar char="•"/>
            </a:pPr>
            <a:r>
              <a:rPr lang="ru-RU" sz="3200" smtClean="0">
                <a:latin typeface="+mj-lt"/>
              </a:rPr>
              <a:t>Стандартность расположения частей текста или реквизитов;</a:t>
            </a:r>
          </a:p>
          <a:p>
            <a:pPr marL="342900" lvl="0" indent="-342900" algn="ctr">
              <a:lnSpc>
                <a:spcPts val="2940"/>
              </a:lnSpc>
              <a:buFont typeface="Arial" panose="020B0604020202020204" pitchFamily="34" charset="0"/>
              <a:buChar char="•"/>
            </a:pPr>
            <a:r>
              <a:rPr lang="ru-RU" sz="3200" u="none" smtClean="0">
                <a:latin typeface="+mj-lt"/>
              </a:rPr>
              <a:t>Отсутствие эмоциональности, экспрессивности</a:t>
            </a:r>
          </a:p>
          <a:p>
            <a:pPr marL="342900" lvl="0" indent="-342900" algn="ctr">
              <a:lnSpc>
                <a:spcPts val="2940"/>
              </a:lnSpc>
              <a:buFont typeface="Arial" panose="020B0604020202020204" pitchFamily="34" charset="0"/>
              <a:buChar char="•"/>
            </a:pPr>
            <a:r>
              <a:rPr lang="ru-RU" sz="3200" smtClean="0">
                <a:latin typeface="+mj-lt"/>
              </a:rPr>
              <a:t>Единая внешняя форма</a:t>
            </a:r>
            <a:endParaRPr lang="en-US" sz="3200" u="none">
              <a:latin typeface="+mj-lt"/>
            </a:endParaRPr>
          </a:p>
        </p:txBody>
      </p:sp>
      <p:grpSp>
        <p:nvGrpSpPr>
          <p:cNvPr id="18" name="Group 18"/>
          <p:cNvGrpSpPr/>
          <p:nvPr/>
        </p:nvGrpSpPr>
        <p:grpSpPr>
          <a:xfrm>
            <a:off x="1643355" y="5026918"/>
            <a:ext cx="691635" cy="691635"/>
            <a:chOff x="-512042" y="-9"/>
            <a:chExt cx="6350000" cy="6350000"/>
          </a:xfrm>
        </p:grpSpPr>
        <p:sp>
          <p:nvSpPr>
            <p:cNvPr id="19" name="Freeform 19"/>
            <p:cNvSpPr/>
            <p:nvPr/>
          </p:nvSpPr>
          <p:spPr>
            <a:xfrm>
              <a:off x="-512042" y="-9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FFCC66"/>
            </a:solidFill>
          </p:spPr>
        </p:sp>
      </p:grpSp>
      <p:sp>
        <p:nvSpPr>
          <p:cNvPr id="20" name="TextBox 20"/>
          <p:cNvSpPr txBox="1"/>
          <p:nvPr/>
        </p:nvSpPr>
        <p:spPr>
          <a:xfrm>
            <a:off x="1629541" y="5196069"/>
            <a:ext cx="691635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79"/>
              </a:lnSpc>
            </a:pPr>
            <a:r>
              <a:rPr lang="en-US" sz="2400">
                <a:solidFill>
                  <a:srgbClr val="3F5896"/>
                </a:solidFill>
                <a:latin typeface="Montserrat Semi-Bold" panose="020B0604020202020204" charset="-52"/>
              </a:rPr>
              <a:t>1</a:t>
            </a:r>
          </a:p>
        </p:txBody>
      </p:sp>
      <p:grpSp>
        <p:nvGrpSpPr>
          <p:cNvPr id="21" name="Group 21"/>
          <p:cNvGrpSpPr/>
          <p:nvPr/>
        </p:nvGrpSpPr>
        <p:grpSpPr>
          <a:xfrm>
            <a:off x="1466142" y="6208855"/>
            <a:ext cx="6978022" cy="1142487"/>
            <a:chOff x="0" y="0"/>
            <a:chExt cx="33214774" cy="5438140"/>
          </a:xfrm>
        </p:grpSpPr>
        <p:sp>
          <p:nvSpPr>
            <p:cNvPr id="22" name="Freeform 22"/>
            <p:cNvSpPr/>
            <p:nvPr/>
          </p:nvSpPr>
          <p:spPr>
            <a:xfrm>
              <a:off x="27940" y="0"/>
              <a:ext cx="33158893" cy="5438140"/>
            </a:xfrm>
            <a:custGeom>
              <a:avLst/>
              <a:gdLst/>
              <a:ahLst/>
              <a:cxnLst/>
              <a:rect l="l" t="t" r="r" b="b"/>
              <a:pathLst>
                <a:path w="33158893" h="5438140">
                  <a:moveTo>
                    <a:pt x="33158893" y="2719070"/>
                  </a:moveTo>
                  <a:cubicBezTo>
                    <a:pt x="33133493" y="2743200"/>
                    <a:pt x="32755036" y="3116580"/>
                    <a:pt x="32755036" y="3509010"/>
                  </a:cubicBezTo>
                  <a:lnTo>
                    <a:pt x="32753764" y="3509010"/>
                  </a:lnTo>
                  <a:lnTo>
                    <a:pt x="32753764" y="4631690"/>
                  </a:lnTo>
                  <a:cubicBezTo>
                    <a:pt x="32753764" y="5058410"/>
                    <a:pt x="32422293" y="5406390"/>
                    <a:pt x="32003193" y="5435600"/>
                  </a:cubicBezTo>
                  <a:cubicBezTo>
                    <a:pt x="31994304" y="5436870"/>
                    <a:pt x="31985414" y="5436870"/>
                    <a:pt x="31976525" y="5436870"/>
                  </a:cubicBezTo>
                  <a:cubicBezTo>
                    <a:pt x="31966364" y="5438140"/>
                    <a:pt x="31957475" y="5438140"/>
                    <a:pt x="31947314" y="5438140"/>
                  </a:cubicBezTo>
                  <a:lnTo>
                    <a:pt x="1210310" y="5438140"/>
                  </a:lnTo>
                  <a:cubicBezTo>
                    <a:pt x="1200150" y="5438140"/>
                    <a:pt x="1191260" y="5436870"/>
                    <a:pt x="1181100" y="5436870"/>
                  </a:cubicBezTo>
                  <a:cubicBezTo>
                    <a:pt x="1172210" y="5436870"/>
                    <a:pt x="1163320" y="5435600"/>
                    <a:pt x="1154430" y="5435600"/>
                  </a:cubicBezTo>
                  <a:cubicBezTo>
                    <a:pt x="735330" y="5407660"/>
                    <a:pt x="403860" y="5058410"/>
                    <a:pt x="403860" y="4631690"/>
                  </a:cubicBezTo>
                  <a:lnTo>
                    <a:pt x="403860" y="3509010"/>
                  </a:lnTo>
                  <a:cubicBezTo>
                    <a:pt x="403860" y="3116580"/>
                    <a:pt x="24130" y="2743200"/>
                    <a:pt x="0" y="2719070"/>
                  </a:cubicBezTo>
                  <a:cubicBezTo>
                    <a:pt x="24130" y="2694940"/>
                    <a:pt x="403860" y="2321560"/>
                    <a:pt x="403860" y="1929130"/>
                  </a:cubicBezTo>
                  <a:lnTo>
                    <a:pt x="405130" y="1929130"/>
                  </a:lnTo>
                  <a:lnTo>
                    <a:pt x="405130" y="806450"/>
                  </a:lnTo>
                  <a:cubicBezTo>
                    <a:pt x="405130" y="379730"/>
                    <a:pt x="736600" y="31750"/>
                    <a:pt x="1155700" y="2540"/>
                  </a:cubicBezTo>
                  <a:cubicBezTo>
                    <a:pt x="1164590" y="1270"/>
                    <a:pt x="1173480" y="1270"/>
                    <a:pt x="1182370" y="1270"/>
                  </a:cubicBezTo>
                  <a:cubicBezTo>
                    <a:pt x="1192530" y="0"/>
                    <a:pt x="1201420" y="0"/>
                    <a:pt x="1211580" y="0"/>
                  </a:cubicBezTo>
                  <a:lnTo>
                    <a:pt x="31948586" y="0"/>
                  </a:lnTo>
                  <a:cubicBezTo>
                    <a:pt x="31958743" y="0"/>
                    <a:pt x="31967636" y="1270"/>
                    <a:pt x="31977793" y="1270"/>
                  </a:cubicBezTo>
                  <a:cubicBezTo>
                    <a:pt x="31986686" y="1270"/>
                    <a:pt x="31995575" y="2540"/>
                    <a:pt x="32004464" y="2540"/>
                  </a:cubicBezTo>
                  <a:cubicBezTo>
                    <a:pt x="32423564" y="30480"/>
                    <a:pt x="32755036" y="379730"/>
                    <a:pt x="32755036" y="806450"/>
                  </a:cubicBezTo>
                  <a:lnTo>
                    <a:pt x="32755036" y="1929130"/>
                  </a:lnTo>
                  <a:cubicBezTo>
                    <a:pt x="32755036" y="2321560"/>
                    <a:pt x="33133493" y="2694940"/>
                    <a:pt x="33158893" y="2719070"/>
                  </a:cubicBezTo>
                  <a:close/>
                </a:path>
              </a:pathLst>
            </a:custGeom>
            <a:solidFill>
              <a:srgbClr val="3F5896"/>
            </a:solidFill>
          </p:spPr>
        </p:sp>
      </p:grpSp>
      <p:sp>
        <p:nvSpPr>
          <p:cNvPr id="23" name="TextBox 23"/>
          <p:cNvSpPr txBox="1"/>
          <p:nvPr/>
        </p:nvSpPr>
        <p:spPr>
          <a:xfrm>
            <a:off x="2478704" y="6359223"/>
            <a:ext cx="5909689" cy="79508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>
              <a:lnSpc>
                <a:spcPts val="3120"/>
              </a:lnSpc>
            </a:pPr>
            <a:r>
              <a:rPr lang="ru-RU" sz="2400" smtClean="0">
                <a:solidFill>
                  <a:srgbClr val="FFFFFF"/>
                </a:solidFill>
                <a:latin typeface="Montserrat"/>
              </a:rPr>
              <a:t>Статьи Конституции, указы, уставы, договоры, постановления и др.</a:t>
            </a:r>
            <a:endParaRPr lang="en-US" sz="2400">
              <a:solidFill>
                <a:srgbClr val="FFFFFF"/>
              </a:solidFill>
              <a:latin typeface="Montserrat"/>
            </a:endParaRPr>
          </a:p>
        </p:txBody>
      </p:sp>
      <p:sp>
        <p:nvSpPr>
          <p:cNvPr id="26" name="TextBox 26"/>
          <p:cNvSpPr txBox="1"/>
          <p:nvPr/>
        </p:nvSpPr>
        <p:spPr>
          <a:xfrm>
            <a:off x="1919228" y="6609825"/>
            <a:ext cx="691635" cy="361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79"/>
              </a:lnSpc>
            </a:pPr>
            <a:r>
              <a:rPr lang="en-US" sz="2400">
                <a:solidFill>
                  <a:srgbClr val="3F5896"/>
                </a:solidFill>
                <a:latin typeface="Gliker Semi-Bold"/>
              </a:rPr>
              <a:t>2</a:t>
            </a:r>
          </a:p>
        </p:txBody>
      </p:sp>
      <p:grpSp>
        <p:nvGrpSpPr>
          <p:cNvPr id="27" name="Group 27"/>
          <p:cNvGrpSpPr/>
          <p:nvPr/>
        </p:nvGrpSpPr>
        <p:grpSpPr>
          <a:xfrm>
            <a:off x="1466142" y="7640311"/>
            <a:ext cx="6978022" cy="1541789"/>
            <a:chOff x="0" y="0"/>
            <a:chExt cx="33214774" cy="5438140"/>
          </a:xfrm>
        </p:grpSpPr>
        <p:sp>
          <p:nvSpPr>
            <p:cNvPr id="28" name="Freeform 28"/>
            <p:cNvSpPr/>
            <p:nvPr/>
          </p:nvSpPr>
          <p:spPr>
            <a:xfrm>
              <a:off x="27940" y="0"/>
              <a:ext cx="33158893" cy="5438140"/>
            </a:xfrm>
            <a:custGeom>
              <a:avLst/>
              <a:gdLst/>
              <a:ahLst/>
              <a:cxnLst/>
              <a:rect l="l" t="t" r="r" b="b"/>
              <a:pathLst>
                <a:path w="33158893" h="5438140">
                  <a:moveTo>
                    <a:pt x="33158893" y="2719070"/>
                  </a:moveTo>
                  <a:cubicBezTo>
                    <a:pt x="33133493" y="2743200"/>
                    <a:pt x="32755036" y="3116580"/>
                    <a:pt x="32755036" y="3509010"/>
                  </a:cubicBezTo>
                  <a:lnTo>
                    <a:pt x="32753764" y="3509010"/>
                  </a:lnTo>
                  <a:lnTo>
                    <a:pt x="32753764" y="4631690"/>
                  </a:lnTo>
                  <a:cubicBezTo>
                    <a:pt x="32753764" y="5058410"/>
                    <a:pt x="32422293" y="5406390"/>
                    <a:pt x="32003193" y="5435600"/>
                  </a:cubicBezTo>
                  <a:cubicBezTo>
                    <a:pt x="31994304" y="5436870"/>
                    <a:pt x="31985414" y="5436870"/>
                    <a:pt x="31976525" y="5436870"/>
                  </a:cubicBezTo>
                  <a:cubicBezTo>
                    <a:pt x="31966364" y="5438140"/>
                    <a:pt x="31957475" y="5438140"/>
                    <a:pt x="31947314" y="5438140"/>
                  </a:cubicBezTo>
                  <a:lnTo>
                    <a:pt x="1210310" y="5438140"/>
                  </a:lnTo>
                  <a:cubicBezTo>
                    <a:pt x="1200150" y="5438140"/>
                    <a:pt x="1191260" y="5436870"/>
                    <a:pt x="1181100" y="5436870"/>
                  </a:cubicBezTo>
                  <a:cubicBezTo>
                    <a:pt x="1172210" y="5436870"/>
                    <a:pt x="1163320" y="5435600"/>
                    <a:pt x="1154430" y="5435600"/>
                  </a:cubicBezTo>
                  <a:cubicBezTo>
                    <a:pt x="735330" y="5407660"/>
                    <a:pt x="403860" y="5058410"/>
                    <a:pt x="403860" y="4631690"/>
                  </a:cubicBezTo>
                  <a:lnTo>
                    <a:pt x="403860" y="3509010"/>
                  </a:lnTo>
                  <a:cubicBezTo>
                    <a:pt x="403860" y="3116580"/>
                    <a:pt x="24130" y="2743200"/>
                    <a:pt x="0" y="2719070"/>
                  </a:cubicBezTo>
                  <a:cubicBezTo>
                    <a:pt x="24130" y="2694940"/>
                    <a:pt x="403860" y="2321560"/>
                    <a:pt x="403860" y="1929130"/>
                  </a:cubicBezTo>
                  <a:lnTo>
                    <a:pt x="405130" y="1929130"/>
                  </a:lnTo>
                  <a:lnTo>
                    <a:pt x="405130" y="806450"/>
                  </a:lnTo>
                  <a:cubicBezTo>
                    <a:pt x="405130" y="379730"/>
                    <a:pt x="736600" y="31750"/>
                    <a:pt x="1155700" y="2540"/>
                  </a:cubicBezTo>
                  <a:cubicBezTo>
                    <a:pt x="1164590" y="1270"/>
                    <a:pt x="1173480" y="1270"/>
                    <a:pt x="1182370" y="1270"/>
                  </a:cubicBezTo>
                  <a:cubicBezTo>
                    <a:pt x="1192530" y="0"/>
                    <a:pt x="1201420" y="0"/>
                    <a:pt x="1211580" y="0"/>
                  </a:cubicBezTo>
                  <a:lnTo>
                    <a:pt x="31948586" y="0"/>
                  </a:lnTo>
                  <a:cubicBezTo>
                    <a:pt x="31958743" y="0"/>
                    <a:pt x="31967636" y="1270"/>
                    <a:pt x="31977793" y="1270"/>
                  </a:cubicBezTo>
                  <a:cubicBezTo>
                    <a:pt x="31986686" y="1270"/>
                    <a:pt x="31995575" y="2540"/>
                    <a:pt x="32004464" y="2540"/>
                  </a:cubicBezTo>
                  <a:cubicBezTo>
                    <a:pt x="32423564" y="30480"/>
                    <a:pt x="32755036" y="379730"/>
                    <a:pt x="32755036" y="806450"/>
                  </a:cubicBezTo>
                  <a:lnTo>
                    <a:pt x="32755036" y="1929130"/>
                  </a:lnTo>
                  <a:cubicBezTo>
                    <a:pt x="32755036" y="2321560"/>
                    <a:pt x="33133493" y="2694940"/>
                    <a:pt x="33158893" y="2719070"/>
                  </a:cubicBezTo>
                  <a:close/>
                </a:path>
              </a:pathLst>
            </a:custGeom>
            <a:solidFill>
              <a:srgbClr val="3F5896"/>
            </a:solidFill>
          </p:spPr>
        </p:sp>
      </p:grpSp>
      <p:sp>
        <p:nvSpPr>
          <p:cNvPr id="29" name="TextBox 29"/>
          <p:cNvSpPr txBox="1"/>
          <p:nvPr/>
        </p:nvSpPr>
        <p:spPr>
          <a:xfrm>
            <a:off x="2478704" y="7817220"/>
            <a:ext cx="6117119" cy="119263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120"/>
              </a:lnSpc>
            </a:pPr>
            <a:r>
              <a:rPr lang="ru-RU" sz="2400" smtClean="0">
                <a:solidFill>
                  <a:srgbClr val="FFFFFF"/>
                </a:solidFill>
                <a:latin typeface="Montserrat"/>
              </a:rPr>
              <a:t>Деловые </a:t>
            </a:r>
            <a:r>
              <a:rPr lang="ru-RU" sz="2400">
                <a:solidFill>
                  <a:srgbClr val="FFFFFF"/>
                </a:solidFill>
                <a:latin typeface="Montserrat"/>
              </a:rPr>
              <a:t>бумаги личного характера, составленные и оформленные частным, физическим </a:t>
            </a:r>
            <a:r>
              <a:rPr lang="ru-RU" sz="2400" smtClean="0">
                <a:solidFill>
                  <a:srgbClr val="FFFFFF"/>
                </a:solidFill>
                <a:latin typeface="Montserrat"/>
              </a:rPr>
              <a:t>лицом</a:t>
            </a:r>
            <a:endParaRPr lang="en-US" sz="2400">
              <a:solidFill>
                <a:srgbClr val="FFFFFF"/>
              </a:solidFill>
              <a:latin typeface="Montserrat"/>
            </a:endParaRPr>
          </a:p>
        </p:txBody>
      </p:sp>
      <p:grpSp>
        <p:nvGrpSpPr>
          <p:cNvPr id="30" name="Group 30"/>
          <p:cNvGrpSpPr/>
          <p:nvPr/>
        </p:nvGrpSpPr>
        <p:grpSpPr>
          <a:xfrm>
            <a:off x="1613870" y="8062384"/>
            <a:ext cx="691635" cy="691635"/>
            <a:chOff x="-2659658" y="98238"/>
            <a:chExt cx="6350000" cy="6350000"/>
          </a:xfrm>
        </p:grpSpPr>
        <p:sp>
          <p:nvSpPr>
            <p:cNvPr id="31" name="Freeform 31"/>
            <p:cNvSpPr/>
            <p:nvPr/>
          </p:nvSpPr>
          <p:spPr>
            <a:xfrm>
              <a:off x="-2659658" y="98238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FFCC66"/>
            </a:solidFill>
          </p:spPr>
        </p:sp>
      </p:grpSp>
      <p:sp>
        <p:nvSpPr>
          <p:cNvPr id="32" name="TextBox 32"/>
          <p:cNvSpPr txBox="1"/>
          <p:nvPr/>
        </p:nvSpPr>
        <p:spPr>
          <a:xfrm>
            <a:off x="1613870" y="8222252"/>
            <a:ext cx="691635" cy="3718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879"/>
              </a:lnSpc>
            </a:pPr>
            <a:r>
              <a:rPr lang="en-US" sz="2400">
                <a:solidFill>
                  <a:srgbClr val="3F5896"/>
                </a:solidFill>
                <a:latin typeface="Montserrat Semi-Bold" panose="020B0604020202020204" charset="-52"/>
              </a:rPr>
              <a:t>3</a:t>
            </a:r>
          </a:p>
        </p:txBody>
      </p:sp>
      <p:sp>
        <p:nvSpPr>
          <p:cNvPr id="33" name="TextBox 15"/>
          <p:cNvSpPr txBox="1"/>
          <p:nvPr/>
        </p:nvSpPr>
        <p:spPr>
          <a:xfrm>
            <a:off x="1706316" y="2612431"/>
            <a:ext cx="6497672" cy="5129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3960"/>
              </a:lnSpc>
              <a:spcBef>
                <a:spcPct val="0"/>
              </a:spcBef>
            </a:pPr>
            <a:r>
              <a:rPr lang="ru-RU" sz="3600" b="1" spc="72" smtClean="0">
                <a:latin typeface="+mj-lt"/>
              </a:rPr>
              <a:t>Жанры:</a:t>
            </a:r>
            <a:endParaRPr lang="en-US" sz="3600" b="1" spc="72">
              <a:latin typeface="+mj-lt"/>
            </a:endParaRPr>
          </a:p>
        </p:txBody>
      </p:sp>
      <p:grpSp>
        <p:nvGrpSpPr>
          <p:cNvPr id="36" name="Group 24"/>
          <p:cNvGrpSpPr/>
          <p:nvPr/>
        </p:nvGrpSpPr>
        <p:grpSpPr>
          <a:xfrm>
            <a:off x="1643355" y="6442213"/>
            <a:ext cx="691635" cy="691635"/>
            <a:chOff x="0" y="0"/>
            <a:chExt cx="6350000" cy="6350000"/>
          </a:xfrm>
        </p:grpSpPr>
        <p:sp>
          <p:nvSpPr>
            <p:cNvPr id="37" name="Freeform 25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FFCC66"/>
            </a:solidFill>
          </p:spPr>
        </p:sp>
      </p:grpSp>
      <p:sp>
        <p:nvSpPr>
          <p:cNvPr id="38" name="TextBox 26"/>
          <p:cNvSpPr txBox="1"/>
          <p:nvPr/>
        </p:nvSpPr>
        <p:spPr>
          <a:xfrm>
            <a:off x="1643355" y="6617757"/>
            <a:ext cx="691635" cy="361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79"/>
              </a:lnSpc>
            </a:pPr>
            <a:r>
              <a:rPr lang="en-US" sz="2400">
                <a:solidFill>
                  <a:srgbClr val="3F5896"/>
                </a:solidFill>
                <a:latin typeface="Montserrat Semi-Bold" panose="020B0604020202020204" charset="-52"/>
              </a:rPr>
              <a:t>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23" grpId="0"/>
      <p:bldP spid="29" grpId="0"/>
      <p:bldP spid="3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6D3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1207739" y="2019301"/>
            <a:ext cx="4189426" cy="6888698"/>
            <a:chOff x="0" y="0"/>
            <a:chExt cx="878912" cy="1861471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878912" cy="1861471"/>
            </a:xfrm>
            <a:custGeom>
              <a:avLst/>
              <a:gdLst/>
              <a:ahLst/>
              <a:cxnLst/>
              <a:rect l="l" t="t" r="r" b="b"/>
              <a:pathLst>
                <a:path w="878912" h="1861471">
                  <a:moveTo>
                    <a:pt x="0" y="0"/>
                  </a:moveTo>
                  <a:lnTo>
                    <a:pt x="878912" y="0"/>
                  </a:lnTo>
                  <a:lnTo>
                    <a:pt x="878912" y="1861471"/>
                  </a:lnTo>
                  <a:lnTo>
                    <a:pt x="0" y="1861471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4" name="Freeform 4"/>
          <p:cNvSpPr/>
          <p:nvPr/>
        </p:nvSpPr>
        <p:spPr>
          <a:xfrm rot="-5400000">
            <a:off x="5594388" y="-603288"/>
            <a:ext cx="6888698" cy="12133874"/>
          </a:xfrm>
          <a:custGeom>
            <a:avLst/>
            <a:gdLst/>
            <a:ahLst/>
            <a:cxnLst/>
            <a:rect l="l" t="t" r="r" b="b"/>
            <a:pathLst>
              <a:path w="6462197" h="8837192">
                <a:moveTo>
                  <a:pt x="0" y="0"/>
                </a:moveTo>
                <a:lnTo>
                  <a:pt x="6462197" y="0"/>
                </a:lnTo>
                <a:lnTo>
                  <a:pt x="6462197" y="8837192"/>
                </a:lnTo>
                <a:lnTo>
                  <a:pt x="0" y="883719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7913025" y="1511775"/>
            <a:ext cx="2461951" cy="801253"/>
          </a:xfrm>
          <a:custGeom>
            <a:avLst/>
            <a:gdLst/>
            <a:ahLst/>
            <a:cxnLst/>
            <a:rect l="l" t="t" r="r" b="b"/>
            <a:pathLst>
              <a:path w="2461951" h="801253">
                <a:moveTo>
                  <a:pt x="0" y="0"/>
                </a:moveTo>
                <a:lnTo>
                  <a:pt x="2461950" y="0"/>
                </a:lnTo>
                <a:lnTo>
                  <a:pt x="2461950" y="801253"/>
                </a:lnTo>
                <a:lnTo>
                  <a:pt x="0" y="80125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 flipH="1">
            <a:off x="14630400" y="3771900"/>
            <a:ext cx="3422684" cy="6004688"/>
          </a:xfrm>
          <a:custGeom>
            <a:avLst/>
            <a:gdLst/>
            <a:ahLst/>
            <a:cxnLst/>
            <a:rect l="l" t="t" r="r" b="b"/>
            <a:pathLst>
              <a:path w="5759615" h="11519231">
                <a:moveTo>
                  <a:pt x="5759615" y="0"/>
                </a:moveTo>
                <a:lnTo>
                  <a:pt x="0" y="0"/>
                </a:lnTo>
                <a:lnTo>
                  <a:pt x="0" y="11519230"/>
                </a:lnTo>
                <a:lnTo>
                  <a:pt x="5759615" y="11519230"/>
                </a:lnTo>
                <a:lnTo>
                  <a:pt x="5759615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46477" y="7353300"/>
            <a:ext cx="3511123" cy="2675090"/>
          </a:xfrm>
          <a:custGeom>
            <a:avLst/>
            <a:gdLst/>
            <a:ahLst/>
            <a:cxnLst/>
            <a:rect l="l" t="t" r="r" b="b"/>
            <a:pathLst>
              <a:path w="5888466" h="5438802">
                <a:moveTo>
                  <a:pt x="0" y="0"/>
                </a:moveTo>
                <a:lnTo>
                  <a:pt x="5888466" y="0"/>
                </a:lnTo>
                <a:lnTo>
                  <a:pt x="5888466" y="5438801"/>
                </a:lnTo>
                <a:lnTo>
                  <a:pt x="0" y="5438801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=""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0" name="Прямоугольник 9"/>
          <p:cNvSpPr/>
          <p:nvPr/>
        </p:nvSpPr>
        <p:spPr>
          <a:xfrm>
            <a:off x="4019402" y="3771899"/>
            <a:ext cx="10825165" cy="28584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>
                <a:solidFill>
                  <a:srgbClr val="000000"/>
                </a:solidFill>
                <a:latin typeface="Times New Roman" panose="02020603050405020304" pitchFamily="18" charset="0"/>
                <a:ea typeface="Lucida Sans Unicode" panose="020B0602030504020204" pitchFamily="34" charset="0"/>
                <a:cs typeface="Times New Roman" panose="02020603050405020304" pitchFamily="18" charset="0"/>
              </a:rPr>
              <a:t>Заявление</a:t>
            </a:r>
            <a:r>
              <a:rPr lang="ru-RU" sz="2800">
                <a:solidFill>
                  <a:srgbClr val="000000"/>
                </a:solidFill>
                <a:latin typeface="Times New Roman" panose="02020603050405020304" pitchFamily="18" charset="0"/>
                <a:ea typeface="Lucida Sans Unicode" panose="020B0602030504020204" pitchFamily="34" charset="0"/>
                <a:cs typeface="Times New Roman" panose="02020603050405020304" pitchFamily="18" charset="0"/>
              </a:rPr>
              <a:t> – письменная просьба о чем-нибудь, адресованная организации, учреждению, предприятию или должностному лицу (например, заявление о принятии на учебу в учебное заведение, об освобождении занятий в лицее, о предоставлении путевки в санаторий, о принятии на работу и т. д.). Заявление пишется по общепринятой форме.</a:t>
            </a:r>
            <a:endParaRPr lang="ru-RU" sz="24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6D3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90600" y="800100"/>
            <a:ext cx="16230600" cy="8229600"/>
            <a:chOff x="0" y="0"/>
            <a:chExt cx="5998478" cy="304148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998478" cy="3041482"/>
            </a:xfrm>
            <a:custGeom>
              <a:avLst/>
              <a:gdLst/>
              <a:ahLst/>
              <a:cxnLst/>
              <a:rect l="l" t="t" r="r" b="b"/>
              <a:pathLst>
                <a:path w="5998478" h="3041482">
                  <a:moveTo>
                    <a:pt x="5874018" y="3041482"/>
                  </a:moveTo>
                  <a:lnTo>
                    <a:pt x="124460" y="3041482"/>
                  </a:lnTo>
                  <a:cubicBezTo>
                    <a:pt x="55880" y="3041482"/>
                    <a:pt x="0" y="2985602"/>
                    <a:pt x="0" y="2917022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5874018" y="0"/>
                  </a:lnTo>
                  <a:cubicBezTo>
                    <a:pt x="5942598" y="0"/>
                    <a:pt x="5998478" y="55880"/>
                    <a:pt x="5998478" y="124460"/>
                  </a:cubicBezTo>
                  <a:lnTo>
                    <a:pt x="5998478" y="2917022"/>
                  </a:lnTo>
                  <a:cubicBezTo>
                    <a:pt x="5998478" y="2985602"/>
                    <a:pt x="5942598" y="3041482"/>
                    <a:pt x="5874018" y="3041482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27" name="Прямоугольник 26"/>
          <p:cNvSpPr/>
          <p:nvPr/>
        </p:nvSpPr>
        <p:spPr>
          <a:xfrm>
            <a:off x="1524000" y="1562100"/>
            <a:ext cx="15011400" cy="68765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07000"/>
              </a:lnSpc>
              <a:spcAft>
                <a:spcPts val="0"/>
              </a:spcAft>
            </a:pPr>
            <a:r>
              <a:rPr lang="ru-RU" sz="320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Директору средней школы № 59 </a:t>
            </a:r>
            <a:endParaRPr lang="ru-RU" sz="320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07000"/>
              </a:lnSpc>
              <a:spcAft>
                <a:spcPts val="0"/>
              </a:spcAft>
            </a:pPr>
            <a:r>
              <a:rPr lang="ru-RU" sz="320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Курмаевой О. Ф. </a:t>
            </a:r>
            <a:endParaRPr lang="ru-RU" sz="320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07000"/>
              </a:lnSpc>
              <a:spcAft>
                <a:spcPts val="0"/>
              </a:spcAft>
            </a:pPr>
            <a:r>
              <a:rPr lang="ru-RU" sz="320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ученицы 8 класса </a:t>
            </a:r>
            <a:endParaRPr lang="ru-RU" sz="320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07000"/>
              </a:lnSpc>
              <a:spcAft>
                <a:spcPts val="0"/>
              </a:spcAft>
            </a:pPr>
            <a:r>
              <a:rPr lang="ru-RU" sz="320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Петровой Ольги </a:t>
            </a:r>
            <a:endParaRPr lang="ru-RU" sz="320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endParaRPr lang="ru-RU" sz="3200" smtClean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320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заявление</a:t>
            </a:r>
            <a:r>
              <a:rPr lang="ru-RU" sz="360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ru-RU" sz="360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893763" algn="just">
              <a:lnSpc>
                <a:spcPct val="107000"/>
              </a:lnSpc>
              <a:spcAft>
                <a:spcPts val="0"/>
              </a:spcAft>
            </a:pPr>
            <a:r>
              <a:rPr lang="ru-RU" sz="360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Дорогая Ольга Фёдоровна! Не могли бы вы быть так добры освободить меня от учебных занятий на 2 дня (с 12 по 13 октября) для участия в соревнованиях по шахматам на первенство города. Я буду очень рада! Спасибо большое. </a:t>
            </a:r>
            <a:endParaRPr lang="ru-RU" sz="360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360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360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360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Четверг                                                                                      </a:t>
            </a:r>
            <a:r>
              <a:rPr lang="ru-RU" sz="360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Петрова.</a:t>
            </a:r>
            <a:endParaRPr lang="ru-RU" sz="36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6309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6D3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90600" y="739140"/>
            <a:ext cx="16230600" cy="8229600"/>
            <a:chOff x="0" y="0"/>
            <a:chExt cx="5998478" cy="304148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998478" cy="3041482"/>
            </a:xfrm>
            <a:custGeom>
              <a:avLst/>
              <a:gdLst/>
              <a:ahLst/>
              <a:cxnLst/>
              <a:rect l="l" t="t" r="r" b="b"/>
              <a:pathLst>
                <a:path w="5998478" h="3041482">
                  <a:moveTo>
                    <a:pt x="5874018" y="3041482"/>
                  </a:moveTo>
                  <a:lnTo>
                    <a:pt x="124460" y="3041482"/>
                  </a:lnTo>
                  <a:cubicBezTo>
                    <a:pt x="55880" y="3041482"/>
                    <a:pt x="0" y="2985602"/>
                    <a:pt x="0" y="2917022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5874018" y="0"/>
                  </a:lnTo>
                  <a:cubicBezTo>
                    <a:pt x="5942598" y="0"/>
                    <a:pt x="5998478" y="55880"/>
                    <a:pt x="5998478" y="124460"/>
                  </a:cubicBezTo>
                  <a:lnTo>
                    <a:pt x="5998478" y="2917022"/>
                  </a:lnTo>
                  <a:cubicBezTo>
                    <a:pt x="5998478" y="2985602"/>
                    <a:pt x="5942598" y="3041482"/>
                    <a:pt x="5874018" y="3041482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27" name="Прямоугольник 26"/>
          <p:cNvSpPr/>
          <p:nvPr/>
        </p:nvSpPr>
        <p:spPr>
          <a:xfrm>
            <a:off x="1524000" y="1562100"/>
            <a:ext cx="15011400" cy="64152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9410700">
              <a:lnSpc>
                <a:spcPct val="107000"/>
              </a:lnSpc>
              <a:spcAft>
                <a:spcPts val="0"/>
              </a:spcAft>
            </a:pPr>
            <a:r>
              <a:rPr lang="ru-RU" sz="280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Директору </a:t>
            </a:r>
            <a:endParaRPr lang="ru-RU" sz="2800" smtClean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9410700">
              <a:lnSpc>
                <a:spcPct val="107000"/>
              </a:lnSpc>
              <a:spcAft>
                <a:spcPts val="0"/>
              </a:spcAft>
            </a:pPr>
            <a:r>
              <a:rPr lang="ru-RU" sz="280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МАОУ «СОШ </a:t>
            </a:r>
            <a:r>
              <a:rPr lang="ru-RU" sz="280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№ </a:t>
            </a:r>
            <a:r>
              <a:rPr lang="ru-RU" sz="280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59» г. Чебоксары  </a:t>
            </a:r>
            <a:endParaRPr lang="ru-RU" sz="280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9410700">
              <a:lnSpc>
                <a:spcPct val="107000"/>
              </a:lnSpc>
              <a:spcAft>
                <a:spcPts val="0"/>
              </a:spcAft>
            </a:pPr>
            <a:r>
              <a:rPr lang="ru-RU" sz="280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Курмаевой О. Ф. </a:t>
            </a:r>
            <a:endParaRPr lang="ru-RU" sz="280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9410700">
              <a:lnSpc>
                <a:spcPct val="107000"/>
              </a:lnSpc>
              <a:spcAft>
                <a:spcPts val="0"/>
              </a:spcAft>
            </a:pPr>
            <a:r>
              <a:rPr lang="ru-RU" sz="280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ученицы </a:t>
            </a:r>
            <a:r>
              <a:rPr lang="ru-RU" sz="280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8А </a:t>
            </a:r>
            <a:r>
              <a:rPr lang="ru-RU" sz="280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класса </a:t>
            </a:r>
            <a:endParaRPr lang="ru-RU" sz="280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9410700">
              <a:lnSpc>
                <a:spcPct val="107000"/>
              </a:lnSpc>
              <a:spcAft>
                <a:spcPts val="0"/>
              </a:spcAft>
            </a:pPr>
            <a:r>
              <a:rPr lang="ru-RU" sz="280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Петровой Ольги </a:t>
            </a:r>
            <a:endParaRPr lang="ru-RU" sz="280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endParaRPr lang="ru-RU" sz="3200" smtClean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320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заявление</a:t>
            </a:r>
            <a:r>
              <a:rPr lang="ru-RU" sz="320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ru-RU" sz="360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893763" algn="just">
              <a:lnSpc>
                <a:spcPct val="107000"/>
              </a:lnSpc>
              <a:spcAft>
                <a:spcPts val="0"/>
              </a:spcAft>
            </a:pPr>
            <a:r>
              <a:rPr lang="ru-RU" sz="360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Прошу Вас освободить </a:t>
            </a:r>
            <a:r>
              <a:rPr lang="ru-RU" sz="360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меня от учебных занятий </a:t>
            </a:r>
            <a:r>
              <a:rPr lang="ru-RU" sz="360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</a:t>
            </a:r>
            <a:r>
              <a:rPr lang="ru-RU" sz="360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12 по 13 </a:t>
            </a:r>
            <a:r>
              <a:rPr lang="ru-RU" sz="360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октября в связи с участием </a:t>
            </a:r>
            <a:r>
              <a:rPr lang="ru-RU" sz="360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соревнованиях по шахматам на первенство города.  </a:t>
            </a:r>
            <a:endParaRPr lang="ru-RU" sz="3600" smtClean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893763" algn="just">
              <a:lnSpc>
                <a:spcPct val="107000"/>
              </a:lnSpc>
              <a:spcAft>
                <a:spcPts val="0"/>
              </a:spcAft>
            </a:pPr>
            <a:r>
              <a:rPr lang="ru-RU" sz="360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Обязуюсь самостоятельно изучить пропущенный учебный материал.</a:t>
            </a:r>
            <a:endParaRPr lang="ru-RU" sz="360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360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320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</a:t>
            </a:r>
            <a:r>
              <a:rPr lang="ru-RU" sz="280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11.10.2023                                                                                      Петрова О.И.</a:t>
            </a:r>
            <a:endParaRPr lang="ru-RU" sz="28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Shlapak Script Regular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727"/>
          <a:stretch/>
        </p:blipFill>
        <p:spPr bwMode="auto">
          <a:xfrm>
            <a:off x="8915400" y="6743700"/>
            <a:ext cx="2789251" cy="1709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20"/>
          <p:cNvSpPr txBox="1"/>
          <p:nvPr/>
        </p:nvSpPr>
        <p:spPr>
          <a:xfrm>
            <a:off x="609600" y="1153334"/>
            <a:ext cx="8079181" cy="81753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ru-RU" sz="4400" b="1" i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Правильный вариант:</a:t>
            </a:r>
            <a:endParaRPr lang="en-US" sz="4400" b="1" i="1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909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6D3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1207739" y="2019301"/>
            <a:ext cx="4189426" cy="6888698"/>
            <a:chOff x="0" y="0"/>
            <a:chExt cx="878912" cy="1861471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878912" cy="1861471"/>
            </a:xfrm>
            <a:custGeom>
              <a:avLst/>
              <a:gdLst/>
              <a:ahLst/>
              <a:cxnLst/>
              <a:rect l="l" t="t" r="r" b="b"/>
              <a:pathLst>
                <a:path w="878912" h="1861471">
                  <a:moveTo>
                    <a:pt x="0" y="0"/>
                  </a:moveTo>
                  <a:lnTo>
                    <a:pt x="878912" y="0"/>
                  </a:lnTo>
                  <a:lnTo>
                    <a:pt x="878912" y="1861471"/>
                  </a:lnTo>
                  <a:lnTo>
                    <a:pt x="0" y="1861471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4" name="Freeform 4"/>
          <p:cNvSpPr/>
          <p:nvPr/>
        </p:nvSpPr>
        <p:spPr>
          <a:xfrm rot="-5400000">
            <a:off x="5594388" y="-603288"/>
            <a:ext cx="6888698" cy="12133874"/>
          </a:xfrm>
          <a:custGeom>
            <a:avLst/>
            <a:gdLst/>
            <a:ahLst/>
            <a:cxnLst/>
            <a:rect l="l" t="t" r="r" b="b"/>
            <a:pathLst>
              <a:path w="6462197" h="8837192">
                <a:moveTo>
                  <a:pt x="0" y="0"/>
                </a:moveTo>
                <a:lnTo>
                  <a:pt x="6462197" y="0"/>
                </a:lnTo>
                <a:lnTo>
                  <a:pt x="6462197" y="8837192"/>
                </a:lnTo>
                <a:lnTo>
                  <a:pt x="0" y="883719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7913025" y="1511775"/>
            <a:ext cx="2461951" cy="801253"/>
          </a:xfrm>
          <a:custGeom>
            <a:avLst/>
            <a:gdLst/>
            <a:ahLst/>
            <a:cxnLst/>
            <a:rect l="l" t="t" r="r" b="b"/>
            <a:pathLst>
              <a:path w="2461951" h="801253">
                <a:moveTo>
                  <a:pt x="0" y="0"/>
                </a:moveTo>
                <a:lnTo>
                  <a:pt x="2461950" y="0"/>
                </a:lnTo>
                <a:lnTo>
                  <a:pt x="2461950" y="801253"/>
                </a:lnTo>
                <a:lnTo>
                  <a:pt x="0" y="801253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=""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 flipH="1">
            <a:off x="14630400" y="3771900"/>
            <a:ext cx="3422684" cy="6004688"/>
          </a:xfrm>
          <a:custGeom>
            <a:avLst/>
            <a:gdLst/>
            <a:ahLst/>
            <a:cxnLst/>
            <a:rect l="l" t="t" r="r" b="b"/>
            <a:pathLst>
              <a:path w="5759615" h="11519231">
                <a:moveTo>
                  <a:pt x="5759615" y="0"/>
                </a:moveTo>
                <a:lnTo>
                  <a:pt x="0" y="0"/>
                </a:lnTo>
                <a:lnTo>
                  <a:pt x="0" y="11519230"/>
                </a:lnTo>
                <a:lnTo>
                  <a:pt x="5759615" y="11519230"/>
                </a:lnTo>
                <a:lnTo>
                  <a:pt x="5759615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=""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46477" y="7353300"/>
            <a:ext cx="3511123" cy="2675090"/>
          </a:xfrm>
          <a:custGeom>
            <a:avLst/>
            <a:gdLst/>
            <a:ahLst/>
            <a:cxnLst/>
            <a:rect l="l" t="t" r="r" b="b"/>
            <a:pathLst>
              <a:path w="5888466" h="5438802">
                <a:moveTo>
                  <a:pt x="0" y="0"/>
                </a:moveTo>
                <a:lnTo>
                  <a:pt x="5888466" y="0"/>
                </a:lnTo>
                <a:lnTo>
                  <a:pt x="5888466" y="5438801"/>
                </a:lnTo>
                <a:lnTo>
                  <a:pt x="0" y="5438801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=""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0" name="Прямоугольник 9"/>
          <p:cNvSpPr/>
          <p:nvPr/>
        </p:nvSpPr>
        <p:spPr>
          <a:xfrm>
            <a:off x="3868724" y="3771900"/>
            <a:ext cx="10825165" cy="20079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>
                <a:solidFill>
                  <a:srgbClr val="000000"/>
                </a:solidFill>
                <a:latin typeface="Times New Roman" panose="02020603050405020304" pitchFamily="18" charset="0"/>
                <a:ea typeface="Lucida Sans Unicode" panose="020B0602030504020204" pitchFamily="34" charset="0"/>
                <a:cs typeface="Times New Roman" panose="02020603050405020304" pitchFamily="18" charset="0"/>
              </a:rPr>
              <a:t>Объяснительная записка — </a:t>
            </a:r>
            <a:r>
              <a:rPr lang="ru-RU" sz="2800">
                <a:solidFill>
                  <a:srgbClr val="000000"/>
                </a:solidFill>
                <a:latin typeface="Times New Roman" panose="02020603050405020304" pitchFamily="18" charset="0"/>
                <a:ea typeface="Lucida Sans Unicode" panose="020B0602030504020204" pitchFamily="34" charset="0"/>
                <a:cs typeface="Times New Roman" panose="02020603050405020304" pitchFamily="18" charset="0"/>
              </a:rPr>
              <a:t>документ, составляемый для пояснения отдельных ситуаций, нарушений, положений основного документа (проекта, отчета, плана</a:t>
            </a:r>
            <a:r>
              <a:rPr lang="ru-RU" sz="2800" smtClean="0">
                <a:solidFill>
                  <a:srgbClr val="000000"/>
                </a:solidFill>
                <a:latin typeface="Times New Roman" panose="02020603050405020304" pitchFamily="18" charset="0"/>
                <a:ea typeface="Lucida Sans Unicode" panose="020B0602030504020204" pitchFamily="34" charset="0"/>
                <a:cs typeface="Times New Roman" panose="02020603050405020304" pitchFamily="18" charset="0"/>
              </a:rPr>
              <a:t>)</a:t>
            </a:r>
            <a:r>
              <a:rPr lang="ru-RU" sz="2400" smtClean="0">
                <a:latin typeface="Calibri" panose="020F0502020204030204" pitchFamily="34" charset="0"/>
                <a:ea typeface="Lucida Sans Unicode" panose="020B0602030504020204" pitchFamily="34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2800" smtClean="0">
              <a:solidFill>
                <a:srgbClr val="000000"/>
              </a:solidFill>
              <a:latin typeface="Times New Roman" panose="02020603050405020304" pitchFamily="18" charset="0"/>
              <a:ea typeface="Lucida Sans Unicode" panose="020B0602030504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 descr="https://cs12.pikabu.ru/post_img/2019/05/24/11/155872395373615352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9241" y="5699961"/>
            <a:ext cx="4581798" cy="2382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5948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6D3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90600" y="800100"/>
            <a:ext cx="16230600" cy="8229600"/>
            <a:chOff x="0" y="0"/>
            <a:chExt cx="5998478" cy="304148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998478" cy="3041482"/>
            </a:xfrm>
            <a:custGeom>
              <a:avLst/>
              <a:gdLst/>
              <a:ahLst/>
              <a:cxnLst/>
              <a:rect l="l" t="t" r="r" b="b"/>
              <a:pathLst>
                <a:path w="5998478" h="3041482">
                  <a:moveTo>
                    <a:pt x="5874018" y="3041482"/>
                  </a:moveTo>
                  <a:lnTo>
                    <a:pt x="124460" y="3041482"/>
                  </a:lnTo>
                  <a:cubicBezTo>
                    <a:pt x="55880" y="3041482"/>
                    <a:pt x="0" y="2985602"/>
                    <a:pt x="0" y="2917022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5874018" y="0"/>
                  </a:lnTo>
                  <a:cubicBezTo>
                    <a:pt x="5942598" y="0"/>
                    <a:pt x="5998478" y="55880"/>
                    <a:pt x="5998478" y="124460"/>
                  </a:cubicBezTo>
                  <a:lnTo>
                    <a:pt x="5998478" y="2917022"/>
                  </a:lnTo>
                  <a:cubicBezTo>
                    <a:pt x="5998478" y="2985602"/>
                    <a:pt x="5942598" y="3041482"/>
                    <a:pt x="5874018" y="3041482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27" name="Прямоугольник 26"/>
          <p:cNvSpPr/>
          <p:nvPr/>
        </p:nvSpPr>
        <p:spPr>
          <a:xfrm>
            <a:off x="1524000" y="1562100"/>
            <a:ext cx="15011400" cy="64152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9410700">
              <a:lnSpc>
                <a:spcPct val="107000"/>
              </a:lnSpc>
              <a:spcAft>
                <a:spcPts val="0"/>
              </a:spcAft>
            </a:pPr>
            <a:r>
              <a:rPr lang="ru-RU" sz="280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Директору </a:t>
            </a:r>
            <a:endParaRPr lang="ru-RU" sz="2800" smtClean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9410700">
              <a:lnSpc>
                <a:spcPct val="107000"/>
              </a:lnSpc>
              <a:spcAft>
                <a:spcPts val="0"/>
              </a:spcAft>
            </a:pPr>
            <a:r>
              <a:rPr lang="ru-RU" sz="280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МАОУ «СОШ </a:t>
            </a:r>
            <a:r>
              <a:rPr lang="ru-RU" sz="280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№ </a:t>
            </a:r>
            <a:r>
              <a:rPr lang="ru-RU" sz="280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59» г. Чебоксары  </a:t>
            </a:r>
            <a:endParaRPr lang="ru-RU" sz="280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9410700">
              <a:lnSpc>
                <a:spcPct val="107000"/>
              </a:lnSpc>
              <a:spcAft>
                <a:spcPts val="0"/>
              </a:spcAft>
            </a:pPr>
            <a:r>
              <a:rPr lang="ru-RU" sz="280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Курмаевой О. Ф. </a:t>
            </a:r>
            <a:endParaRPr lang="ru-RU" sz="280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9410700">
              <a:lnSpc>
                <a:spcPct val="107000"/>
              </a:lnSpc>
              <a:spcAft>
                <a:spcPts val="0"/>
              </a:spcAft>
            </a:pPr>
            <a:r>
              <a:rPr lang="ru-RU" sz="280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ученицы </a:t>
            </a:r>
            <a:r>
              <a:rPr lang="ru-RU" sz="280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8А </a:t>
            </a:r>
            <a:r>
              <a:rPr lang="ru-RU" sz="280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класса </a:t>
            </a:r>
            <a:endParaRPr lang="ru-RU" sz="280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9410700">
              <a:lnSpc>
                <a:spcPct val="107000"/>
              </a:lnSpc>
              <a:spcAft>
                <a:spcPts val="0"/>
              </a:spcAft>
            </a:pPr>
            <a:r>
              <a:rPr lang="ru-RU" sz="280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Петровой Ольги </a:t>
            </a:r>
            <a:endParaRPr lang="ru-RU" sz="280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9410700">
              <a:lnSpc>
                <a:spcPct val="107000"/>
              </a:lnSpc>
              <a:spcAft>
                <a:spcPts val="0"/>
              </a:spcAft>
            </a:pPr>
            <a:endParaRPr lang="ru-RU" sz="3200" smtClean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360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Объяснительная записка </a:t>
            </a:r>
            <a:endParaRPr lang="ru-RU" sz="400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893763" algn="just">
              <a:lnSpc>
                <a:spcPct val="107000"/>
              </a:lnSpc>
              <a:spcAft>
                <a:spcPts val="0"/>
              </a:spcAft>
            </a:pPr>
            <a:r>
              <a:rPr lang="ru-RU" sz="360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Я, Петрова Ольга Ивановна, ученица 8А класса, отсутствовала на уроках 11 октября 2023 г. по причине болезни. Медицинская справка прилагается. </a:t>
            </a:r>
            <a:r>
              <a:rPr lang="ru-RU" sz="360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360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</a:t>
            </a:r>
          </a:p>
          <a:p>
            <a:pPr indent="893763" algn="just">
              <a:lnSpc>
                <a:spcPct val="107000"/>
              </a:lnSpc>
              <a:spcAft>
                <a:spcPts val="0"/>
              </a:spcAft>
            </a:pPr>
            <a:endParaRPr lang="ru-RU" sz="3600" smtClean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320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</a:t>
            </a:r>
            <a:r>
              <a:rPr lang="ru-RU" sz="280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12.10.2023                                                                                      Петрова О.И.</a:t>
            </a:r>
            <a:endParaRPr lang="ru-RU" sz="28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Shlapak Script Regular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727"/>
          <a:stretch/>
        </p:blipFill>
        <p:spPr bwMode="auto">
          <a:xfrm>
            <a:off x="9124950" y="6793609"/>
            <a:ext cx="2789251" cy="1709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8093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</TotalTime>
  <Words>1188</Words>
  <Application>Microsoft Office PowerPoint</Application>
  <PresentationFormat>Произвольный</PresentationFormat>
  <Paragraphs>157</Paragraphs>
  <Slides>24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34" baseType="lpstr">
      <vt:lpstr>Times New Roman</vt:lpstr>
      <vt:lpstr>StarSymbol</vt:lpstr>
      <vt:lpstr>Symbol</vt:lpstr>
      <vt:lpstr>Arial</vt:lpstr>
      <vt:lpstr>Calibri</vt:lpstr>
      <vt:lpstr>Gliker Semi-Bold</vt:lpstr>
      <vt:lpstr>Montserrat</vt:lpstr>
      <vt:lpstr>Montserrat Semi-Bold</vt:lpstr>
      <vt:lpstr>Lucida Sans Unicode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Blue Fun Competitive Analysis Brainstorm Presentation</dc:title>
  <cp:lastModifiedBy>Microsoft</cp:lastModifiedBy>
  <cp:revision>122</cp:revision>
  <dcterms:created xsi:type="dcterms:W3CDTF">2006-08-16T00:00:00Z</dcterms:created>
  <dcterms:modified xsi:type="dcterms:W3CDTF">2024-08-25T18:40:15Z</dcterms:modified>
  <dc:identifier>DAFw4F3JVbA</dc:identifier>
</cp:coreProperties>
</file>