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8" r:id="rId3"/>
    <p:sldId id="259" r:id="rId4"/>
    <p:sldId id="262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68" r:id="rId15"/>
    <p:sldId id="269" r:id="rId16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3586-DCC4-4203-A15A-BD175B311F29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56DEF2B-91D8-44E3-9354-58D7F5C51F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3586-DCC4-4203-A15A-BD175B311F29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DEF2B-91D8-44E3-9354-58D7F5C51F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3586-DCC4-4203-A15A-BD175B311F29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DEF2B-91D8-44E3-9354-58D7F5C51F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3586-DCC4-4203-A15A-BD175B311F29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56DEF2B-91D8-44E3-9354-58D7F5C51F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3586-DCC4-4203-A15A-BD175B311F29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DEF2B-91D8-44E3-9354-58D7F5C51F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3586-DCC4-4203-A15A-BD175B311F29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DEF2B-91D8-44E3-9354-58D7F5C51F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3586-DCC4-4203-A15A-BD175B311F29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56DEF2B-91D8-44E3-9354-58D7F5C51F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3586-DCC4-4203-A15A-BD175B311F29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DEF2B-91D8-44E3-9354-58D7F5C51F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3586-DCC4-4203-A15A-BD175B311F29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DEF2B-91D8-44E3-9354-58D7F5C51F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3586-DCC4-4203-A15A-BD175B311F29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DEF2B-91D8-44E3-9354-58D7F5C51F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3586-DCC4-4203-A15A-BD175B311F29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DEF2B-91D8-44E3-9354-58D7F5C51F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6103586-DCC4-4203-A15A-BD175B311F29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56DEF2B-91D8-44E3-9354-58D7F5C51F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784976" cy="12223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Школьная научно-практическая конференция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«Первые шаги в науку»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300" b="1" dirty="0" smtClean="0"/>
              <a:t/>
            </a:r>
            <a:br>
              <a:rPr lang="ru-RU" sz="3300" b="1" dirty="0" smtClean="0"/>
            </a:br>
            <a:r>
              <a:rPr lang="ru-RU" sz="3300" b="1" dirty="0" smtClean="0">
                <a:solidFill>
                  <a:schemeClr val="tx1"/>
                </a:solidFill>
              </a:rPr>
              <a:t>тема:</a:t>
            </a:r>
            <a:r>
              <a:rPr lang="ru-RU" sz="3300" b="1" dirty="0" smtClean="0">
                <a:solidFill>
                  <a:srgbClr val="FF0000"/>
                </a:solidFill>
              </a:rPr>
              <a:t/>
            </a:r>
            <a:br>
              <a:rPr lang="ru-RU" sz="3300" b="1" dirty="0" smtClean="0">
                <a:solidFill>
                  <a:srgbClr val="FF0000"/>
                </a:solidFill>
              </a:rPr>
            </a:br>
            <a:r>
              <a:rPr lang="ru-RU" sz="3300" b="1" dirty="0" smtClean="0">
                <a:solidFill>
                  <a:srgbClr val="FF0000"/>
                </a:solidFill>
              </a:rPr>
              <a:t>«влияние кальция на организм человека»</a:t>
            </a:r>
            <a:br>
              <a:rPr lang="ru-RU" sz="3300" b="1" dirty="0" smtClean="0">
                <a:solidFill>
                  <a:srgbClr val="FF0000"/>
                </a:solidFill>
              </a:rPr>
            </a:br>
            <a:r>
              <a:rPr lang="ru-RU" sz="3300" b="1" dirty="0" smtClean="0">
                <a:solidFill>
                  <a:srgbClr val="FF0000"/>
                </a:solidFill>
              </a:rPr>
              <a:t/>
            </a:r>
            <a:br>
              <a:rPr lang="ru-RU" sz="3300" b="1" dirty="0" smtClean="0">
                <a:solidFill>
                  <a:srgbClr val="FF0000"/>
                </a:solidFill>
              </a:rPr>
            </a:br>
            <a:r>
              <a:rPr lang="ru-RU" sz="2500" b="1" dirty="0" smtClean="0">
                <a:solidFill>
                  <a:schemeClr val="tx1"/>
                </a:solidFill>
              </a:rPr>
              <a:t>направление:</a:t>
            </a:r>
            <a:r>
              <a:rPr lang="ru-RU" sz="2500" b="1" dirty="0" smtClean="0">
                <a:solidFill>
                  <a:srgbClr val="FF0000"/>
                </a:solidFill>
              </a:rPr>
              <a:t/>
            </a:r>
            <a:br>
              <a:rPr lang="ru-RU" sz="2500" b="1" dirty="0" smtClean="0">
                <a:solidFill>
                  <a:srgbClr val="FF0000"/>
                </a:solidFill>
              </a:rPr>
            </a:br>
            <a:r>
              <a:rPr lang="ru-RU" sz="2500" b="1" dirty="0" smtClean="0">
                <a:solidFill>
                  <a:srgbClr val="FF0000"/>
                </a:solidFill>
              </a:rPr>
              <a:t>«здоровый образ жизни»</a:t>
            </a:r>
            <a:endParaRPr lang="ru-RU" sz="33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4725144"/>
            <a:ext cx="4608512" cy="10801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Автор: Григорьев Егор Сергеевич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spcBef>
                <a:spcPts val="0"/>
              </a:spcBef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обучающийся 2Д класса</a:t>
            </a:r>
          </a:p>
          <a:p>
            <a:pPr>
              <a:spcBef>
                <a:spcPts val="0"/>
              </a:spcBef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Руководитель: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err="1" smtClean="0">
                <a:latin typeface="Times New Roman" pitchFamily="18" charset="0"/>
                <a:cs typeface="Times New Roman" pitchFamily="18" charset="0"/>
              </a:rPr>
              <a:t>Еремеева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Галина Васильевна,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836712"/>
            <a:ext cx="8856984" cy="5832648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 решил провести анкетирование в классе, чтобы проверить, знают ли мои одноклассники, что такое кальций.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1.Знаете ли вы, что такое кальций?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да – 3 чел.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нет – 26 чел.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Сколько кальция надо употреблять ежедневно детям нашего возраста?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- 400-600 мг – 13 чел.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- 800-1000 мг – 7 чел.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-1200-1600 мг – 9 чел.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Знаете ли вы в каких продуктах больше всего кальция?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-да – 2 чел.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-нет – 27 чел.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В нашем организме где больше всего кальция?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в костях и зубах – 1 чел.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в крови – 24 чел.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в клетках – 4 чел.</a:t>
            </a:r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539552" y="260648"/>
            <a:ext cx="8458200" cy="648072"/>
          </a:xfrm>
          <a:prstGeom prst="rect">
            <a:avLst/>
          </a:prstGeom>
        </p:spPr>
        <p:txBody>
          <a:bodyPr vert="horz" anchor="t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1.5.</a:t>
            </a:r>
            <a:r>
              <a:rPr kumimoji="0" lang="ru-RU" sz="12000" b="1" i="0" u="none" strike="noStrike" kern="1200" cap="all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анкетирование учащихся</a:t>
            </a:r>
            <a:r>
              <a:rPr kumimoji="0" lang="ru-RU" sz="35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5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3500" b="1" i="0" u="none" strike="noStrike" kern="1200" cap="all" spc="0" normalizeH="0" baseline="0" noProof="0" dirty="0">
              <a:ln>
                <a:noFill/>
              </a:ln>
              <a:solidFill>
                <a:srgbClr val="C0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836712"/>
            <a:ext cx="8856984" cy="1080120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основании анкетирования, я понял, что почти все мои одноклассники не знают, что такое кальций. Поэтому я решил подготовить памятку  «Кальций в помощь организму» (рис.8). Я расписал необходимую информацию, которая поможет взрослым и детям быть здоровыми и употреблять необходимое количество кальция ежедневно.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539552" y="260648"/>
            <a:ext cx="8458200" cy="648072"/>
          </a:xfrm>
          <a:prstGeom prst="rect">
            <a:avLst/>
          </a:prstGeom>
        </p:spPr>
        <p:txBody>
          <a:bodyPr vert="horz" anchor="t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1.5.</a:t>
            </a:r>
            <a:r>
              <a:rPr kumimoji="0" lang="ru-RU" sz="12000" b="1" i="0" u="none" strike="noStrike" kern="1200" cap="all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анкетирование учащихся</a:t>
            </a:r>
            <a:r>
              <a:rPr kumimoji="0" lang="ru-RU" sz="35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5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3500" b="1" i="0" u="none" strike="noStrike" kern="1200" cap="all" spc="0" normalizeH="0" baseline="0" noProof="0" dirty="0">
              <a:ln>
                <a:noFill/>
              </a:ln>
              <a:solidFill>
                <a:srgbClr val="C0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" name="Рисунок 3" descr="ПАМЯТ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844824"/>
            <a:ext cx="6552728" cy="45606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139952" y="6488668"/>
            <a:ext cx="769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Рис. 8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124744"/>
            <a:ext cx="8856984" cy="2088232"/>
          </a:xfrm>
        </p:spPr>
        <p:txBody>
          <a:bodyPr>
            <a:noAutofit/>
          </a:bodyPr>
          <a:lstStyle/>
          <a:p>
            <a:pPr algn="just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Что же произойдет с костями, если в них не будет кальция? Я решил выяснить это с помощью куриных костей.</a:t>
            </a:r>
          </a:p>
          <a:p>
            <a:pPr algn="just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Для начала я взял куриные косточки, поместил их в банку, залил 9% уксусом (уксус содержит уксусную кислоту), закрыл банку и оставил на 7 дней (рис.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Через 7 дней достал косточки и убедился, что они стали как «резиновые», т.е. пружинят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разгибаются (рис.10 и рис.11).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Из этого я сделал вывод, что кости без кальция становятся гибкими, мягкими и хрупкими. Скелет, состоящий из таких костей, не может служить каркасом и опорой для нашего организма. Поэтому нужно делать все, чтобы кальция в нашем организме было достаточно.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539552" y="260648"/>
            <a:ext cx="8458200" cy="648072"/>
          </a:xfrm>
          <a:prstGeom prst="rect">
            <a:avLst/>
          </a:prstGeom>
        </p:spPr>
        <p:txBody>
          <a:bodyPr vert="horz" anchor="t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0" b="1" cap="all" dirty="0" smtClean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2. Практическая часть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2.1. опыт 1. роль</a:t>
            </a:r>
            <a:r>
              <a:rPr kumimoji="0" lang="ru-RU" sz="12000" b="1" i="0" u="none" strike="noStrike" kern="1200" cap="all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кальция для костей</a:t>
            </a:r>
            <a:r>
              <a:rPr kumimoji="0" lang="ru-RU" sz="35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5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3500" b="1" i="0" u="none" strike="noStrike" kern="1200" cap="all" spc="0" normalizeH="0" baseline="0" noProof="0" dirty="0">
              <a:ln>
                <a:noFill/>
              </a:ln>
              <a:solidFill>
                <a:srgbClr val="C0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6381328"/>
            <a:ext cx="769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Рис. </a:t>
            </a:r>
            <a:r>
              <a:rPr lang="en-US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dirty="0" smtClean="0">
              <a:solidFill>
                <a:schemeClr val="tx2">
                  <a:shade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VS8qQ29VtE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7544" y="3284984"/>
            <a:ext cx="2304256" cy="3065070"/>
          </a:xfrm>
          <a:prstGeom prst="rect">
            <a:avLst/>
          </a:prstGeom>
        </p:spPr>
      </p:pic>
      <p:pic>
        <p:nvPicPr>
          <p:cNvPr id="11" name="Рисунок 10" descr="C2M9pmUyt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3284984"/>
            <a:ext cx="2322258" cy="3096344"/>
          </a:xfrm>
          <a:prstGeom prst="rect">
            <a:avLst/>
          </a:prstGeom>
        </p:spPr>
      </p:pic>
      <p:pic>
        <p:nvPicPr>
          <p:cNvPr id="12" name="Рисунок 11" descr="khhjgtP57RQ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16216" y="3284984"/>
            <a:ext cx="2301720" cy="306896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226260" y="6381328"/>
            <a:ext cx="885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Рис. </a:t>
            </a:r>
            <a:r>
              <a:rPr lang="ru-RU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dirty="0" smtClean="0">
              <a:solidFill>
                <a:schemeClr val="tx2">
                  <a:shade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254892" y="6381328"/>
            <a:ext cx="876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Рис. </a:t>
            </a:r>
            <a:r>
              <a:rPr lang="ru-RU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dirty="0" smtClean="0">
              <a:solidFill>
                <a:schemeClr val="tx2">
                  <a:shade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764704"/>
            <a:ext cx="8856984" cy="2952328"/>
          </a:xfrm>
        </p:spPr>
        <p:txBody>
          <a:bodyPr>
            <a:noAutofit/>
          </a:bodyPr>
          <a:lstStyle/>
          <a:p>
            <a:pPr indent="457200" algn="just">
              <a:spcBef>
                <a:spcPts val="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Эмаль наших зубов очень похожа на скорлупу яиц. Зубы сверху покрыты защитной оболочкой – эмалью, так же как у яйца есть скорлупа, состоящая из соединений кальция.</a:t>
            </a:r>
          </a:p>
          <a:p>
            <a:pPr indent="457200" algn="just">
              <a:spcBef>
                <a:spcPts val="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Я взял сырое яйцо. Яйцо поместил в банку с 9% уксусом (рис. 11).</a:t>
            </a:r>
          </a:p>
          <a:p>
            <a:pPr indent="457200" algn="just">
              <a:spcBef>
                <a:spcPts val="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Через несколько минут яйцо с уксусом начало пузыриться (рис. 12). Это уксус растворял кальций, из которого состоит скорлупа. </a:t>
            </a:r>
          </a:p>
          <a:p>
            <a:pPr indent="457200" algn="just">
              <a:spcBef>
                <a:spcPts val="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Через 5 дней я достал яйцо, промыл и аккуратно вытер. Яйцо в банке с уксусом стало резиновым на ощупь. Яичная скорлупа растворилась совсем (рис. 13).</a:t>
            </a:r>
          </a:p>
          <a:p>
            <a:pPr indent="457200" algn="just">
              <a:spcBef>
                <a:spcPts val="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основании опыта я сделал вывод, что эмаль зубов (как яичная скорлупа) без кальция становится мягкая. А под действием кислых продуктов, разрушается.</a:t>
            </a:r>
          </a:p>
          <a:p>
            <a:endParaRPr lang="ru-RU" sz="1600" dirty="0" smtClean="0"/>
          </a:p>
          <a:p>
            <a:endParaRPr lang="ru-RU" sz="1600" dirty="0"/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179512" y="260648"/>
            <a:ext cx="8818240" cy="648072"/>
          </a:xfrm>
          <a:prstGeom prst="rect">
            <a:avLst/>
          </a:prstGeom>
        </p:spPr>
        <p:txBody>
          <a:bodyPr vert="horz" anchor="t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4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2.1. опыт 1. роль</a:t>
            </a:r>
            <a:r>
              <a:rPr kumimoji="0" lang="ru-RU" sz="10400" b="1" i="0" u="none" strike="noStrike" kern="1200" cap="all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кальция  для </a:t>
            </a:r>
            <a:r>
              <a:rPr lang="ru-RU" sz="10400" b="1" cap="all" dirty="0" smtClean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зубной эмали</a:t>
            </a:r>
            <a:r>
              <a:rPr kumimoji="0" lang="ru-RU" sz="35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5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3500" b="1" i="0" u="none" strike="noStrike" kern="1200" cap="all" spc="0" normalizeH="0" baseline="0" noProof="0" dirty="0">
              <a:ln>
                <a:noFill/>
              </a:ln>
              <a:solidFill>
                <a:srgbClr val="C0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57908" y="6309320"/>
            <a:ext cx="885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Рис. </a:t>
            </a:r>
            <a:r>
              <a:rPr lang="ru-RU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dirty="0" smtClean="0">
              <a:solidFill>
                <a:schemeClr val="tx2">
                  <a:shade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g1n35r59MGU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31840" y="3212976"/>
            <a:ext cx="2232248" cy="3024336"/>
          </a:xfrm>
          <a:prstGeom prst="rect">
            <a:avLst/>
          </a:prstGeom>
        </p:spPr>
      </p:pic>
      <p:pic>
        <p:nvPicPr>
          <p:cNvPr id="10" name="Рисунок 9" descr="6e24_wF8DdQ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3528" y="3212976"/>
            <a:ext cx="2160240" cy="3024336"/>
          </a:xfrm>
          <a:prstGeom prst="rect">
            <a:avLst/>
          </a:prstGeom>
        </p:spPr>
      </p:pic>
      <p:pic>
        <p:nvPicPr>
          <p:cNvPr id="11" name="Рисунок 10" descr="H_cCNA-vU_M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12160" y="3212976"/>
            <a:ext cx="2232248" cy="302433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938228" y="6309320"/>
            <a:ext cx="885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Рис. </a:t>
            </a:r>
            <a:r>
              <a:rPr lang="ru-RU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ru-RU" dirty="0" smtClean="0">
              <a:solidFill>
                <a:schemeClr val="tx2">
                  <a:shade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18548" y="6309320"/>
            <a:ext cx="885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Рис. </a:t>
            </a:r>
            <a:r>
              <a:rPr lang="ru-RU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ru-RU" dirty="0" smtClean="0">
              <a:solidFill>
                <a:schemeClr val="tx2">
                  <a:shade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8458200" cy="64807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420888"/>
            <a:ext cx="8352928" cy="4968552"/>
          </a:xfrm>
        </p:spPr>
        <p:txBody>
          <a:bodyPr>
            <a:noAutofit/>
          </a:bodyPr>
          <a:lstStyle/>
          <a:p>
            <a:pPr fontAlgn="t"/>
            <a:endParaRPr lang="ru-RU" sz="2000" dirty="0" smtClean="0"/>
          </a:p>
          <a:p>
            <a:pPr fontAlgn="t"/>
            <a:endParaRPr lang="ru-RU" sz="2000" dirty="0" smtClean="0"/>
          </a:p>
          <a:p>
            <a:pPr algn="just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59024" y="2924944"/>
            <a:ext cx="8784976" cy="3816424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467544" y="5013176"/>
            <a:ext cx="8352928" cy="1844824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79512" y="1052737"/>
            <a:ext cx="8640960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За время выполнения работы я понял, что кальций очень важный для организма минерал. От его количества зависит развитие человеческого организма.  </a:t>
            </a:r>
          </a:p>
          <a:p>
            <a:pPr algn="just"/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Таким образом, проведя опыты, мы подтвердили гипотезу и убедились, что человеческий организм не может обойтись без кальция. Опытным путем я убедился в том, что нехватка кальция приводит к хрупкости скелета, разрушению зубов.</a:t>
            </a:r>
          </a:p>
          <a:p>
            <a:pPr algn="just"/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Для достаточного содержания кальция необходимо ежедневно употреблять продукты, содержащие этот минерал и вести здоровый образ жизни.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2492896"/>
            <a:ext cx="8458200" cy="648072"/>
          </a:xfrm>
        </p:spPr>
        <p:txBody>
          <a:bodyPr>
            <a:norm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35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59024" y="2924944"/>
            <a:ext cx="8784976" cy="3816424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467544" y="5013176"/>
            <a:ext cx="8352928" cy="1844824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6632"/>
            <a:ext cx="8784976" cy="2016224"/>
          </a:xfrm>
        </p:spPr>
        <p:txBody>
          <a:bodyPr>
            <a:noAutofit/>
          </a:bodyPr>
          <a:lstStyle/>
          <a:p>
            <a:pPr algn="just"/>
            <a:r>
              <a:rPr lang="ru-RU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Актуальность: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Почему я выбрал эту тему? В прошлом году я сломал ногу и врач мне сказал употреблять больше продуктов, содержащих кальций. Мне стало интересно, что такое кальций и зачем он нужен нашему организму.</a:t>
            </a:r>
          </a:p>
          <a:p>
            <a:pPr algn="just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179512" y="2564904"/>
            <a:ext cx="8784976" cy="460851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algn="just"/>
            <a:r>
              <a:rPr lang="ru-RU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Выяснить, что такое кальций и почему он так необходим нашему организму.</a:t>
            </a:r>
          </a:p>
          <a:p>
            <a:pPr algn="just"/>
            <a:r>
              <a:rPr lang="ru-RU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just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1. Изучить литературу по данной теме.</a:t>
            </a:r>
          </a:p>
          <a:p>
            <a:pPr algn="just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2. Узнать продукты, содержащие наибольшее количество кальция.</a:t>
            </a:r>
          </a:p>
          <a:p>
            <a:pPr algn="just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3. Составить памятку о продуктах, содержащих наибольшее количество кальция.</a:t>
            </a:r>
          </a:p>
          <a:p>
            <a:pPr algn="just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4. Провести опыты, чтобы выявить влияние кальция на прочность костей и зубов.</a:t>
            </a:r>
          </a:p>
          <a:p>
            <a:pPr algn="just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5. Проанализировать и сделать выводы.</a:t>
            </a:r>
          </a:p>
          <a:p>
            <a:pPr algn="just"/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179512" y="5849888"/>
            <a:ext cx="8784976" cy="100811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2"/>
          <p:cNvSpPr txBox="1">
            <a:spLocks/>
          </p:cNvSpPr>
          <p:nvPr/>
        </p:nvSpPr>
        <p:spPr>
          <a:xfrm>
            <a:off x="179512" y="1124744"/>
            <a:ext cx="8784976" cy="388843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algn="just"/>
            <a:r>
              <a:rPr lang="ru-RU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Объект исследования: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кальций.</a:t>
            </a:r>
          </a:p>
          <a:p>
            <a:pPr algn="just"/>
            <a:r>
              <a:rPr lang="ru-RU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Предмет исследования:</a:t>
            </a:r>
            <a:r>
              <a:rPr lang="ru-RU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влияние кальция на организм человека.</a:t>
            </a:r>
          </a:p>
          <a:p>
            <a:pPr algn="just"/>
            <a:r>
              <a:rPr lang="ru-RU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  <a:r>
              <a:rPr lang="ru-RU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изучение литературы, проведение анкетирования и опытов, анализ результатов.</a:t>
            </a:r>
          </a:p>
          <a:p>
            <a:pPr algn="just"/>
            <a:r>
              <a:rPr lang="ru-RU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  <a:r>
              <a:rPr lang="ru-RU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кальций нужен для нормального роста и развития костей и зубов.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84582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теоретическая часть</a:t>
            </a:r>
            <a:br>
              <a:rPr lang="ru-RU" sz="3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1.1. ЧТО ТАКОЕ кальций</a:t>
            </a:r>
            <a: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5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412776"/>
            <a:ext cx="5760640" cy="5256584"/>
          </a:xfrm>
        </p:spPr>
        <p:txBody>
          <a:bodyPr>
            <a:no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настоящее время актуальна тема правильного питания для укрепления здоровья человека. Чтобы человек чувствовал себя хорошо, необходимо получать полезные вещества каждый день. Одним из полезных веществ является кальций. 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Кальций – самый распространенный минерал в организме человека.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Кальций мягкий по структуре, щелочноземельный металл беловато-серебристого цвета (рис.1). Название «кальций» произошло от латинского слова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calcis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– известь («мягкий камень»). Оно было предложено английским ученым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Гемфри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Дэви в 1808 году (рис.2).</a:t>
            </a:r>
          </a:p>
          <a:p>
            <a:pPr algn="just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s://ar-dental.ru/wp-content/uploads/2019/03/kalciy-ardent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340768"/>
            <a:ext cx="244827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Гемфри Дэви - Биография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933056"/>
            <a:ext cx="187220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092280" y="3501008"/>
            <a:ext cx="769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Рис. 1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236296" y="6488668"/>
            <a:ext cx="769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Рис. 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-324036"/>
            <a:ext cx="84582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1.2. роль кальция </a:t>
            </a:r>
            <a:br>
              <a:rPr lang="ru-RU" sz="3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организм человека</a:t>
            </a:r>
            <a: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5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980728"/>
            <a:ext cx="8964488" cy="2448272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Кальций является жизненно необходимым элементом, без него мы не могли бы жить. В человеческом организме кальций находится в трех основных местах: в костях и зубах, в клетках, в крови.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Почти 99% всего кальция в организме содержится в зубах и костях. Только 1% - в клетках и крови. Именно кровью кальций доставляется в органы и ткани организма. Значение кальция в организме показано на рис.3</a:t>
            </a:r>
          </a:p>
          <a:p>
            <a:pPr algn="just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Безымянный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996952"/>
            <a:ext cx="8352928" cy="359588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211960" y="6488668"/>
            <a:ext cx="769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Рис.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84582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1.2. роль кальция </a:t>
            </a:r>
            <a:br>
              <a:rPr lang="ru-RU" sz="3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организм человека</a:t>
            </a:r>
            <a: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5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23528" y="1556792"/>
            <a:ext cx="8640960" cy="79208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algn="just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По данным </a:t>
            </a:r>
            <a:r>
              <a:rPr lang="ru-RU" sz="2500" dirty="0" err="1" smtClean="0">
                <a:latin typeface="Times New Roman" pitchFamily="18" charset="0"/>
                <a:cs typeface="Times New Roman" pitchFamily="18" charset="0"/>
              </a:rPr>
              <a:t>Роспотребнадзора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 следует ежедневно употреблять определенное количество кальция (рис. 4)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3635896" y="5013176"/>
            <a:ext cx="1692696" cy="43204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lang="ru-RU" sz="2500" dirty="0" smtClean="0">
              <a:solidFill>
                <a:schemeClr val="tx2">
                  <a:shade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lang="ru-RU" sz="2500" dirty="0" smtClean="0">
              <a:solidFill>
                <a:schemeClr val="tx2">
                  <a:shade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Рис. </a:t>
            </a:r>
            <a:r>
              <a:rPr lang="ru-RU" sz="2500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kumimoji="0" lang="ru-RU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3" name="Рисунок 12" descr="Безымянный2 —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7702" y="2060848"/>
            <a:ext cx="6247077" cy="25202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84582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1.3. недостаток и избыток </a:t>
            </a:r>
            <a:br>
              <a:rPr lang="ru-RU" sz="3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кальция в организме</a:t>
            </a:r>
            <a: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5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268760"/>
            <a:ext cx="6552728" cy="5472608"/>
          </a:xfrm>
        </p:spPr>
        <p:txBody>
          <a:bodyPr>
            <a:noAutofit/>
          </a:bodyPr>
          <a:lstStyle/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Основными причинами недостатка кальция в организме являются:</a:t>
            </a:r>
          </a:p>
          <a:p>
            <a:pPr lvl="0"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1. Недостаток кальция в продуктах питания.</a:t>
            </a:r>
          </a:p>
          <a:p>
            <a:pPr lvl="0"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2. Потребление большого количества сахара. При растворении в желудке мешает всасыванию кальция.</a:t>
            </a:r>
          </a:p>
          <a:p>
            <a:pPr lvl="0"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3. Потребление большого количества соли. Она способствует выведению кальция из организма.</a:t>
            </a:r>
          </a:p>
          <a:p>
            <a:pPr lvl="0"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4. Малоподвижный образ жизни.</a:t>
            </a:r>
          </a:p>
          <a:p>
            <a:pPr lvl="0"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5. Стрессы.</a:t>
            </a: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Если у вас выпадают волосы, ногти ломаются, спину ломит, повышается чувствительность зубов – возможно в ваш организм поступает недостаточное количество кальция. При недостатке кальция у младенцев может развиться рахит. Это заболевание приводит к замедленному и неправильному развитию. Недостаток кальция у детей может привести к нарушению осанки (рис.5), хрупкости костей и кариесу (рис. 6). По этим причинам нам необходимо постоянно пополнять запасы кальция. </a:t>
            </a: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Максимально безопасной суточной дозой для взрослого человека является 1800 мг. Избыток кальция может привести к сильной жажде, тошноте, рвоте, потере аппетита, слабости.</a:t>
            </a:r>
          </a:p>
        </p:txBody>
      </p:sp>
      <p:pic>
        <p:nvPicPr>
          <p:cNvPr id="9220" name="Picture 4" descr="Кариес у детей: что нужно знать | Cтатьи от стоматологии АО Медици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581128"/>
            <a:ext cx="2160240" cy="1440160"/>
          </a:xfrm>
          <a:prstGeom prst="rect">
            <a:avLst/>
          </a:prstGeom>
          <a:noFill/>
        </p:spPr>
      </p:pic>
      <p:pic>
        <p:nvPicPr>
          <p:cNvPr id="7" name="Рисунок 6" descr="Последствия-неправильной-осанки-у-дете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1700808"/>
            <a:ext cx="2128993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524328" y="3861048"/>
            <a:ext cx="769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Рис. 5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524328" y="6093296"/>
            <a:ext cx="769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Рис. 6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3"/>
          <p:cNvSpPr txBox="1">
            <a:spLocks/>
          </p:cNvSpPr>
          <p:nvPr/>
        </p:nvSpPr>
        <p:spPr>
          <a:xfrm>
            <a:off x="539552" y="260648"/>
            <a:ext cx="8458200" cy="648072"/>
          </a:xfrm>
          <a:prstGeom prst="rect">
            <a:avLst/>
          </a:prstGeom>
        </p:spPr>
        <p:txBody>
          <a:bodyPr vert="horz" anchor="t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1.4. продукты с наибольшим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количеством кальция</a:t>
            </a:r>
            <a:r>
              <a:rPr kumimoji="0" lang="ru-RU" sz="35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5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3500" b="1" i="0" u="none" strike="noStrike" kern="1200" cap="all" spc="0" normalizeH="0" baseline="0" noProof="0" dirty="0">
              <a:ln>
                <a:noFill/>
              </a:ln>
              <a:solidFill>
                <a:srgbClr val="C0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215008" y="1916832"/>
            <a:ext cx="8928992" cy="504056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поступление кальция в организм влияет его содержание в продуктах питания. </a:t>
            </a: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Безымянны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9909" y="2060848"/>
            <a:ext cx="5324091" cy="3744416"/>
          </a:xfrm>
          <a:prstGeom prst="rect">
            <a:avLst/>
          </a:prstGeom>
        </p:spPr>
      </p:pic>
      <p:sp>
        <p:nvSpPr>
          <p:cNvPr id="18" name="Подзаголовок 2"/>
          <p:cNvSpPr txBox="1">
            <a:spLocks/>
          </p:cNvSpPr>
          <p:nvPr/>
        </p:nvSpPr>
        <p:spPr>
          <a:xfrm>
            <a:off x="251520" y="1916832"/>
            <a:ext cx="3384376" cy="4464496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Продукт-рекордсмен по содержанию кальция – твердый сыр – пармезан, чеддер,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маасдам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(рис. 7) В 100 гр. сыра около 1000мг кальция.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Кальций также содержится в морепродуктах, зелени, семенах, фруктах и сухофруктах. Наибольшее количество кальция содержится в семенах кунжутах.</a:t>
            </a:r>
          </a:p>
          <a:p>
            <a:r>
              <a:rPr lang="ru-RU" sz="2800" dirty="0" smtClean="0"/>
              <a:t>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228184" y="5949280"/>
            <a:ext cx="769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Рис. 7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052736"/>
            <a:ext cx="8784976" cy="648072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таблице 1  приведены продукты, содержащие наибольшее количество кальция.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539552" y="260648"/>
            <a:ext cx="8458200" cy="648072"/>
          </a:xfrm>
          <a:prstGeom prst="rect">
            <a:avLst/>
          </a:prstGeom>
        </p:spPr>
        <p:txBody>
          <a:bodyPr vert="horz" anchor="t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1.4. продукты с наибольшим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количеством кальция</a:t>
            </a:r>
            <a:r>
              <a:rPr kumimoji="0" lang="ru-RU" sz="35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5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3500" b="1" i="0" u="none" strike="noStrike" kern="1200" cap="all" spc="0" normalizeH="0" baseline="0" noProof="0" dirty="0">
              <a:ln>
                <a:noFill/>
              </a:ln>
              <a:solidFill>
                <a:srgbClr val="C0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23528" y="1844824"/>
          <a:ext cx="3960440" cy="48209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83704"/>
                <a:gridCol w="976736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Сыр (</a:t>
                      </a:r>
                      <a:r>
                        <a:rPr kumimoji="0" lang="ru-RU" sz="1400" b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маасдам</a:t>
                      </a:r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пармезан, чеддер)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1000  мг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Семена кунжута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780 мг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Сардины атлантические (консервы)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380 мг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Базилик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370 мг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Миндаль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250 мг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Петрушка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245 мг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Белокачанная капуста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210 мг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Фасоль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194 мг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Укроп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126 мг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Молоко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125 мг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Кефир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120 мг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Творог (обезжиренный)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120 мг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Яйцо 2 </a:t>
                      </a:r>
                      <a:r>
                        <a:rPr kumimoji="0" lang="ru-RU" sz="1400" b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шт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116 мг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716016" y="1844824"/>
          <a:ext cx="3960440" cy="48209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83704"/>
                <a:gridCol w="976736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/>
                          <a:ea typeface="Calibri"/>
                          <a:cs typeface="Times New Roman"/>
                        </a:rPr>
                        <a:t>Брокколи</a:t>
                      </a:r>
                      <a:endParaRPr lang="ru-RU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/>
                          <a:ea typeface="Calibri"/>
                          <a:cs typeface="Times New Roman"/>
                        </a:rPr>
                        <a:t>105 мг</a:t>
                      </a:r>
                      <a:endParaRPr lang="ru-RU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/>
                          <a:ea typeface="Calibri"/>
                          <a:cs typeface="Times New Roman"/>
                        </a:rPr>
                        <a:t>Семена подсолнуха</a:t>
                      </a:r>
                      <a:endParaRPr lang="ru-RU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Times New Roman"/>
                          <a:ea typeface="Calibri"/>
                          <a:cs typeface="Times New Roman"/>
                        </a:rPr>
                        <a:t>100 мг</a:t>
                      </a:r>
                      <a:endParaRPr lang="ru-RU" sz="1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/>
                          <a:ea typeface="Calibri"/>
                          <a:cs typeface="Times New Roman"/>
                        </a:rPr>
                        <a:t>Грецкие орехи</a:t>
                      </a:r>
                      <a:endParaRPr lang="ru-RU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Times New Roman"/>
                          <a:ea typeface="Calibri"/>
                          <a:cs typeface="Times New Roman"/>
                        </a:rPr>
                        <a:t>90 мг</a:t>
                      </a:r>
                      <a:endParaRPr lang="ru-RU" sz="1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/>
                          <a:ea typeface="Calibri"/>
                          <a:cs typeface="Times New Roman"/>
                        </a:rPr>
                        <a:t>Креветки</a:t>
                      </a:r>
                      <a:endParaRPr lang="ru-RU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Times New Roman"/>
                          <a:ea typeface="Calibri"/>
                          <a:cs typeface="Times New Roman"/>
                        </a:rPr>
                        <a:t>90 мг</a:t>
                      </a:r>
                      <a:endParaRPr lang="ru-RU" sz="1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/>
                          <a:ea typeface="Calibri"/>
                          <a:cs typeface="Times New Roman"/>
                        </a:rPr>
                        <a:t>Сметана 10%</a:t>
                      </a:r>
                      <a:endParaRPr lang="ru-RU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Times New Roman"/>
                          <a:ea typeface="Calibri"/>
                          <a:cs typeface="Times New Roman"/>
                        </a:rPr>
                        <a:t>80мг</a:t>
                      </a:r>
                      <a:endParaRPr lang="ru-RU" sz="1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/>
                          <a:ea typeface="Calibri"/>
                          <a:cs typeface="Times New Roman"/>
                        </a:rPr>
                        <a:t>Курага</a:t>
                      </a:r>
                      <a:endParaRPr lang="ru-RU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Times New Roman"/>
                          <a:ea typeface="Calibri"/>
                          <a:cs typeface="Times New Roman"/>
                        </a:rPr>
                        <a:t>80 мг</a:t>
                      </a:r>
                      <a:endParaRPr lang="ru-RU" sz="1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/>
                          <a:ea typeface="Calibri"/>
                          <a:cs typeface="Times New Roman"/>
                        </a:rPr>
                        <a:t>Зерновой хлеб</a:t>
                      </a:r>
                      <a:endParaRPr lang="ru-RU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Times New Roman"/>
                          <a:ea typeface="Calibri"/>
                          <a:cs typeface="Times New Roman"/>
                        </a:rPr>
                        <a:t>55 мг</a:t>
                      </a:r>
                      <a:endParaRPr lang="ru-RU" sz="1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/>
                          <a:ea typeface="Calibri"/>
                          <a:cs typeface="Times New Roman"/>
                        </a:rPr>
                        <a:t>Белый хлеб</a:t>
                      </a:r>
                      <a:endParaRPr lang="ru-RU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/>
                          <a:ea typeface="Calibri"/>
                          <a:cs typeface="Times New Roman"/>
                        </a:rPr>
                        <a:t>52 мг</a:t>
                      </a:r>
                      <a:endParaRPr lang="ru-RU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/>
                          <a:ea typeface="Calibri"/>
                          <a:cs typeface="Times New Roman"/>
                        </a:rPr>
                        <a:t>Апельсины</a:t>
                      </a:r>
                      <a:endParaRPr lang="ru-RU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Times New Roman"/>
                          <a:ea typeface="Calibri"/>
                          <a:cs typeface="Times New Roman"/>
                        </a:rPr>
                        <a:t>42 мг</a:t>
                      </a:r>
                      <a:endParaRPr lang="ru-RU" sz="1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/>
                          <a:ea typeface="Calibri"/>
                          <a:cs typeface="Times New Roman"/>
                        </a:rPr>
                        <a:t>Рис </a:t>
                      </a:r>
                      <a:endParaRPr lang="ru-RU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Times New Roman"/>
                          <a:ea typeface="Calibri"/>
                          <a:cs typeface="Times New Roman"/>
                        </a:rPr>
                        <a:t>33 мг</a:t>
                      </a:r>
                      <a:endParaRPr lang="ru-RU" sz="1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/>
                          <a:ea typeface="Calibri"/>
                          <a:cs typeface="Times New Roman"/>
                        </a:rPr>
                        <a:t>Курица</a:t>
                      </a:r>
                      <a:endParaRPr lang="ru-RU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latin typeface="Times New Roman"/>
                          <a:ea typeface="Calibri"/>
                          <a:cs typeface="Times New Roman"/>
                        </a:rPr>
                        <a:t>28 мг</a:t>
                      </a:r>
                      <a:endParaRPr lang="ru-RU" sz="1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/>
                          <a:ea typeface="Calibri"/>
                          <a:cs typeface="Times New Roman"/>
                        </a:rPr>
                        <a:t>Телятина</a:t>
                      </a:r>
                      <a:endParaRPr lang="ru-RU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/>
                          <a:ea typeface="Calibri"/>
                          <a:cs typeface="Times New Roman"/>
                        </a:rPr>
                        <a:t>26 мг</a:t>
                      </a:r>
                      <a:endParaRPr lang="ru-RU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3938936" y="1412776"/>
            <a:ext cx="1171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Таблица 1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2990</TotalTime>
  <Words>1241</Words>
  <Application>Microsoft Office PowerPoint</Application>
  <PresentationFormat>Экран (4:3)</PresentationFormat>
  <Paragraphs>149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Школьная научно-практическая конференция  «Первые шаги в науку»  тема: «влияние кальция на организм человека»  направление: «здоровый образ жизни»</vt:lpstr>
      <vt:lpstr>Слайд 2</vt:lpstr>
      <vt:lpstr>Слайд 3</vt:lpstr>
      <vt:lpstr>1. теоретическая часть 1.1. ЧТО ТАКОЕ кальций </vt:lpstr>
      <vt:lpstr> 1.2. роль кальция  на организм человека </vt:lpstr>
      <vt:lpstr>1.2. роль кальция  на организм человека </vt:lpstr>
      <vt:lpstr>1.3. недостаток и избыток  кальция в организме </vt:lpstr>
      <vt:lpstr>Слайд 8</vt:lpstr>
      <vt:lpstr>Слайд 9</vt:lpstr>
      <vt:lpstr>Слайд 10</vt:lpstr>
      <vt:lpstr>Слайд 11</vt:lpstr>
      <vt:lpstr>Слайд 12</vt:lpstr>
      <vt:lpstr>Слайд 13</vt:lpstr>
      <vt:lpstr>вывод</vt:lpstr>
      <vt:lpstr>Спасибо за внимание!!!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РАБОТА:  «Самые здоровые национальные кухни. ТОП 5»</dc:title>
  <dc:creator>work-pc</dc:creator>
  <cp:lastModifiedBy>work-pc</cp:lastModifiedBy>
  <cp:revision>60</cp:revision>
  <dcterms:created xsi:type="dcterms:W3CDTF">2020-10-19T18:34:37Z</dcterms:created>
  <dcterms:modified xsi:type="dcterms:W3CDTF">2024-02-04T09:24:38Z</dcterms:modified>
</cp:coreProperties>
</file>