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60019-20D2-452D-8A70-09132D54189A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0AF5D-9BFA-428B-9486-0CF1137398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 smtClean="0"/>
              <a:t>Раздел 2. </a:t>
            </a:r>
            <a:r>
              <a:rPr lang="ru-RU" sz="3900" b="1" dirty="0" smtClean="0"/>
              <a:t>Семья, общество, Отечество в жизни человека</a:t>
            </a:r>
            <a:endParaRPr lang="ru-RU" sz="39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Темы этого раздела нацеливают на размышления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- о семейных и общественных ценностях, традициях и обычаях,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- отношениях в обществе,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- о влиянии общества, семьи на человека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424936" cy="640871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300" b="1" i="1" dirty="0" smtClean="0"/>
              <a:t>     Размышления </a:t>
            </a:r>
            <a:r>
              <a:rPr lang="ru-RU" sz="4300" b="1" i="1" dirty="0"/>
              <a:t>об общественном благополучии. Размышления о личном и общественном вкладе в общественный </a:t>
            </a:r>
            <a:r>
              <a:rPr lang="ru-RU" sz="4300" b="1" i="1" dirty="0" smtClean="0"/>
              <a:t>прогресс</a:t>
            </a:r>
          </a:p>
          <a:p>
            <a:pPr>
              <a:buNone/>
            </a:pPr>
            <a:endParaRPr lang="ru-RU" sz="4300" b="1" i="1" dirty="0"/>
          </a:p>
          <a:p>
            <a:pPr fontAlgn="base">
              <a:buNone/>
            </a:pPr>
            <a:r>
              <a:rPr lang="ru-RU" dirty="0" smtClean="0"/>
              <a:t>     </a:t>
            </a:r>
            <a:r>
              <a:rPr lang="ru-RU" sz="4000" dirty="0" smtClean="0"/>
              <a:t>223</a:t>
            </a:r>
            <a:r>
              <a:rPr lang="ru-RU" sz="4000" dirty="0"/>
              <a:t>. Согласны ли Вы со словами А.С. Пушкина: «Не может быть, чтобы со временем </a:t>
            </a:r>
            <a:r>
              <a:rPr lang="ru-RU" sz="4000" dirty="0" smtClean="0"/>
              <a:t>общество </a:t>
            </a:r>
            <a:r>
              <a:rPr lang="ru-RU" sz="4000" dirty="0"/>
              <a:t>не поняло всю бессмысленность и жестокость войн»? </a:t>
            </a:r>
            <a:r>
              <a:rPr lang="ru-RU" sz="4000" dirty="0" smtClean="0"/>
              <a:t>(2015)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221. Всегда ли нужно прислушиваться к общественному мнению? </a:t>
            </a:r>
            <a:r>
              <a:rPr lang="ru-RU" sz="4000" dirty="0" smtClean="0"/>
              <a:t>(2020)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529. Каким я вижу своё место в жизни страны? </a:t>
            </a:r>
            <a:r>
              <a:rPr lang="ru-RU" sz="4000" dirty="0" smtClean="0"/>
              <a:t>(2020)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309. Согласны ли Вы с утверждением китайского философа Конфуция: «Не дай вам Бог жить в эпоху перемен»? </a:t>
            </a:r>
            <a:r>
              <a:rPr lang="ru-RU" sz="4000" dirty="0" smtClean="0"/>
              <a:t>(2020)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543. Что из прошлого Вы хотели бы перенести в будущее? </a:t>
            </a:r>
            <a:r>
              <a:rPr lang="ru-RU" sz="4000" dirty="0" smtClean="0"/>
              <a:t>(2020)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541. К чему стремятся мои сверстники? </a:t>
            </a:r>
            <a:r>
              <a:rPr lang="ru-RU" sz="4000" dirty="0" smtClean="0"/>
              <a:t>(2020)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345. Люди, опередившие своё время, какие они? </a:t>
            </a:r>
            <a:r>
              <a:rPr lang="ru-RU" sz="4000" dirty="0" smtClean="0"/>
              <a:t>(2020)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930226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Категория 2.3. Родина, государство, гражданская позиция человека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i="1" dirty="0"/>
              <a:t>Размышления о роли личности в </a:t>
            </a:r>
            <a:r>
              <a:rPr lang="ru-RU" sz="2600" b="1" i="1" dirty="0" smtClean="0"/>
              <a:t>истории</a:t>
            </a:r>
          </a:p>
          <a:p>
            <a:pPr fontAlgn="base">
              <a:buNone/>
            </a:pPr>
            <a:r>
              <a:rPr lang="ru-RU" sz="2600" dirty="0" smtClean="0"/>
              <a:t>     105</a:t>
            </a:r>
            <a:r>
              <a:rPr lang="ru-RU" sz="2600" dirty="0"/>
              <a:t>. Как судьба человека связана с историей народа</a:t>
            </a:r>
            <a:r>
              <a:rPr lang="ru-RU" sz="2600" dirty="0" smtClean="0"/>
              <a:t>?</a:t>
            </a:r>
          </a:p>
          <a:p>
            <a:pPr fontAlgn="base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                                                                                       (2015)</a:t>
            </a:r>
            <a:br>
              <a:rPr lang="ru-RU" sz="2600" dirty="0" smtClean="0"/>
            </a:br>
            <a:r>
              <a:rPr lang="ru-RU" sz="2600" dirty="0" smtClean="0"/>
              <a:t>502</a:t>
            </a:r>
            <a:r>
              <a:rPr lang="ru-RU" sz="2600" dirty="0"/>
              <a:t>. Какую роль сильная личность может сыграть в жизни общества? </a:t>
            </a:r>
            <a:r>
              <a:rPr lang="ru-RU" sz="2600" dirty="0" smtClean="0"/>
              <a:t>(2017)</a:t>
            </a:r>
            <a:r>
              <a:rPr lang="ru-RU" sz="2600" dirty="0"/>
              <a:t/>
            </a:r>
            <a:br>
              <a:rPr lang="ru-RU" sz="2600" dirty="0"/>
            </a:br>
            <a:r>
              <a:rPr lang="ru-RU" sz="2600" dirty="0"/>
              <a:t> 325. Какими качествами должен обладать человек, способный двинуть человечество вперёд? </a:t>
            </a:r>
            <a:r>
              <a:rPr lang="ru-RU" sz="2600" dirty="0" smtClean="0"/>
              <a:t>(2020</a:t>
            </a:r>
            <a:r>
              <a:rPr lang="ru-RU" sz="2600" dirty="0"/>
              <a:t>) </a:t>
            </a:r>
            <a:br>
              <a:rPr lang="ru-RU" sz="2600" dirty="0"/>
            </a:br>
            <a:r>
              <a:rPr lang="ru-RU" sz="2600" dirty="0"/>
              <a:t> 349. Кто из реформаторов прошлого интересен Вам и почему? </a:t>
            </a:r>
            <a:r>
              <a:rPr lang="ru-RU" sz="2600" dirty="0" smtClean="0"/>
              <a:t>(2020)</a:t>
            </a:r>
            <a:br>
              <a:rPr lang="ru-RU" sz="2600" dirty="0" smtClean="0"/>
            </a:br>
            <a:r>
              <a:rPr lang="ru-RU" sz="2600" dirty="0"/>
              <a:t>353. Какие требования к личности предъявляет эпоха перемен? </a:t>
            </a:r>
            <a:r>
              <a:rPr lang="ru-RU" sz="2600" dirty="0" smtClean="0"/>
              <a:t>(2020</a:t>
            </a:r>
            <a:r>
              <a:rPr lang="ru-RU" sz="2600" dirty="0"/>
              <a:t>)</a:t>
            </a:r>
          </a:p>
          <a:p>
            <a:pPr>
              <a:buNone/>
            </a:pP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435280" cy="1084982"/>
          </a:xfrm>
        </p:spPr>
        <p:txBody>
          <a:bodyPr>
            <a:normAutofit fontScale="90000"/>
          </a:bodyPr>
          <a:lstStyle/>
          <a:p>
            <a:r>
              <a:rPr lang="ru-RU" sz="3000" b="1" i="1" dirty="0"/>
              <a:t>Вопросы исторического времени, сохранения исторической памяти, гражданских идеалов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208. Почему человечество до сих пор не может отказаться от войн? (декабрь 2014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/>
              <a:t>110. Хорош ли принцип «живи сегодняшним днём»? (декабрь 2015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/>
              <a:t>230. Память о войне – ответственность перед прошлым и будущим. (декабрь 2015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/>
              <a:t>130. Временное и вечное в нашей жизни. (февраль 2016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/>
              <a:t>147. Всё меняется или всё повторяется в этом мире? (май 2016</a:t>
            </a:r>
            <a:r>
              <a:rPr lang="ru-RU" dirty="0" smtClean="0"/>
              <a:t>)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407</a:t>
            </a:r>
            <a:r>
              <a:rPr lang="ru-RU" dirty="0"/>
              <a:t>. В чём ценность исторического опыта? (декабрь 2016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/>
              <a:t>122. Какое событие в отечественной истории Вы считаете особенно важным? (апрель 2020)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sz="3000" b="1" i="1" dirty="0"/>
              <a:t>Размышления о народном подвиге и направлениях развития общества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781128"/>
          </a:xfrm>
        </p:spPr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 smtClean="0"/>
              <a:t>     221</a:t>
            </a:r>
            <a:r>
              <a:rPr lang="ru-RU" dirty="0"/>
              <a:t>. Как на войне раскрывается характер человека? </a:t>
            </a:r>
            <a:r>
              <a:rPr lang="ru-RU" dirty="0" smtClean="0"/>
              <a:t>(2015</a:t>
            </a:r>
            <a:r>
              <a:rPr lang="ru-RU" dirty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225. Как человек приходит к ратному подвигу? </a:t>
            </a:r>
            <a:r>
              <a:rPr lang="ru-RU" dirty="0" smtClean="0"/>
              <a:t>(2015</a:t>
            </a:r>
            <a:r>
              <a:rPr lang="ru-RU" dirty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127. Что нужно, чтобы стать героем времени? </a:t>
            </a:r>
            <a:r>
              <a:rPr lang="ru-RU" dirty="0" smtClean="0"/>
              <a:t>(2016</a:t>
            </a:r>
            <a:r>
              <a:rPr lang="ru-RU" dirty="0"/>
              <a:t>)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123. Почему нужно сохранять память о героях прошлого? </a:t>
            </a:r>
            <a:r>
              <a:rPr lang="ru-RU" dirty="0" smtClean="0"/>
              <a:t>(2020</a:t>
            </a:r>
            <a:r>
              <a:rPr lang="ru-RU" dirty="0"/>
              <a:t>)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128. Что нужно совершить в жизни, чтобы заслужить благодарную память потомков? </a:t>
            </a:r>
            <a:r>
              <a:rPr lang="ru-RU" smtClean="0"/>
              <a:t>(2020</a:t>
            </a:r>
            <a:r>
              <a:rPr lang="ru-RU" dirty="0"/>
              <a:t>)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Категория 2.1. Семья, род; семейные ценности и традиции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820472" cy="49971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b="1" i="1" dirty="0"/>
              <a:t>Взгляд на человека как на представителя </a:t>
            </a:r>
            <a:r>
              <a:rPr lang="ru-RU" sz="3000" b="1" i="1" dirty="0" smtClean="0"/>
              <a:t>семьи</a:t>
            </a:r>
          </a:p>
          <a:p>
            <a:pPr>
              <a:buNone/>
            </a:pPr>
            <a:endParaRPr lang="ru-RU" sz="3000" b="1" i="1" dirty="0"/>
          </a:p>
          <a:p>
            <a:pPr fontAlgn="base">
              <a:buNone/>
            </a:pPr>
            <a:r>
              <a:rPr lang="ru-RU" sz="2600" dirty="0" smtClean="0"/>
              <a:t>    109</a:t>
            </a:r>
            <a:r>
              <a:rPr lang="ru-RU" sz="2600" dirty="0"/>
              <a:t>. Как Вы понимаете выражение «достойный сын своего отца»? (декабрь 2018</a:t>
            </a:r>
            <a:r>
              <a:rPr lang="ru-RU" sz="2600" dirty="0" smtClean="0"/>
              <a:t>)</a:t>
            </a:r>
          </a:p>
          <a:p>
            <a:pPr fontAlgn="base">
              <a:buNone/>
            </a:pP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/>
              <a:t>513. Какого человека можно назвать сложившейся личностью? (декабрь 2017</a:t>
            </a:r>
            <a:r>
              <a:rPr lang="ru-RU" sz="2600" dirty="0" smtClean="0"/>
              <a:t>)</a:t>
            </a:r>
          </a:p>
          <a:p>
            <a:pPr fontAlgn="base">
              <a:buNone/>
            </a:pP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/>
              <a:t>525. Когда человек становится личностью? (февраль 2018)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i="1" dirty="0"/>
              <a:t>Размышления о семейных ценностях, о связи </a:t>
            </a:r>
            <a:r>
              <a:rPr lang="ru-RU" sz="3000" b="1" i="1" dirty="0" smtClean="0"/>
              <a:t>поколений</a:t>
            </a:r>
          </a:p>
          <a:p>
            <a:pPr>
              <a:buNone/>
            </a:pPr>
            <a:endParaRPr lang="ru-RU" sz="3000" b="1" i="1" dirty="0"/>
          </a:p>
          <a:p>
            <a:r>
              <a:rPr lang="ru-RU" dirty="0"/>
              <a:t>402. Роль родительского наставления в жизни человека. (декабрь 2014</a:t>
            </a:r>
            <a:r>
              <a:rPr lang="ru-RU" dirty="0" smtClean="0"/>
              <a:t>)</a:t>
            </a:r>
          </a:p>
          <a:p>
            <a:r>
              <a:rPr lang="ru-RU" dirty="0"/>
              <a:t>424. Чему могут научиться друг у друга отцы и дети? (февраль 2015</a:t>
            </a:r>
            <a:r>
              <a:rPr lang="ru-RU" dirty="0" smtClean="0"/>
              <a:t>)</a:t>
            </a:r>
          </a:p>
          <a:p>
            <a:r>
              <a:rPr lang="ru-RU" dirty="0"/>
              <a:t>211. В какой дом хочется приходить снова и снова? (декабрь 2015</a:t>
            </a:r>
            <a:r>
              <a:rPr lang="ru-RU" dirty="0" smtClean="0"/>
              <a:t>)</a:t>
            </a:r>
          </a:p>
          <a:p>
            <a:r>
              <a:rPr lang="ru-RU" dirty="0"/>
              <a:t>126. Какое влияние семья оказывает на формирование личности? (февраль 2019</a:t>
            </a:r>
            <a:r>
              <a:rPr lang="ru-RU" dirty="0" smtClean="0"/>
              <a:t>)</a:t>
            </a:r>
          </a:p>
          <a:p>
            <a:r>
              <a:rPr lang="ru-RU" dirty="0"/>
              <a:t>526. Что объединяет нас в одно поколение? (апрель 2020)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300" b="1" i="1" dirty="0"/>
              <a:t>Рассуждения об образовании и о </a:t>
            </a:r>
            <a:r>
              <a:rPr lang="ru-RU" sz="4300" b="1" i="1" dirty="0" smtClean="0"/>
              <a:t>воспитании</a:t>
            </a:r>
          </a:p>
          <a:p>
            <a:pPr>
              <a:buNone/>
            </a:pPr>
            <a:endParaRPr lang="ru-RU" sz="4300" b="1" i="1" dirty="0"/>
          </a:p>
          <a:p>
            <a:pPr fontAlgn="base"/>
            <a:r>
              <a:rPr lang="ru-RU" dirty="0" smtClean="0"/>
              <a:t> </a:t>
            </a:r>
            <a:r>
              <a:rPr lang="ru-RU" sz="4000" dirty="0" smtClean="0"/>
              <a:t>401</a:t>
            </a:r>
            <a:r>
              <a:rPr lang="ru-RU" sz="4000" dirty="0"/>
              <a:t>. Какие события и впечатления жизни помогают человеку взрослеть? (декабрь 2014</a:t>
            </a:r>
            <a:r>
              <a:rPr lang="ru-RU" sz="4000" dirty="0" smtClean="0"/>
              <a:t>)</a:t>
            </a:r>
          </a:p>
          <a:p>
            <a:pPr fontAlgn="base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404. Согласны ли Вы с утверждением героя И.С. Тургенева: «Всякий человек сам себя воспитать должен»? (декабрь 2014</a:t>
            </a:r>
            <a:r>
              <a:rPr lang="ru-RU" sz="4000" dirty="0" smtClean="0"/>
              <a:t>)</a:t>
            </a:r>
          </a:p>
          <a:p>
            <a:pPr fontAlgn="base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444. Какое значение имеет пора юности в жизни человека? (декабрь 2014</a:t>
            </a:r>
            <a:r>
              <a:rPr lang="ru-RU" sz="4000" dirty="0" smtClean="0"/>
              <a:t>)</a:t>
            </a:r>
          </a:p>
          <a:p>
            <a:pPr fontAlgn="base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430. Трудно ли быть взрослым? (февраль 2015</a:t>
            </a:r>
            <a:r>
              <a:rPr lang="ru-RU" sz="4000" dirty="0" smtClean="0"/>
              <a:t>)</a:t>
            </a:r>
          </a:p>
          <a:p>
            <a:pPr fontAlgn="base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>524. Чему нужно учиться у современной молодёжи? (апрель 2020)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b="1" i="1" dirty="0"/>
              <a:t>Размышления о споре </a:t>
            </a:r>
            <a:r>
              <a:rPr lang="ru-RU" sz="3000" b="1" i="1" dirty="0" smtClean="0"/>
              <a:t>поколений</a:t>
            </a:r>
          </a:p>
          <a:p>
            <a:pPr>
              <a:buNone/>
            </a:pPr>
            <a:endParaRPr lang="ru-RU" sz="3000" b="1" i="1" dirty="0"/>
          </a:p>
          <a:p>
            <a:r>
              <a:rPr lang="ru-RU" dirty="0"/>
              <a:t>411. В чём истоки непонимания между людьми разных поколений? (декабрь </a:t>
            </a:r>
            <a:r>
              <a:rPr lang="ru-RU" dirty="0" smtClean="0"/>
              <a:t>2014)</a:t>
            </a:r>
          </a:p>
          <a:p>
            <a:pPr>
              <a:buNone/>
            </a:pPr>
            <a:endParaRPr lang="ru-RU" sz="1100" dirty="0" smtClean="0"/>
          </a:p>
          <a:p>
            <a:r>
              <a:rPr lang="ru-RU" dirty="0" smtClean="0"/>
              <a:t>441</a:t>
            </a:r>
            <a:r>
              <a:rPr lang="ru-RU" dirty="0"/>
              <a:t>. Рождается ли истина в споре поколений? (декабрь 2014</a:t>
            </a:r>
            <a:r>
              <a:rPr lang="ru-RU" dirty="0" smtClean="0"/>
              <a:t>)</a:t>
            </a:r>
          </a:p>
          <a:p>
            <a:endParaRPr lang="ru-RU" sz="1100" dirty="0" smtClean="0"/>
          </a:p>
          <a:p>
            <a:r>
              <a:rPr lang="ru-RU" dirty="0"/>
              <a:t>152. Почему «отцы» часто опасаются самостоятельности «детей»? (май 2019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sz="1800" dirty="0" smtClean="0"/>
          </a:p>
          <a:p>
            <a:r>
              <a:rPr lang="ru-RU" dirty="0"/>
              <a:t>104. Неизбежен ли конфликт между поколениями? (декабрь </a:t>
            </a:r>
            <a:r>
              <a:rPr lang="ru-RU" dirty="0" smtClean="0"/>
              <a:t>2018)</a:t>
            </a:r>
          </a:p>
          <a:p>
            <a:endParaRPr lang="ru-RU" sz="1100" dirty="0"/>
          </a:p>
          <a:p>
            <a:r>
              <a:rPr lang="ru-RU" dirty="0" smtClean="0"/>
              <a:t>105</a:t>
            </a:r>
            <a:r>
              <a:rPr lang="ru-RU" dirty="0"/>
              <a:t>. Почему проблему «отцов и детей» называют вечной? (декабрь 2018</a:t>
            </a:r>
            <a:r>
              <a:rPr lang="ru-RU" dirty="0" smtClean="0"/>
              <a:t>)</a:t>
            </a:r>
          </a:p>
          <a:p>
            <a:endParaRPr lang="ru-RU" sz="1100" dirty="0" smtClean="0"/>
          </a:p>
          <a:p>
            <a:r>
              <a:rPr lang="ru-RU" dirty="0"/>
              <a:t>06. Как избежать конфликта между «отцами» и «детьми»? (декабрь 2018)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Категория 2.2. Человек и общество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41376"/>
            <a:ext cx="8964488" cy="56166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700" b="1" i="1" dirty="0"/>
              <a:t>Взгляд на человека как на представителя социума, народа, поколения, эпохи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023. Как богата Россия хорошими людьми! (А.П.Чехов)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(декабрь 2014)</a:t>
            </a:r>
            <a:br>
              <a:rPr lang="ru-RU" dirty="0" smtClean="0"/>
            </a:br>
            <a:r>
              <a:rPr lang="ru-RU" dirty="0" smtClean="0"/>
              <a:t>213. Какие поступки по отношению к другим свидетельствуют о духовной зрелости человека? (2020)</a:t>
            </a:r>
          </a:p>
          <a:p>
            <a:pPr>
              <a:buNone/>
            </a:pPr>
            <a:r>
              <a:rPr lang="ru-RU" dirty="0" smtClean="0"/>
              <a:t>    521. Всегда ли общество ценит достойных людей? (2018)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522. Может ли один человек изменить общество? (2018)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241. Правильно ли стремиться к независимости от общественного мнения? (2020)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552. Кумиры моего поколения: какие они? (2020)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300" b="1" i="1" dirty="0"/>
              <a:t>Размышления о межличностных отношениях и влиянии среды на </a:t>
            </a:r>
            <a:r>
              <a:rPr lang="ru-RU" sz="4300" b="1" i="1" dirty="0" smtClean="0"/>
              <a:t>человека</a:t>
            </a:r>
          </a:p>
          <a:p>
            <a:pPr>
              <a:buNone/>
            </a:pPr>
            <a:endParaRPr lang="ru-RU" sz="4300" b="1" i="1" dirty="0" smtClean="0"/>
          </a:p>
          <a:p>
            <a:pPr>
              <a:buNone/>
            </a:pPr>
            <a:r>
              <a:rPr lang="ru-RU" sz="4000" dirty="0"/>
              <a:t>507. Что такое взаимопонимание? (декабрь 2014</a:t>
            </a:r>
            <a:r>
              <a:rPr lang="ru-RU" sz="4000" dirty="0" smtClean="0"/>
              <a:t>)</a:t>
            </a:r>
          </a:p>
          <a:p>
            <a:pPr>
              <a:buNone/>
            </a:pPr>
            <a:endParaRPr lang="ru-RU" sz="1600" b="1" i="1" dirty="0"/>
          </a:p>
          <a:p>
            <a:pPr>
              <a:buNone/>
            </a:pPr>
            <a:r>
              <a:rPr lang="ru-RU" sz="4000" dirty="0"/>
              <a:t>530. Как Вы понимаете высказывание Ф.М. Достоевского: «Созидается общество началами нравственными»? (февраль 2018</a:t>
            </a:r>
            <a:r>
              <a:rPr lang="ru-RU" sz="4000" dirty="0" smtClean="0"/>
              <a:t>)</a:t>
            </a:r>
          </a:p>
          <a:p>
            <a:pPr>
              <a:buNone/>
            </a:pPr>
            <a:r>
              <a:rPr lang="ru-RU" sz="4000" dirty="0"/>
              <a:t>212. Что мешает доверию между людьми? (апрель 2020</a:t>
            </a:r>
            <a:r>
              <a:rPr lang="ru-RU" sz="4000" dirty="0" smtClean="0"/>
              <a:t>)</a:t>
            </a:r>
          </a:p>
          <a:p>
            <a:pPr>
              <a:buNone/>
            </a:pPr>
            <a:endParaRPr lang="ru-RU" sz="1600" dirty="0" smtClean="0"/>
          </a:p>
          <a:p>
            <a:pPr fontAlgn="base">
              <a:buNone/>
            </a:pPr>
            <a:r>
              <a:rPr lang="ru-RU" sz="4000" dirty="0"/>
              <a:t>243. Согласны ли Вы с мыслью, что в конфликте всегда виноваты обе стороны? (май </a:t>
            </a:r>
            <a:r>
              <a:rPr lang="ru-RU" sz="4000" dirty="0" smtClean="0"/>
              <a:t>2020)</a:t>
            </a:r>
          </a:p>
          <a:p>
            <a:pPr fontAlgn="base">
              <a:buNone/>
            </a:pPr>
            <a:endParaRPr lang="ru-RU" sz="1800" dirty="0"/>
          </a:p>
          <a:p>
            <a:pPr fontAlgn="base">
              <a:buNone/>
            </a:pPr>
            <a:r>
              <a:rPr lang="ru-RU" sz="4000" dirty="0" smtClean="0"/>
              <a:t>244</a:t>
            </a:r>
            <a:r>
              <a:rPr lang="ru-RU" sz="4000" dirty="0"/>
              <a:t>. Может ли личность подняться над средой? (май </a:t>
            </a:r>
            <a:r>
              <a:rPr lang="ru-RU" sz="4000" dirty="0" smtClean="0"/>
              <a:t>2020)</a:t>
            </a:r>
          </a:p>
          <a:p>
            <a:pPr fontAlgn="base">
              <a:buNone/>
            </a:pPr>
            <a:endParaRPr lang="ru-RU" sz="1600" dirty="0"/>
          </a:p>
          <a:p>
            <a:pPr fontAlgn="base">
              <a:buNone/>
            </a:pPr>
            <a:r>
              <a:rPr lang="ru-RU" sz="4000" dirty="0" smtClean="0"/>
              <a:t>245</a:t>
            </a:r>
            <a:r>
              <a:rPr lang="ru-RU" sz="4000" dirty="0"/>
              <a:t>. Как Вы относитесь к такой жизненной позиции: «меня никто не понимает»? (май 2020)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700" b="1" i="1" dirty="0"/>
              <a:t>Мысли о славе и бесславии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700" dirty="0"/>
              <a:t>442. Может ли мечта о славе быть подлинным смыслом жизни человека? (февраль 2019)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700" b="1" i="1" dirty="0"/>
              <a:t>Размышления об общественных ценностях, традициях и </a:t>
            </a:r>
            <a:r>
              <a:rPr lang="ru-RU" sz="2700" b="1" i="1" dirty="0" smtClean="0"/>
              <a:t>обычаях</a:t>
            </a:r>
          </a:p>
          <a:p>
            <a:pPr>
              <a:buNone/>
            </a:pPr>
            <a:endParaRPr lang="ru-RU" sz="2700" b="1" i="1" dirty="0"/>
          </a:p>
          <a:p>
            <a:pPr fontAlgn="base">
              <a:buNone/>
            </a:pPr>
            <a:r>
              <a:rPr lang="ru-RU" dirty="0" smtClean="0"/>
              <a:t>    </a:t>
            </a:r>
            <a:r>
              <a:rPr lang="ru-RU" sz="2900" dirty="0" smtClean="0"/>
              <a:t>453</a:t>
            </a:r>
            <a:r>
              <a:rPr lang="ru-RU" sz="2900" dirty="0"/>
              <a:t>. Надо ли сохранять традиции как социальный опыт прошлых поколений? (май 2017</a:t>
            </a:r>
            <a:r>
              <a:rPr lang="ru-RU" sz="2900" dirty="0" smtClean="0"/>
              <a:t>)</a:t>
            </a:r>
          </a:p>
          <a:p>
            <a:pPr fontAlgn="base">
              <a:buNone/>
            </a:pPr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/>
              <a:t>525. Как современная молодёжь относится к традициям? (апрель 2020</a:t>
            </a:r>
            <a:r>
              <a:rPr lang="ru-RU" sz="2900" dirty="0" smtClean="0"/>
              <a:t>)</a:t>
            </a:r>
          </a:p>
          <a:p>
            <a:pPr fontAlgn="base">
              <a:buNone/>
            </a:pPr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/>
              <a:t>346. Какие традиционные ценности остаются важными для Вас в стремительно меняющемся мире? (май 2020)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673</Words>
  <Application>Microsoft Office PowerPoint</Application>
  <PresentationFormat>Экран 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Раздел 2. Семья, общество, Отечество в жизни человека</vt:lpstr>
      <vt:lpstr>Категория 2.1. Семья, род; семейные ценности и традиции </vt:lpstr>
      <vt:lpstr>Слайд 3</vt:lpstr>
      <vt:lpstr>Слайд 4</vt:lpstr>
      <vt:lpstr>Слайд 5</vt:lpstr>
      <vt:lpstr>Категория 2.2. Человек и общество </vt:lpstr>
      <vt:lpstr>Слайд 7</vt:lpstr>
      <vt:lpstr>Слайд 8</vt:lpstr>
      <vt:lpstr>Слайд 9</vt:lpstr>
      <vt:lpstr>Слайд 10</vt:lpstr>
      <vt:lpstr>Категория 2.3. Родина, государство, гражданская позиция человека </vt:lpstr>
      <vt:lpstr>Вопросы исторического времени, сохранения исторической памяти, гражданских идеалов </vt:lpstr>
      <vt:lpstr>Размышления о народном подвиге и направлениях развития общества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 2. Семья, общество, Отечество в жизни человека</dc:title>
  <dc:creator>Ксения</dc:creator>
  <cp:lastModifiedBy>Ксения</cp:lastModifiedBy>
  <cp:revision>5</cp:revision>
  <dcterms:created xsi:type="dcterms:W3CDTF">2022-12-03T03:37:07Z</dcterms:created>
  <dcterms:modified xsi:type="dcterms:W3CDTF">2022-12-03T04:18:55Z</dcterms:modified>
</cp:coreProperties>
</file>