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284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332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165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898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145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983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667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81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94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23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828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39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752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948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357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955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57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AF3AE1D4-626C-4975-AAAF-BCEAE9846BA5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34C279C-3207-461D-8AA8-6E6EA8F35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105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8655" y="2125133"/>
            <a:ext cx="8825658" cy="1773767"/>
          </a:xfrm>
        </p:spPr>
        <p:txBody>
          <a:bodyPr/>
          <a:lstStyle/>
          <a:p>
            <a:pPr algn="ctr"/>
            <a:r>
              <a:rPr lang="ru-RU" sz="4400" dirty="0" smtClean="0"/>
              <a:t>Социальные нормы и правила общественной жизни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655" y="4739280"/>
            <a:ext cx="8825658" cy="861420"/>
          </a:xfrm>
        </p:spPr>
        <p:txBody>
          <a:bodyPr/>
          <a:lstStyle/>
          <a:p>
            <a:pPr algn="ctr"/>
            <a:r>
              <a:rPr lang="ru-RU" dirty="0" smtClean="0"/>
              <a:t>Обществознание. 7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802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7853" y="875246"/>
            <a:ext cx="8761413" cy="706964"/>
          </a:xfrm>
        </p:spPr>
        <p:txBody>
          <a:bodyPr/>
          <a:lstStyle/>
          <a:p>
            <a:pPr algn="ctr"/>
            <a:r>
              <a:rPr lang="ru-RU" dirty="0" smtClean="0"/>
              <a:t>Что значит жить по правилам?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81" y="2374900"/>
            <a:ext cx="2919192" cy="2057400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81" y="4648200"/>
            <a:ext cx="2881055" cy="189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361" y="2374900"/>
            <a:ext cx="2982012" cy="202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56" b="21203"/>
          <a:stretch/>
        </p:blipFill>
        <p:spPr bwMode="auto">
          <a:xfrm>
            <a:off x="3540658" y="5041442"/>
            <a:ext cx="3354538" cy="87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60718" y="2447141"/>
            <a:ext cx="48137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Социальные нормы </a:t>
            </a:r>
            <a:r>
              <a:rPr lang="ru-RU" dirty="0" smtClean="0"/>
              <a:t>– общие правила и образцы поведения людей в обществе, обусловленные сложившимися общественными отношениями.</a:t>
            </a:r>
          </a:p>
          <a:p>
            <a:pPr algn="ctr"/>
            <a:endParaRPr lang="ru-RU" dirty="0"/>
          </a:p>
          <a:p>
            <a:pPr algn="ctr"/>
            <a:r>
              <a:rPr lang="ru-RU" b="1" dirty="0" smtClean="0"/>
              <a:t>Социальные нормы </a:t>
            </a:r>
            <a:r>
              <a:rPr lang="ru-RU" dirty="0" smtClean="0"/>
              <a:t>– предписания, требования, пожелания и ожидания соответствующего поведения.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Социальная норма как правило поведения рассчитана на многократное применение и обращены к неопределенному кругу лиц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12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1653" y="922868"/>
            <a:ext cx="8761413" cy="706964"/>
          </a:xfrm>
        </p:spPr>
        <p:txBody>
          <a:bodyPr/>
          <a:lstStyle/>
          <a:p>
            <a:pPr algn="ctr"/>
            <a:r>
              <a:rPr lang="ru-RU" dirty="0" smtClean="0"/>
              <a:t>Группы социальных норм (правил)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6355" t="31250" r="26979" b="31120"/>
          <a:stretch/>
        </p:blipFill>
        <p:spPr>
          <a:xfrm>
            <a:off x="457200" y="2438400"/>
            <a:ext cx="6908800" cy="3670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32700" y="2565390"/>
            <a:ext cx="42037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Также правила можно сгруппировать по </a:t>
            </a:r>
            <a:r>
              <a:rPr lang="ru-RU" b="1" dirty="0" smtClean="0"/>
              <a:t>строгости мер</a:t>
            </a:r>
            <a:r>
              <a:rPr lang="ru-RU" dirty="0" smtClean="0"/>
              <a:t>, применяемых к нарушителям или </a:t>
            </a:r>
            <a:r>
              <a:rPr lang="ru-RU" b="1" dirty="0" smtClean="0"/>
              <a:t>на скольких людей </a:t>
            </a:r>
            <a:r>
              <a:rPr lang="ru-RU" dirty="0" smtClean="0"/>
              <a:t>распространяются правила 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>Социальные нормы – </a:t>
            </a:r>
            <a:r>
              <a:rPr lang="ru-RU" b="1" dirty="0" smtClean="0"/>
              <a:t>эталон</a:t>
            </a:r>
            <a:r>
              <a:rPr lang="ru-RU" dirty="0" smtClean="0"/>
              <a:t>, на который может ориентироваться человек в своем поведении. Для общества же нормы являются </a:t>
            </a:r>
            <a:r>
              <a:rPr lang="ru-RU" b="1" dirty="0" smtClean="0"/>
              <a:t>критерием оценки </a:t>
            </a:r>
            <a:r>
              <a:rPr lang="ru-RU" dirty="0" smtClean="0"/>
              <a:t>поступков человека.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80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556" y="933939"/>
            <a:ext cx="8761413" cy="706964"/>
          </a:xfrm>
        </p:spPr>
        <p:txBody>
          <a:bodyPr/>
          <a:lstStyle/>
          <a:p>
            <a:pPr algn="ctr"/>
            <a:r>
              <a:rPr lang="ru-RU" sz="2800" b="1" dirty="0" smtClean="0"/>
              <a:t>Манеры</a:t>
            </a:r>
            <a:r>
              <a:rPr lang="ru-RU" sz="2800" dirty="0" smtClean="0"/>
              <a:t> – внешние формы поведения человека, получающие отрицательные или положительную оценку окружающих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212" r="6413"/>
          <a:stretch/>
        </p:blipFill>
        <p:spPr>
          <a:xfrm>
            <a:off x="457200" y="2412999"/>
            <a:ext cx="4960347" cy="25225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5130800"/>
            <a:ext cx="4960347" cy="1092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9273" y="5130800"/>
            <a:ext cx="515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Далеко не каждый, у кого манеры соответствуют правилам этикета, автоматически считается воспитанным. Необходимо воспитывать в себе </a:t>
            </a:r>
            <a:r>
              <a:rPr lang="ru-RU" b="1" dirty="0" smtClean="0"/>
              <a:t>внутреннюю культуру, уважение к людям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263" y="2895599"/>
            <a:ext cx="634921" cy="63492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565900" y="2531522"/>
            <a:ext cx="5130800" cy="13630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Скромность и сдержанность человека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Умение контролировать свои поступки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Внимательно и тактично общаться с другими людьми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61" y="5138698"/>
            <a:ext cx="609524" cy="60952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565899" y="4474875"/>
            <a:ext cx="5130800" cy="19371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Привычка громко говорить, не стесняясь в выражениях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Развязность в жестикуляции и поведении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Неряшливость в одежде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Грубость, проявляемая в откровенной недоброжелательности к другим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4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2755" y="948268"/>
            <a:ext cx="8761413" cy="706964"/>
          </a:xfrm>
        </p:spPr>
        <p:txBody>
          <a:bodyPr/>
          <a:lstStyle/>
          <a:p>
            <a:pPr algn="ctr"/>
            <a:r>
              <a:rPr lang="ru-RU" dirty="0" smtClean="0"/>
              <a:t>Многообразие социальных норм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2337594"/>
            <a:ext cx="3238500" cy="18216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9100" y="4281370"/>
            <a:ext cx="3492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Привычка</a:t>
            </a:r>
            <a:r>
              <a:rPr lang="ru-RU" dirty="0" smtClean="0"/>
              <a:t> – установившаяся схема поведения в определенных ситуациях; регулярно повторяющиеся действия. Бывают вредные и полезные привычки, профессиональные и бытовые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954" y="2278974"/>
            <a:ext cx="2585195" cy="19388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22003" y="4327358"/>
            <a:ext cx="38170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Обычай</a:t>
            </a:r>
            <a:r>
              <a:rPr lang="ru-RU" dirty="0" smtClean="0"/>
              <a:t> – традиционно установившийся порядок поведения; привычки, которые издавна действуют в больших группах. Существуют национальные, религиозные, семейно-бытовые и другие обычаи.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6501" y="2257938"/>
            <a:ext cx="2978897" cy="19809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76825" y="4281370"/>
            <a:ext cx="3778248" cy="2400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Ритуал</a:t>
            </a:r>
            <a:r>
              <a:rPr lang="ru-RU" dirty="0" smtClean="0"/>
              <a:t> – выработанный обычаем или установленный порядок свершения чего-либо; стилизованный и тщательно распланированный набор жестов и слов, исполняемых лицами, особо избранными и подготовленными для этого.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0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Многообразие социальных норм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966" y="2349500"/>
            <a:ext cx="3086100" cy="2057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266" y="4546600"/>
            <a:ext cx="36794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Обряд</a:t>
            </a:r>
            <a:r>
              <a:rPr lang="ru-RU" dirty="0" smtClean="0"/>
              <a:t> – совокупность действий, установленных обычаями или ритуалами (изменение статуса человека, молитва групп людей или персональные религиозные обряды)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749" y="2409565"/>
            <a:ext cx="3444034" cy="19372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36749" y="4470400"/>
            <a:ext cx="34440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Церемония</a:t>
            </a:r>
            <a:r>
              <a:rPr lang="ru-RU" dirty="0" smtClean="0"/>
              <a:t> – торжественный официальный акт, при проведении которого установлен определенный порядок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78800" y="4346834"/>
            <a:ext cx="3746500" cy="208385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Помимо данных норм, в обществе выделяют:</a:t>
            </a:r>
          </a:p>
          <a:p>
            <a:pPr marL="285750" indent="-285750" algn="ctr"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религиозные нормы</a:t>
            </a:r>
          </a:p>
          <a:p>
            <a:pPr marL="285750" indent="-285750" algn="ctr">
              <a:buFontTx/>
              <a:buChar char="-"/>
            </a:pPr>
            <a:r>
              <a:rPr lang="ru-RU" b="1" dirty="0">
                <a:solidFill>
                  <a:schemeClr val="tx1"/>
                </a:solidFill>
              </a:rPr>
              <a:t>к</a:t>
            </a:r>
            <a:r>
              <a:rPr lang="ru-RU" b="1" dirty="0" smtClean="0">
                <a:solidFill>
                  <a:schemeClr val="tx1"/>
                </a:solidFill>
              </a:rPr>
              <a:t>орпоративные нормы</a:t>
            </a:r>
          </a:p>
          <a:p>
            <a:pPr marL="285750" indent="-285750" algn="ctr">
              <a:buFontTx/>
              <a:buChar char="-"/>
            </a:pPr>
            <a:r>
              <a:rPr lang="ru-RU" b="1" dirty="0">
                <a:solidFill>
                  <a:schemeClr val="tx1"/>
                </a:solidFill>
              </a:rPr>
              <a:t>э</a:t>
            </a:r>
            <a:r>
              <a:rPr lang="ru-RU" b="1" dirty="0" smtClean="0">
                <a:solidFill>
                  <a:schemeClr val="tx1"/>
                </a:solidFill>
              </a:rPr>
              <a:t>стетические нормы</a:t>
            </a:r>
          </a:p>
          <a:p>
            <a:pPr marL="285750" indent="-285750" algn="ctr">
              <a:buFontTx/>
              <a:buChar char="-"/>
            </a:pPr>
            <a:r>
              <a:rPr lang="ru-RU" b="1" dirty="0">
                <a:solidFill>
                  <a:schemeClr val="tx1"/>
                </a:solidFill>
              </a:rPr>
              <a:t>н</a:t>
            </a:r>
            <a:r>
              <a:rPr lang="ru-RU" b="1" dirty="0" smtClean="0">
                <a:solidFill>
                  <a:schemeClr val="tx1"/>
                </a:solidFill>
              </a:rPr>
              <a:t>ормы этикета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16900" y="2501036"/>
            <a:ext cx="370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Нравы</a:t>
            </a:r>
            <a:r>
              <a:rPr lang="ru-RU" dirty="0" smtClean="0"/>
              <a:t> – особо оберегаемые, высокочтимые обществом массовые образцы действий (например, бережное отношение к природе или уважение власти)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63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4653" y="846668"/>
            <a:ext cx="8761413" cy="706964"/>
          </a:xfrm>
        </p:spPr>
        <p:txBody>
          <a:bodyPr/>
          <a:lstStyle/>
          <a:p>
            <a:pPr algn="ctr"/>
            <a:r>
              <a:rPr lang="ru-RU" dirty="0" smtClean="0"/>
              <a:t>Правовые и моральные нормы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1" y="2284549"/>
            <a:ext cx="2044699" cy="20446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33700" y="2429735"/>
            <a:ext cx="40942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Моральные нормы </a:t>
            </a:r>
            <a:r>
              <a:rPr lang="ru-RU" dirty="0" smtClean="0"/>
              <a:t>опираются на представления общества о добре и зле, справедливости. Мораль выступает как совокупность идеальных правил, разделяемых обществом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584700"/>
            <a:ext cx="2082800" cy="2082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36874" y="4610437"/>
            <a:ext cx="42339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Правовые нормы </a:t>
            </a:r>
            <a:r>
              <a:rPr lang="ru-RU" dirty="0" smtClean="0"/>
              <a:t>возникают благодаря государству и оформляются в письменной форме. Часто выражают народную мудрость, требования целесообразного поведения в труду и быту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39057" y="2557598"/>
            <a:ext cx="4394200" cy="3543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И мораль, и право регулируют отношения в обществе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Нормы морали </a:t>
            </a:r>
            <a:r>
              <a:rPr lang="ru-RU" b="1" dirty="0" smtClean="0">
                <a:solidFill>
                  <a:schemeClr val="tx1"/>
                </a:solidFill>
              </a:rPr>
              <a:t>опираются на общественное мнение</a:t>
            </a:r>
            <a:r>
              <a:rPr lang="ru-RU" dirty="0" smtClean="0">
                <a:solidFill>
                  <a:schemeClr val="tx1"/>
                </a:solidFill>
              </a:rPr>
              <a:t>: за их нарушение может последовать осуждение со стороны окружающих, отказ от общения и т.д.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Нормы права </a:t>
            </a:r>
            <a:r>
              <a:rPr lang="ru-RU" b="1" dirty="0" smtClean="0">
                <a:solidFill>
                  <a:schemeClr val="tx1"/>
                </a:solidFill>
              </a:rPr>
              <a:t>охраняются силой государства</a:t>
            </a:r>
            <a:r>
              <a:rPr lang="ru-RU" dirty="0" smtClean="0">
                <a:solidFill>
                  <a:schemeClr val="tx1"/>
                </a:solidFill>
              </a:rPr>
              <a:t>: за их нарушение последует юридическая ответственность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14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5" y="897468"/>
            <a:ext cx="8761413" cy="706964"/>
          </a:xfrm>
        </p:spPr>
        <p:txBody>
          <a:bodyPr/>
          <a:lstStyle/>
          <a:p>
            <a:pPr algn="ctr"/>
            <a:r>
              <a:rPr lang="ru-RU" sz="2800" b="1" dirty="0" smtClean="0"/>
              <a:t>Санкции</a:t>
            </a:r>
            <a:r>
              <a:rPr lang="ru-RU" sz="2800" dirty="0" smtClean="0"/>
              <a:t> – средства воздействия на индивида, направленные на стимулирование одних типов действий и на предотвращение других типов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6" y="2313281"/>
            <a:ext cx="2566440" cy="17109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6407" y="4216400"/>
            <a:ext cx="28546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Положительные санкции </a:t>
            </a:r>
            <a:r>
              <a:rPr lang="ru-RU" dirty="0" smtClean="0"/>
              <a:t>должны подвигнуть человека на полезные для общества деяния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8699" y="2313281"/>
            <a:ext cx="2210595" cy="15996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76995" y="4166541"/>
            <a:ext cx="26920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Негативные санкции </a:t>
            </a:r>
            <a:r>
              <a:rPr lang="ru-RU" dirty="0" smtClean="0"/>
              <a:t>должны предотвратить поступки, нежелательные для общества или отдельных его членов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027" y="2387241"/>
            <a:ext cx="2341633" cy="15630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358978" y="3975424"/>
            <a:ext cx="3326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Формальные и неформальные санкции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4350" y="2396350"/>
            <a:ext cx="2553150" cy="14334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149190" y="4816565"/>
            <a:ext cx="57462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Существует мнение, что для развития общества главными являются формальные, прежде всего правовые, нормы и санкции. Однако опыт показывает, что необходимо взаимодействие формальных с неформальными, а также с моральной самооценкой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868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357</TotalTime>
  <Words>513</Words>
  <Application>Microsoft Office PowerPoint</Application>
  <PresentationFormat>Широкоэкранный</PresentationFormat>
  <Paragraphs>46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Совет директоров</vt:lpstr>
      <vt:lpstr>Социальные нормы и правила общественной жизни </vt:lpstr>
      <vt:lpstr>Что значит жить по правилам?</vt:lpstr>
      <vt:lpstr>Группы социальных норм (правил)</vt:lpstr>
      <vt:lpstr>Манеры – внешние формы поведения человека, получающие отрицательные или положительную оценку окружающих</vt:lpstr>
      <vt:lpstr>Многообразие социальных норм </vt:lpstr>
      <vt:lpstr>Многообразие социальных норм </vt:lpstr>
      <vt:lpstr>Правовые и моральные нормы </vt:lpstr>
      <vt:lpstr>Санкции – средства воздействия на индивида, направленные на стимулирование одних типов действий и на предотвращение других типов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Социальные нормы и правила общественной жизни</dc:title>
  <dc:creator>user</dc:creator>
  <cp:lastModifiedBy>user</cp:lastModifiedBy>
  <cp:revision>22</cp:revision>
  <dcterms:created xsi:type="dcterms:W3CDTF">2024-08-25T14:19:11Z</dcterms:created>
  <dcterms:modified xsi:type="dcterms:W3CDTF">2024-08-25T20:17:09Z</dcterms:modified>
</cp:coreProperties>
</file>