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7A95AA-C4F1-417D-8DAC-8E3F76DCB5AE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CB4DA-CD4E-43DE-8A13-CDBA949D8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78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36AF-E25B-4F31-A281-2918474E347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F401EE9-D007-4804-96D2-88F62E799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426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36AF-E25B-4F31-A281-2918474E347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401EE9-D007-4804-96D2-88F62E799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309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36AF-E25B-4F31-A281-2918474E347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401EE9-D007-4804-96D2-88F62E799F1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3993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36AF-E25B-4F31-A281-2918474E347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401EE9-D007-4804-96D2-88F62E799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876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36AF-E25B-4F31-A281-2918474E347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401EE9-D007-4804-96D2-88F62E799F1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125879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36AF-E25B-4F31-A281-2918474E347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401EE9-D007-4804-96D2-88F62E799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6568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36AF-E25B-4F31-A281-2918474E347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1EE9-D007-4804-96D2-88F62E799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0699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36AF-E25B-4F31-A281-2918474E347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1EE9-D007-4804-96D2-88F62E799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575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36AF-E25B-4F31-A281-2918474E347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1EE9-D007-4804-96D2-88F62E799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012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36AF-E25B-4F31-A281-2918474E347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401EE9-D007-4804-96D2-88F62E799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135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36AF-E25B-4F31-A281-2918474E347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F401EE9-D007-4804-96D2-88F62E799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223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36AF-E25B-4F31-A281-2918474E347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F401EE9-D007-4804-96D2-88F62E799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029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36AF-E25B-4F31-A281-2918474E347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1EE9-D007-4804-96D2-88F62E799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523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36AF-E25B-4F31-A281-2918474E347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1EE9-D007-4804-96D2-88F62E799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608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36AF-E25B-4F31-A281-2918474E347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1EE9-D007-4804-96D2-88F62E799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692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36AF-E25B-4F31-A281-2918474E347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401EE9-D007-4804-96D2-88F62E799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284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536AF-E25B-4F31-A281-2918474E347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F401EE9-D007-4804-96D2-88F62E799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800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89B09F-37CA-2F86-CFA4-BAE384F755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2398" y="2183907"/>
            <a:ext cx="6815669" cy="1202757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Решение задач на концентрацию,</a:t>
            </a:r>
            <a:br>
              <a:rPr lang="ru-RU" dirty="0"/>
            </a:br>
            <a:r>
              <a:rPr lang="ru-RU" dirty="0"/>
              <a:t>смеси и сплавы.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465F82E-20DE-C8C2-F3E0-A24705A38C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0866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9A646F-83F1-DAD4-4977-72F8D3C4A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/>
              <a:t>Задача 4: </a:t>
            </a:r>
            <a:r>
              <a:rPr lang="ru-RU" sz="2700" dirty="0"/>
              <a:t>Имеется 2 сплава с разным содержанием золота. В первом сплаве содержится 35% золота, во втором сплаве 60%. В каком отношении надо взять первый и второй сплав, чтобы получить новый сплав, содержащий 40% золота?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9AAD2C-BAD3-473F-76FB-527B27F56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81561"/>
            <a:ext cx="10515600" cy="3895402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576EFC1B-2BD9-F738-D73C-0BB4E9F9B3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382452"/>
              </p:ext>
            </p:extLst>
          </p:nvPr>
        </p:nvGraphicFramePr>
        <p:xfrm>
          <a:off x="2378229" y="2693676"/>
          <a:ext cx="8128000" cy="3975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584">
                  <a:extLst>
                    <a:ext uri="{9D8B030D-6E8A-4147-A177-3AD203B41FA5}">
                      <a16:colId xmlns:a16="http://schemas.microsoft.com/office/drawing/2014/main" val="4208297637"/>
                    </a:ext>
                  </a:extLst>
                </a:gridCol>
                <a:gridCol w="2074416">
                  <a:extLst>
                    <a:ext uri="{9D8B030D-6E8A-4147-A177-3AD203B41FA5}">
                      <a16:colId xmlns:a16="http://schemas.microsoft.com/office/drawing/2014/main" val="260291700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89334177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402926023"/>
                    </a:ext>
                  </a:extLst>
                </a:gridCol>
              </a:tblGrid>
              <a:tr h="33113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М(г</a:t>
                      </a:r>
                      <a:r>
                        <a:rPr lang="en-US" dirty="0"/>
                        <a:t>/</a:t>
                      </a:r>
                      <a:r>
                        <a:rPr lang="ru-RU" dirty="0"/>
                        <a:t>кг)сплава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Процентная концентрация(%)</a:t>
                      </a:r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m(</a:t>
                      </a:r>
                      <a:r>
                        <a:rPr lang="ru-RU" dirty="0"/>
                        <a:t>г</a:t>
                      </a:r>
                      <a:r>
                        <a:rPr lang="en-US" dirty="0"/>
                        <a:t>/</a:t>
                      </a:r>
                      <a:r>
                        <a:rPr lang="ru-RU" dirty="0"/>
                        <a:t>кг)чистого вещества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5204539"/>
                  </a:ext>
                </a:extLst>
              </a:tr>
              <a:tr h="654728">
                <a:tc>
                  <a:txBody>
                    <a:bodyPr/>
                    <a:lstStyle/>
                    <a:p>
                      <a:r>
                        <a:rPr lang="ru-RU" dirty="0"/>
                        <a:t>1 сплав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        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         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   0,35х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9044805"/>
                  </a:ext>
                </a:extLst>
              </a:tr>
              <a:tr h="654728">
                <a:tc>
                  <a:txBody>
                    <a:bodyPr/>
                    <a:lstStyle/>
                    <a:p>
                      <a:r>
                        <a:rPr lang="ru-RU" dirty="0"/>
                        <a:t>2 сплав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        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         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   0,6у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4406304"/>
                  </a:ext>
                </a:extLst>
              </a:tr>
              <a:tr h="654728">
                <a:tc>
                  <a:txBody>
                    <a:bodyPr/>
                    <a:lstStyle/>
                    <a:p>
                      <a:r>
                        <a:rPr lang="ru-RU" dirty="0"/>
                        <a:t>Новый сплав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      </a:t>
                      </a:r>
                      <a:r>
                        <a:rPr lang="ru-RU" dirty="0" err="1"/>
                        <a:t>х+у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         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0,4( </a:t>
                      </a:r>
                      <a:r>
                        <a:rPr lang="ru-RU" dirty="0" err="1"/>
                        <a:t>х+у</a:t>
                      </a:r>
                      <a:r>
                        <a:rPr lang="ru-RU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681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360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52ED21-0B8A-B9A5-148A-99DDD3C81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Решение задачи 4: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B66E3A-13C6-068A-BD44-8A6D974BD9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Составим уравнение:</a:t>
            </a:r>
          </a:p>
          <a:p>
            <a:r>
              <a:rPr lang="ru-RU" dirty="0"/>
              <a:t>0,35х+0,6у= (</a:t>
            </a:r>
            <a:r>
              <a:rPr lang="ru-RU" dirty="0" err="1"/>
              <a:t>х+у</a:t>
            </a:r>
            <a:r>
              <a:rPr lang="ru-RU" dirty="0"/>
              <a:t>)*0,4</a:t>
            </a:r>
          </a:p>
          <a:p>
            <a:r>
              <a:rPr lang="ru-RU" dirty="0"/>
              <a:t>О,35х-0,4х=-0,6у+0,4у</a:t>
            </a:r>
          </a:p>
          <a:p>
            <a:r>
              <a:rPr lang="ru-RU" dirty="0"/>
              <a:t>-0,05х=-0,2у</a:t>
            </a:r>
          </a:p>
          <a:p>
            <a:r>
              <a:rPr lang="ru-RU" dirty="0"/>
              <a:t>5х=20у</a:t>
            </a:r>
          </a:p>
          <a:p>
            <a:r>
              <a:rPr lang="ru-RU" dirty="0"/>
              <a:t>х=4у</a:t>
            </a:r>
          </a:p>
          <a:p>
            <a:r>
              <a:rPr lang="ru-RU" dirty="0"/>
              <a:t>х</a:t>
            </a:r>
            <a:r>
              <a:rPr lang="en-US" dirty="0"/>
              <a:t>/</a:t>
            </a:r>
            <a:r>
              <a:rPr lang="ru-RU" dirty="0"/>
              <a:t>у=4</a:t>
            </a:r>
            <a:r>
              <a:rPr lang="en-US" dirty="0"/>
              <a:t>/1</a:t>
            </a:r>
          </a:p>
          <a:p>
            <a:r>
              <a:rPr lang="ru-RU" dirty="0"/>
              <a:t>Ответ: 4</a:t>
            </a:r>
            <a:r>
              <a:rPr lang="en-US" dirty="0"/>
              <a:t>/1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78495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A9DAF0-A998-F44F-194E-DD9FA5F95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Задача 5</a:t>
            </a:r>
            <a:r>
              <a:rPr lang="ru-RU" sz="3200" dirty="0"/>
              <a:t>(решить самостоятельно):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8A4340-1862-7C2D-9F30-0906CA5F0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При  смешивании первого раствора кислоты, концентрация которого 20%,и второго раствора этой же кислоты, концентрация которого 50%,получили раствор, содержащий 30% кислоты. В каком отношении были взяты первый и второй растворы?</a:t>
            </a:r>
          </a:p>
        </p:txBody>
      </p:sp>
    </p:spTree>
    <p:extLst>
      <p:ext uri="{BB962C8B-B14F-4D97-AF65-F5344CB8AC3E}">
        <p14:creationId xmlns:p14="http://schemas.microsoft.com/office/powerpoint/2010/main" val="3438423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2118A5-5876-33CB-0617-C0DEB06A0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55C9DB-B238-BFDF-BD18-306E001B20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 таких задачах часто встречаются понятия процентного содержания или концентрации .Например, если в задаче идет речь о 20% растворе соли, то можно понять, что в этом растворе 20% чистой соли, а 80% приходится на воду, с которой смешивалась </a:t>
            </a:r>
            <a:r>
              <a:rPr lang="ru-RU" dirty="0" err="1"/>
              <a:t>соль.Так</a:t>
            </a:r>
            <a:r>
              <a:rPr lang="ru-RU" dirty="0"/>
              <a:t> можно сказать, что 0,20 части в этом растворе соль, а 0,80 части приходится на воду. Принято, что объем всего раствора принимается за 100%(или за 1).</a:t>
            </a:r>
          </a:p>
          <a:p>
            <a:r>
              <a:rPr lang="ru-RU" dirty="0"/>
              <a:t>В задачах этого типа обычно присутствуют три величины, соотношение между которыми позволяет составить уравнение</a:t>
            </a:r>
          </a:p>
          <a:p>
            <a:r>
              <a:rPr lang="ru-RU" dirty="0"/>
              <a:t>-концентрация(доля чистого вещества);</a:t>
            </a:r>
          </a:p>
          <a:p>
            <a:r>
              <a:rPr lang="ru-RU" dirty="0"/>
              <a:t>-количество чистого вещества в смеси(или в сплаве);</a:t>
            </a:r>
          </a:p>
          <a:p>
            <a:r>
              <a:rPr lang="ru-RU" dirty="0"/>
              <a:t>-масса смеси (сплава).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0897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E2A39F-1021-00B9-8F24-07A96D9B3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A18C0F-A4EB-F7BC-3D11-A177568DCD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3609" y="1763481"/>
            <a:ext cx="10515600" cy="4351338"/>
          </a:xfrm>
        </p:spPr>
        <p:txBody>
          <a:bodyPr/>
          <a:lstStyle/>
          <a:p>
            <a:r>
              <a:rPr lang="ru-RU" dirty="0"/>
              <a:t>Можно записать соотношение между этими величинами:</a:t>
            </a:r>
          </a:p>
          <a:p>
            <a:r>
              <a:rPr lang="ru-RU" sz="2400" dirty="0">
                <a:solidFill>
                  <a:srgbClr val="FF0000"/>
                </a:solidFill>
              </a:rPr>
              <a:t>МАССА СМЕСИ*КОНЦЕНТРАЦИЮ=КОЛИЧЕСТВО ЧИСТОГО ВЕЩЕСТВА.</a:t>
            </a:r>
          </a:p>
          <a:p>
            <a:r>
              <a:rPr lang="ru-RU" sz="2400" dirty="0"/>
              <a:t>Для решения задач удобно использовать таблицу:</a:t>
            </a:r>
          </a:p>
          <a:p>
            <a:endParaRPr lang="ru-RU" sz="2400" dirty="0"/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DF46F3E6-CD29-156D-C85C-4905965EAF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360330"/>
              </p:ext>
            </p:extLst>
          </p:nvPr>
        </p:nvGraphicFramePr>
        <p:xfrm>
          <a:off x="1774547" y="3800217"/>
          <a:ext cx="8128000" cy="165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61732174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28739196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5310247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0489822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М(г</a:t>
                      </a:r>
                      <a:r>
                        <a:rPr lang="en-US" dirty="0"/>
                        <a:t>/</a:t>
                      </a:r>
                      <a:r>
                        <a:rPr lang="ru-RU" dirty="0"/>
                        <a:t>кг)р-</a:t>
                      </a:r>
                      <a:r>
                        <a:rPr lang="ru-RU" dirty="0" err="1"/>
                        <a:t>ра</a:t>
                      </a:r>
                      <a:r>
                        <a:rPr lang="en-US" dirty="0"/>
                        <a:t>/</a:t>
                      </a:r>
                      <a:r>
                        <a:rPr lang="ru-RU" dirty="0"/>
                        <a:t>сплава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Процентная концентрация(%)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m(</a:t>
                      </a:r>
                      <a:r>
                        <a:rPr lang="ru-RU" dirty="0"/>
                        <a:t>г</a:t>
                      </a:r>
                      <a:r>
                        <a:rPr lang="en-US" dirty="0"/>
                        <a:t>/</a:t>
                      </a:r>
                      <a:r>
                        <a:rPr lang="ru-RU" dirty="0"/>
                        <a:t>кг)чистого вещества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89904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733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88508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0698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4C5989-1808-464C-D425-360E046C7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951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Задача 1:</a:t>
            </a:r>
            <a:r>
              <a:rPr lang="ru-RU" sz="3100" b="1" dirty="0"/>
              <a:t>Смешали 8кг 12%-го р-</a:t>
            </a:r>
            <a:r>
              <a:rPr lang="ru-RU" sz="3100" b="1" dirty="0" err="1"/>
              <a:t>ра</a:t>
            </a:r>
            <a:r>
              <a:rPr lang="ru-RU" sz="3100" b="1" dirty="0"/>
              <a:t> и 12кг 8%-го р-</a:t>
            </a:r>
            <a:r>
              <a:rPr lang="ru-RU" sz="3100" b="1" dirty="0" err="1"/>
              <a:t>ра</a:t>
            </a:r>
            <a:r>
              <a:rPr lang="ru-RU" sz="3100" b="1" dirty="0"/>
              <a:t> серной кислоты. Определите процентное содержание серной кислоты получившегося раствора. Ответ округлите до целых.</a:t>
            </a:r>
            <a:br>
              <a:rPr lang="ru-RU" sz="3100" b="1" dirty="0"/>
            </a:br>
            <a:endParaRPr lang="ru-RU" sz="3100" b="1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0998F76A-0E38-4A92-9E66-273818C48CA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4534319"/>
              </p:ext>
            </p:extLst>
          </p:nvPr>
        </p:nvGraphicFramePr>
        <p:xfrm>
          <a:off x="719088" y="3111245"/>
          <a:ext cx="10634712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8678">
                  <a:extLst>
                    <a:ext uri="{9D8B030D-6E8A-4147-A177-3AD203B41FA5}">
                      <a16:colId xmlns:a16="http://schemas.microsoft.com/office/drawing/2014/main" val="1013637371"/>
                    </a:ext>
                  </a:extLst>
                </a:gridCol>
                <a:gridCol w="2658678">
                  <a:extLst>
                    <a:ext uri="{9D8B030D-6E8A-4147-A177-3AD203B41FA5}">
                      <a16:colId xmlns:a16="http://schemas.microsoft.com/office/drawing/2014/main" val="782392550"/>
                    </a:ext>
                  </a:extLst>
                </a:gridCol>
                <a:gridCol w="2658678">
                  <a:extLst>
                    <a:ext uri="{9D8B030D-6E8A-4147-A177-3AD203B41FA5}">
                      <a16:colId xmlns:a16="http://schemas.microsoft.com/office/drawing/2014/main" val="1629819305"/>
                    </a:ext>
                  </a:extLst>
                </a:gridCol>
                <a:gridCol w="2658678">
                  <a:extLst>
                    <a:ext uri="{9D8B030D-6E8A-4147-A177-3AD203B41FA5}">
                      <a16:colId xmlns:a16="http://schemas.microsoft.com/office/drawing/2014/main" val="1823085357"/>
                    </a:ext>
                  </a:extLst>
                </a:gridCol>
              </a:tblGrid>
              <a:tr h="87880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М(г</a:t>
                      </a:r>
                      <a:r>
                        <a:rPr lang="en-US" dirty="0"/>
                        <a:t>/</a:t>
                      </a:r>
                      <a:r>
                        <a:rPr lang="ru-RU" dirty="0"/>
                        <a:t>кг)р-</a:t>
                      </a:r>
                      <a:r>
                        <a:rPr lang="ru-RU" dirty="0" err="1"/>
                        <a:t>ра</a:t>
                      </a:r>
                      <a:r>
                        <a:rPr lang="en-US" dirty="0"/>
                        <a:t>/</a:t>
                      </a:r>
                      <a:r>
                        <a:rPr lang="ru-RU" dirty="0"/>
                        <a:t>сплава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Процентная концентрация(%)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m(</a:t>
                      </a:r>
                      <a:r>
                        <a:rPr lang="ru-RU" dirty="0"/>
                        <a:t>г</a:t>
                      </a:r>
                      <a:r>
                        <a:rPr lang="en-US" dirty="0"/>
                        <a:t>/</a:t>
                      </a:r>
                      <a:r>
                        <a:rPr lang="ru-RU" dirty="0"/>
                        <a:t>кг)чистого вещества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0869867"/>
                  </a:ext>
                </a:extLst>
              </a:tr>
              <a:tr h="355134">
                <a:tc>
                  <a:txBody>
                    <a:bodyPr/>
                    <a:lstStyle/>
                    <a:p>
                      <a:r>
                        <a:rPr lang="ru-RU" dirty="0"/>
                        <a:t>1раствор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8*0,12=0,96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5588075"/>
                  </a:ext>
                </a:extLst>
              </a:tr>
              <a:tr h="355134">
                <a:tc>
                  <a:txBody>
                    <a:bodyPr/>
                    <a:lstStyle/>
                    <a:p>
                      <a:r>
                        <a:rPr lang="ru-RU" dirty="0"/>
                        <a:t>2раствор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12*0,08=0,96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065300"/>
                  </a:ext>
                </a:extLst>
              </a:tr>
              <a:tr h="355134">
                <a:tc>
                  <a:txBody>
                    <a:bodyPr/>
                    <a:lstStyle/>
                    <a:p>
                      <a:r>
                        <a:rPr lang="ru-RU" dirty="0"/>
                        <a:t>Новый раствор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8+12=20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20*х</a:t>
                      </a:r>
                      <a:r>
                        <a:rPr lang="en-US" dirty="0"/>
                        <a:t>/</a:t>
                      </a:r>
                      <a:r>
                        <a:rPr lang="ru-RU" dirty="0"/>
                        <a:t>100=0,2х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53965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1568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03A8FF-CC41-4124-582C-133B6AB95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Решение задачи 1: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27AE8D-AC7C-B54E-4055-A35C0DBF92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0,2х=0,96+0,96</a:t>
            </a:r>
          </a:p>
          <a:p>
            <a:r>
              <a:rPr lang="ru-RU" dirty="0"/>
              <a:t>0,2х=1,92</a:t>
            </a:r>
          </a:p>
          <a:p>
            <a:r>
              <a:rPr lang="ru-RU" dirty="0"/>
              <a:t>Х=1,92:0,2</a:t>
            </a:r>
          </a:p>
          <a:p>
            <a:r>
              <a:rPr lang="ru-RU" dirty="0"/>
              <a:t>Х=9,6</a:t>
            </a:r>
          </a:p>
          <a:p>
            <a:r>
              <a:rPr lang="ru-RU" dirty="0"/>
              <a:t>Ответ: 10%</a:t>
            </a:r>
          </a:p>
        </p:txBody>
      </p:sp>
    </p:spTree>
    <p:extLst>
      <p:ext uri="{BB962C8B-B14F-4D97-AF65-F5344CB8AC3E}">
        <p14:creationId xmlns:p14="http://schemas.microsoft.com/office/powerpoint/2010/main" val="1263152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476838-AC32-9B41-517B-1546F100F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Задача 2:</a:t>
            </a:r>
            <a:r>
              <a:rPr lang="ru-RU" dirty="0"/>
              <a:t> </a:t>
            </a:r>
            <a:r>
              <a:rPr lang="ru-RU" sz="3100" dirty="0"/>
              <a:t>К 120 г раствора, содержащего 80% соли добавили 480 г раствора, содержащего 20% той же соли. Сколько % соли содержится в получившемся растворе?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0217CBF1-47D2-9377-338B-339265CFDA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3464547"/>
              </p:ext>
            </p:extLst>
          </p:nvPr>
        </p:nvGraphicFramePr>
        <p:xfrm>
          <a:off x="838200" y="2911874"/>
          <a:ext cx="10448280" cy="3143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2070">
                  <a:extLst>
                    <a:ext uri="{9D8B030D-6E8A-4147-A177-3AD203B41FA5}">
                      <a16:colId xmlns:a16="http://schemas.microsoft.com/office/drawing/2014/main" val="3126151764"/>
                    </a:ext>
                  </a:extLst>
                </a:gridCol>
                <a:gridCol w="2612070">
                  <a:extLst>
                    <a:ext uri="{9D8B030D-6E8A-4147-A177-3AD203B41FA5}">
                      <a16:colId xmlns:a16="http://schemas.microsoft.com/office/drawing/2014/main" val="3174880128"/>
                    </a:ext>
                  </a:extLst>
                </a:gridCol>
                <a:gridCol w="2612070">
                  <a:extLst>
                    <a:ext uri="{9D8B030D-6E8A-4147-A177-3AD203B41FA5}">
                      <a16:colId xmlns:a16="http://schemas.microsoft.com/office/drawing/2014/main" val="4100481097"/>
                    </a:ext>
                  </a:extLst>
                </a:gridCol>
                <a:gridCol w="2612070">
                  <a:extLst>
                    <a:ext uri="{9D8B030D-6E8A-4147-A177-3AD203B41FA5}">
                      <a16:colId xmlns:a16="http://schemas.microsoft.com/office/drawing/2014/main" val="2580173450"/>
                    </a:ext>
                  </a:extLst>
                </a:gridCol>
              </a:tblGrid>
              <a:tr h="71909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М(г</a:t>
                      </a:r>
                      <a:r>
                        <a:rPr lang="en-US" dirty="0"/>
                        <a:t>/</a:t>
                      </a:r>
                      <a:r>
                        <a:rPr lang="ru-RU" dirty="0"/>
                        <a:t>кг)р-</a:t>
                      </a:r>
                      <a:r>
                        <a:rPr lang="ru-RU" dirty="0" err="1"/>
                        <a:t>ра</a:t>
                      </a:r>
                      <a:r>
                        <a:rPr lang="en-US" dirty="0"/>
                        <a:t>/</a:t>
                      </a:r>
                      <a:r>
                        <a:rPr lang="ru-RU" dirty="0"/>
                        <a:t>сплава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Процентная концентрация(%)</a:t>
                      </a:r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m(</a:t>
                      </a:r>
                      <a:r>
                        <a:rPr lang="ru-RU" dirty="0"/>
                        <a:t>г</a:t>
                      </a:r>
                      <a:r>
                        <a:rPr lang="en-US" dirty="0"/>
                        <a:t>/</a:t>
                      </a:r>
                      <a:r>
                        <a:rPr lang="ru-RU" dirty="0"/>
                        <a:t>кг)чистого вещества</a:t>
                      </a:r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391031"/>
                  </a:ext>
                </a:extLst>
              </a:tr>
              <a:tr h="6125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1раствор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120*0,8=96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4948373"/>
                  </a:ext>
                </a:extLst>
              </a:tr>
              <a:tr h="6391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2раствор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480*0,2=96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5475201"/>
                  </a:ext>
                </a:extLst>
              </a:tr>
              <a:tr h="6747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Новый раствор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120+480=600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600*х</a:t>
                      </a:r>
                      <a:r>
                        <a:rPr lang="en-US" dirty="0"/>
                        <a:t>/100=6</a:t>
                      </a:r>
                      <a:r>
                        <a:rPr lang="ru-RU" dirty="0"/>
                        <a:t>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45089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672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0ECCB4-0AB5-0BD6-7407-72A75E7EE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Решение задачи 2: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D8F0F7-2157-AF63-769B-B82ACD6EC3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6х=96+96</a:t>
            </a:r>
          </a:p>
          <a:p>
            <a:r>
              <a:rPr lang="ru-RU" dirty="0"/>
              <a:t>6х=192</a:t>
            </a:r>
          </a:p>
          <a:p>
            <a:r>
              <a:rPr lang="ru-RU" dirty="0"/>
              <a:t>Х=192:6</a:t>
            </a:r>
          </a:p>
          <a:p>
            <a:r>
              <a:rPr lang="ru-RU" dirty="0"/>
              <a:t>Х=32</a:t>
            </a:r>
          </a:p>
          <a:p>
            <a:r>
              <a:rPr lang="ru-RU" dirty="0"/>
              <a:t>Ответ: 32%.</a:t>
            </a:r>
          </a:p>
        </p:txBody>
      </p:sp>
    </p:spTree>
    <p:extLst>
      <p:ext uri="{BB962C8B-B14F-4D97-AF65-F5344CB8AC3E}">
        <p14:creationId xmlns:p14="http://schemas.microsoft.com/office/powerpoint/2010/main" val="10145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5E1065-C8DE-FD46-8257-1337BA903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852" y="807867"/>
            <a:ext cx="10181948" cy="1100831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Задача 3</a:t>
            </a:r>
            <a:r>
              <a:rPr lang="ru-RU" dirty="0"/>
              <a:t>:</a:t>
            </a:r>
            <a:r>
              <a:rPr lang="ru-RU" sz="3600" dirty="0"/>
              <a:t>Сколько литров 3% раствора надо добавить к 1литру 6% раствора, чтобы получить 5% раствор?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89B0F7-415C-AA86-0A07-F63B159A5B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A0CFEC19-F0F6-C8AA-0471-16A22CEEF2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449391"/>
              </p:ext>
            </p:extLst>
          </p:nvPr>
        </p:nvGraphicFramePr>
        <p:xfrm>
          <a:off x="1930398" y="2981472"/>
          <a:ext cx="8206916" cy="3155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1729">
                  <a:extLst>
                    <a:ext uri="{9D8B030D-6E8A-4147-A177-3AD203B41FA5}">
                      <a16:colId xmlns:a16="http://schemas.microsoft.com/office/drawing/2014/main" val="3120225393"/>
                    </a:ext>
                  </a:extLst>
                </a:gridCol>
                <a:gridCol w="2051729">
                  <a:extLst>
                    <a:ext uri="{9D8B030D-6E8A-4147-A177-3AD203B41FA5}">
                      <a16:colId xmlns:a16="http://schemas.microsoft.com/office/drawing/2014/main" val="2511215552"/>
                    </a:ext>
                  </a:extLst>
                </a:gridCol>
                <a:gridCol w="2051729">
                  <a:extLst>
                    <a:ext uri="{9D8B030D-6E8A-4147-A177-3AD203B41FA5}">
                      <a16:colId xmlns:a16="http://schemas.microsoft.com/office/drawing/2014/main" val="4135272385"/>
                    </a:ext>
                  </a:extLst>
                </a:gridCol>
                <a:gridCol w="2051729">
                  <a:extLst>
                    <a:ext uri="{9D8B030D-6E8A-4147-A177-3AD203B41FA5}">
                      <a16:colId xmlns:a16="http://schemas.microsoft.com/office/drawing/2014/main" val="3480864370"/>
                    </a:ext>
                  </a:extLst>
                </a:gridCol>
              </a:tblGrid>
              <a:tr h="62143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М(г</a:t>
                      </a:r>
                      <a:r>
                        <a:rPr lang="en-US" dirty="0"/>
                        <a:t>/</a:t>
                      </a:r>
                      <a:r>
                        <a:rPr lang="ru-RU" dirty="0"/>
                        <a:t>кг)р-</a:t>
                      </a:r>
                      <a:r>
                        <a:rPr lang="ru-RU" dirty="0" err="1"/>
                        <a:t>ра</a:t>
                      </a:r>
                      <a:r>
                        <a:rPr lang="en-US" dirty="0"/>
                        <a:t>/</a:t>
                      </a:r>
                      <a:r>
                        <a:rPr lang="ru-RU" dirty="0"/>
                        <a:t>сплава</a:t>
                      </a:r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Процентная концентрация(%)</a:t>
                      </a:r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m(</a:t>
                      </a:r>
                      <a:r>
                        <a:rPr lang="ru-RU" dirty="0"/>
                        <a:t>г</a:t>
                      </a:r>
                      <a:r>
                        <a:rPr lang="en-US" dirty="0"/>
                        <a:t>/</a:t>
                      </a:r>
                      <a:r>
                        <a:rPr lang="ru-RU" dirty="0"/>
                        <a:t>кг)чистого вещества</a:t>
                      </a:r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7213010"/>
                  </a:ext>
                </a:extLst>
              </a:tr>
              <a:tr h="534879">
                <a:tc>
                  <a:txBody>
                    <a:bodyPr/>
                    <a:lstStyle/>
                    <a:p>
                      <a:r>
                        <a:rPr lang="ru-RU" dirty="0"/>
                        <a:t>1раствор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0,03х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8219076"/>
                  </a:ext>
                </a:extLst>
              </a:tr>
              <a:tr h="441664">
                <a:tc>
                  <a:txBody>
                    <a:bodyPr/>
                    <a:lstStyle/>
                    <a:p>
                      <a:r>
                        <a:rPr lang="ru-RU" dirty="0"/>
                        <a:t>2раствор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0,06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3296473"/>
                  </a:ext>
                </a:extLst>
              </a:tr>
              <a:tr h="441664">
                <a:tc>
                  <a:txBody>
                    <a:bodyPr/>
                    <a:lstStyle/>
                    <a:p>
                      <a:r>
                        <a:rPr lang="ru-RU" dirty="0"/>
                        <a:t>Новый раствор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Х+1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0,05(х+1)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8279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21105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4283C7-DE60-D88B-A735-55EEAEEE7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Решение задачи 3: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1CE8FB-C56B-496D-5022-059302F3C0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Составим уравнение: </a:t>
            </a:r>
          </a:p>
          <a:p>
            <a:r>
              <a:rPr lang="ru-RU" dirty="0"/>
              <a:t>0,03х+0,06=(х+1)*0,05</a:t>
            </a:r>
          </a:p>
          <a:p>
            <a:r>
              <a:rPr lang="ru-RU" dirty="0"/>
              <a:t>0,03х-0,05х=-0,06+0,05</a:t>
            </a:r>
          </a:p>
          <a:p>
            <a:r>
              <a:rPr lang="ru-RU" dirty="0"/>
              <a:t>-0,02х=-0,01</a:t>
            </a:r>
          </a:p>
          <a:p>
            <a:r>
              <a:rPr lang="ru-RU" dirty="0"/>
              <a:t>Х=0,5</a:t>
            </a:r>
          </a:p>
          <a:p>
            <a:r>
              <a:rPr lang="ru-RU" dirty="0"/>
              <a:t>Ответ: 0,5л.</a:t>
            </a:r>
          </a:p>
        </p:txBody>
      </p:sp>
    </p:spTree>
    <p:extLst>
      <p:ext uri="{BB962C8B-B14F-4D97-AF65-F5344CB8AC3E}">
        <p14:creationId xmlns:p14="http://schemas.microsoft.com/office/powerpoint/2010/main" val="715306356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399</TotalTime>
  <Words>633</Words>
  <Application>Microsoft Office PowerPoint</Application>
  <PresentationFormat>Широкоэкранный</PresentationFormat>
  <Paragraphs>113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Century Gothic</vt:lpstr>
      <vt:lpstr>Wingdings 3</vt:lpstr>
      <vt:lpstr>Легкий дым</vt:lpstr>
      <vt:lpstr>     Решение задач на концентрацию, смеси и сплавы.</vt:lpstr>
      <vt:lpstr>Презентация PowerPoint</vt:lpstr>
      <vt:lpstr>Презентация PowerPoint</vt:lpstr>
      <vt:lpstr>Задача 1:Смешали 8кг 12%-го р-ра и 12кг 8%-го р-ра серной кислоты. Определите процентное содержание серной кислоты получившегося раствора. Ответ округлите до целых. </vt:lpstr>
      <vt:lpstr>Решение задачи 1:</vt:lpstr>
      <vt:lpstr>Задача 2: К 120 г раствора, содержащего 80% соли добавили 480 г раствора, содержащего 20% той же соли. Сколько % соли содержится в получившемся растворе?</vt:lpstr>
      <vt:lpstr>Решение задачи 2:</vt:lpstr>
      <vt:lpstr>Задача 3:Сколько литров 3% раствора надо добавить к 1литру 6% раствора, чтобы получить 5% раствор?</vt:lpstr>
      <vt:lpstr>Решение задачи 3:</vt:lpstr>
      <vt:lpstr>Задача 4: Имеется 2 сплава с разным содержанием золота. В первом сплаве содержится 35% золота, во втором сплаве 60%. В каком отношении надо взять первый и второй сплав, чтобы получить новый сплав, содержащий 40% золота?</vt:lpstr>
      <vt:lpstr>Решение задачи 4:</vt:lpstr>
      <vt:lpstr>Задача 5(решить самостоятельно):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RePack by Diakov</dc:creator>
  <cp:lastModifiedBy>RePack by Diakov</cp:lastModifiedBy>
  <cp:revision>3</cp:revision>
  <dcterms:created xsi:type="dcterms:W3CDTF">2024-08-25T13:15:16Z</dcterms:created>
  <dcterms:modified xsi:type="dcterms:W3CDTF">2024-08-25T20:01:16Z</dcterms:modified>
</cp:coreProperties>
</file>