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74" r:id="rId11"/>
    <p:sldId id="279" r:id="rId12"/>
    <p:sldId id="270" r:id="rId13"/>
    <p:sldId id="271" r:id="rId14"/>
    <p:sldId id="275" r:id="rId15"/>
    <p:sldId id="276" r:id="rId16"/>
    <p:sldId id="277" r:id="rId17"/>
    <p:sldId id="281" r:id="rId18"/>
    <p:sldId id="282" r:id="rId19"/>
    <p:sldId id="285" r:id="rId20"/>
    <p:sldId id="28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23F10-82D8-4F6D-BC66-EA9CA2006FCF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85F55-45A0-4037-B9D8-0114F80269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23F10-82D8-4F6D-BC66-EA9CA2006FCF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85F55-45A0-4037-B9D8-0114F80269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23F10-82D8-4F6D-BC66-EA9CA2006FCF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85F55-45A0-4037-B9D8-0114F80269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23F10-82D8-4F6D-BC66-EA9CA2006FCF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85F55-45A0-4037-B9D8-0114F80269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23F10-82D8-4F6D-BC66-EA9CA2006FCF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85F55-45A0-4037-B9D8-0114F80269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23F10-82D8-4F6D-BC66-EA9CA2006FCF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85F55-45A0-4037-B9D8-0114F80269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23F10-82D8-4F6D-BC66-EA9CA2006FCF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85F55-45A0-4037-B9D8-0114F80269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23F10-82D8-4F6D-BC66-EA9CA2006FCF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85F55-45A0-4037-B9D8-0114F80269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23F10-82D8-4F6D-BC66-EA9CA2006FCF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85F55-45A0-4037-B9D8-0114F80269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23F10-82D8-4F6D-BC66-EA9CA2006FCF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85F55-45A0-4037-B9D8-0114F80269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23F10-82D8-4F6D-BC66-EA9CA2006FCF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3085F55-45A0-4037-B9D8-0114F80269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0923F10-82D8-4F6D-BC66-EA9CA2006FCF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85F55-45A0-4037-B9D8-0114F80269A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slow">
    <p:wip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dzen.ru/a/XXd_YRGNfwCtsSgm" TargetMode="External"/><Relationship Id="rId13" Type="http://schemas.openxmlformats.org/officeDocument/2006/relationships/image" Target="../media/image32.png"/><Relationship Id="rId3" Type="http://schemas.openxmlformats.org/officeDocument/2006/relationships/hyperlink" Target="https://www.vkpress.ru/projects/kazachiy-blog/greet-v-tesnoy-zemlyanke-svecha-super-svoystva-okopnykh-svechey/" TargetMode="External"/><Relationship Id="rId7" Type="http://schemas.openxmlformats.org/officeDocument/2006/relationships/hyperlink" Target="https://dzen.ru/a/Y8-YbOaIJiR3gaFV" TargetMode="External"/><Relationship Id="rId12" Type="http://schemas.openxmlformats.org/officeDocument/2006/relationships/hyperlink" Target="https://krasnogvar56.ru/2023/03/19/okopnaya-svecha-ogonyok-miloserdiya-i-dobra/" TargetMode="External"/><Relationship Id="rId2" Type="http://schemas.openxmlformats.org/officeDocument/2006/relationships/hyperlink" Target="https://cnk-ahtubinsk.ru/bojczy-s-peredovoj-rasskazali-kakie-okopnye-svechi-luchshe/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wall29333100_2819" TargetMode="External"/><Relationship Id="rId11" Type="http://schemas.openxmlformats.org/officeDocument/2006/relationships/hyperlink" Target="https://school-science.ru/20/23/56073" TargetMode="External"/><Relationship Id="rId5" Type="http://schemas.openxmlformats.org/officeDocument/2006/relationships/hyperlink" Target="https://dzen.ru/a/Y5bbDa0g0na1HKEK" TargetMode="External"/><Relationship Id="rId10" Type="http://schemas.openxmlformats.org/officeDocument/2006/relationships/hyperlink" Target="https://www.belpressa.ru/49671.html" TargetMode="External"/><Relationship Id="rId4" Type="http://schemas.openxmlformats.org/officeDocument/2006/relationships/hyperlink" Target="https://&#1091;&#1088;&#1086;&#1082;.&#1088;&#1092;/library_kids/izgotovlenie_okopnih_svechej_shkolnikami_kak_vid_064222.html" TargetMode="External"/><Relationship Id="rId9" Type="http://schemas.openxmlformats.org/officeDocument/2006/relationships/hyperlink" Target="https://nsportal.ru/shkola/vneklassnaya-rabota/library/2023/12/10/master-klass-okopnaya-svecha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9108504" cy="1828800"/>
          </a:xfrm>
        </p:spPr>
        <p:txBody>
          <a:bodyPr>
            <a:normAutofit/>
          </a:bodyPr>
          <a:lstStyle/>
          <a:p>
            <a:pPr algn="ctr"/>
            <a:r>
              <a:rPr lang="ru-RU" sz="5000" dirty="0" smtClean="0">
                <a:latin typeface="Bookman Old Style" panose="02050604050505020204" pitchFamily="18" charset="0"/>
              </a:rPr>
              <a:t>Окопная свеча – огонёк милосердия и добра</a:t>
            </a:r>
            <a:endParaRPr lang="ru-RU" sz="5000" dirty="0"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72200" y="4653136"/>
            <a:ext cx="28905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kern="10" dirty="0" smtClean="0">
                <a:ln w="9525">
                  <a:solidFill>
                    <a:schemeClr val="accent3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Подготовила: </a:t>
            </a:r>
          </a:p>
          <a:p>
            <a:r>
              <a:rPr lang="ru-RU" sz="2400" b="1" i="1" kern="10" dirty="0" err="1" smtClean="0">
                <a:ln w="9525">
                  <a:solidFill>
                    <a:schemeClr val="accent3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Болгова</a:t>
            </a:r>
            <a:r>
              <a:rPr lang="ru-RU" sz="2400" b="1" i="1" kern="10" dirty="0" smtClean="0">
                <a:ln w="9525">
                  <a:solidFill>
                    <a:schemeClr val="accent3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Виктория</a:t>
            </a:r>
          </a:p>
          <a:p>
            <a:r>
              <a:rPr lang="ru-RU" sz="2400" b="1" i="1" kern="10" dirty="0" smtClean="0">
                <a:ln w="9525">
                  <a:solidFill>
                    <a:schemeClr val="accent3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3д класс</a:t>
            </a:r>
          </a:p>
          <a:p>
            <a:r>
              <a:rPr lang="ru-RU" sz="2400" b="1" i="1" kern="10" dirty="0" smtClean="0">
                <a:ln w="9525">
                  <a:solidFill>
                    <a:schemeClr val="accent3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Руководитель:</a:t>
            </a:r>
          </a:p>
          <a:p>
            <a:r>
              <a:rPr lang="ru-RU" sz="2400" b="1" i="1" kern="10" dirty="0" smtClean="0">
                <a:ln w="9525">
                  <a:solidFill>
                    <a:schemeClr val="accent3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Лихих </a:t>
            </a:r>
            <a:r>
              <a:rPr lang="ru-RU" sz="2400" b="1" i="1" kern="10" dirty="0">
                <a:ln w="9525">
                  <a:solidFill>
                    <a:schemeClr val="accent3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</a:t>
            </a:r>
            <a:r>
              <a:rPr lang="ru-RU" sz="2400" b="1" i="1" kern="10" dirty="0" smtClean="0">
                <a:ln w="9525">
                  <a:solidFill>
                    <a:schemeClr val="accent3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.М.</a:t>
            </a:r>
            <a:endParaRPr lang="ru-RU" sz="2400" dirty="0">
              <a:ln w="9525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2204864"/>
            <a:ext cx="5678372" cy="425877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54477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990656" cy="839690"/>
          </a:xfrm>
        </p:spPr>
        <p:txBody>
          <a:bodyPr/>
          <a:lstStyle/>
          <a:p>
            <a:pPr algn="ctr"/>
            <a:r>
              <a:rPr lang="ru-RU" sz="4400" dirty="0" smtClean="0"/>
              <a:t>Процесс изготовления свечи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268760"/>
            <a:ext cx="7990656" cy="648072"/>
          </a:xfrm>
        </p:spPr>
        <p:txBody>
          <a:bodyPr>
            <a:normAutofit/>
          </a:bodyPr>
          <a:lstStyle/>
          <a:p>
            <a:pPr algn="just"/>
            <a:r>
              <a:rPr lang="ru-RU" sz="1600" dirty="0" smtClean="0">
                <a:solidFill>
                  <a:srgbClr val="92D050"/>
                </a:solidFill>
              </a:rPr>
              <a:t>Нарезали </a:t>
            </a:r>
            <a:r>
              <a:rPr lang="ru-RU" sz="1600" dirty="0" err="1" smtClean="0">
                <a:solidFill>
                  <a:srgbClr val="92D050"/>
                </a:solidFill>
              </a:rPr>
              <a:t>гофрокартон</a:t>
            </a:r>
            <a:r>
              <a:rPr lang="ru-RU" sz="1600" dirty="0" smtClean="0">
                <a:solidFill>
                  <a:srgbClr val="92D050"/>
                </a:solidFill>
              </a:rPr>
              <a:t> на полоски. Сделали фитиль и накрутили на него </a:t>
            </a:r>
            <a:r>
              <a:rPr lang="ru-RU" sz="1600" dirty="0" err="1" smtClean="0">
                <a:solidFill>
                  <a:srgbClr val="92D050"/>
                </a:solidFill>
              </a:rPr>
              <a:t>гофрокартон</a:t>
            </a:r>
            <a:r>
              <a:rPr lang="ru-RU" sz="1600" dirty="0" smtClean="0">
                <a:solidFill>
                  <a:srgbClr val="92D050"/>
                </a:solidFill>
              </a:rPr>
              <a:t> в виде улитки. Готовую спиральку вставили в банку.</a:t>
            </a:r>
            <a:endParaRPr lang="ru-RU" sz="1600" dirty="0">
              <a:solidFill>
                <a:srgbClr val="92D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55" r="23857"/>
          <a:stretch/>
        </p:blipFill>
        <p:spPr>
          <a:xfrm>
            <a:off x="467544" y="2013246"/>
            <a:ext cx="2987823" cy="26797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417" t="1407" r="20614" b="-1407"/>
          <a:stretch/>
        </p:blipFill>
        <p:spPr>
          <a:xfrm>
            <a:off x="3124436" y="3212976"/>
            <a:ext cx="2987823" cy="26272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106" t="-1345" r="22966" b="1345"/>
          <a:stretch/>
        </p:blipFill>
        <p:spPr>
          <a:xfrm>
            <a:off x="5721896" y="4077072"/>
            <a:ext cx="2952328" cy="26815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41369761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095" y="980728"/>
            <a:ext cx="8229600" cy="360040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>
                <a:solidFill>
                  <a:srgbClr val="92D050"/>
                </a:solidFill>
              </a:rPr>
              <a:t>Накололи и растопили на водяной бане парафин. Залили готовые банки. Остудили</a:t>
            </a:r>
            <a:endParaRPr lang="ru-RU" sz="1800" dirty="0">
              <a:solidFill>
                <a:srgbClr val="92D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524" r="38738"/>
          <a:stretch/>
        </p:blipFill>
        <p:spPr>
          <a:xfrm>
            <a:off x="300013" y="2348880"/>
            <a:ext cx="2736304" cy="39888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95792" y="1628800"/>
            <a:ext cx="2733768" cy="36450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201" r="17801"/>
          <a:stretch/>
        </p:blipFill>
        <p:spPr>
          <a:xfrm>
            <a:off x="6089035" y="2292268"/>
            <a:ext cx="2880320" cy="41020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19589883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1700808"/>
            <a:ext cx="5852582" cy="43894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Вот что получилось!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501909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692" y="764704"/>
            <a:ext cx="8291264" cy="794352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rgbClr val="92D050"/>
                </a:solidFill>
              </a:rPr>
              <a:t>Так как эти свечи изготавливались для дальнейшей отправки в зону СВО, мы решили наклеить на них этикетки.</a:t>
            </a:r>
            <a:endParaRPr lang="ru-RU" sz="2000" dirty="0">
              <a:solidFill>
                <a:srgbClr val="92D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1700808"/>
            <a:ext cx="6240693" cy="46805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18986205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7943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Опыты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39032" y="1196752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92D050"/>
                </a:solidFill>
              </a:rPr>
              <a:t>Окопные свечи помогут согреться, в течение 15 минут вскипятить воду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38500" y="1772816"/>
            <a:ext cx="3413609" cy="4551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772816"/>
            <a:ext cx="3413610" cy="4551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8723192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484" r="5946"/>
          <a:stretch/>
        </p:blipFill>
        <p:spPr>
          <a:xfrm>
            <a:off x="5004048" y="2132856"/>
            <a:ext cx="3528392" cy="44275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101"/>
          <a:stretch/>
        </p:blipFill>
        <p:spPr>
          <a:xfrm>
            <a:off x="683568" y="1548031"/>
            <a:ext cx="3643517" cy="43673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87625" y="764704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92D050"/>
                </a:solidFill>
              </a:rPr>
              <a:t>Мокрая одежда высохла за 6 часов</a:t>
            </a:r>
          </a:p>
        </p:txBody>
      </p:sp>
    </p:spTree>
    <p:extLst>
      <p:ext uri="{BB962C8B-B14F-4D97-AF65-F5344CB8AC3E}">
        <p14:creationId xmlns:p14="http://schemas.microsoft.com/office/powerpoint/2010/main" xmlns="" val="35994375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401" t="12201" r="22001" b="11150"/>
          <a:stretch/>
        </p:blipFill>
        <p:spPr>
          <a:xfrm>
            <a:off x="5148064" y="1700808"/>
            <a:ext cx="3096344" cy="46129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67544" y="737954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92D050"/>
                </a:solidFill>
              </a:rPr>
              <a:t>Длительность горения свечи составляет 5-7 часов и она не гаснет даже при сильном ветре!</a:t>
            </a:r>
          </a:p>
        </p:txBody>
      </p:sp>
      <p:pic>
        <p:nvPicPr>
          <p:cNvPr id="8" name="Объект 6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700808"/>
            <a:ext cx="3510389" cy="4680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9680498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3836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/>
          </a:bodyPr>
          <a:lstStyle/>
          <a:p>
            <a:pPr>
              <a:buFont typeface="Wingdings 2" panose="05020102010507070707" pitchFamily="18" charset="2"/>
              <a:buChar char=""/>
            </a:pPr>
            <a:r>
              <a:rPr lang="ru-RU" dirty="0" smtClean="0">
                <a:solidFill>
                  <a:srgbClr val="92D050"/>
                </a:solidFill>
              </a:rPr>
              <a:t>Блиндажная свеча – достаточно простое приспособление, но незаменимое на фронте;</a:t>
            </a:r>
          </a:p>
          <a:p>
            <a:pPr>
              <a:buFont typeface="Wingdings 2" panose="05020102010507070707" pitchFamily="18" charset="2"/>
              <a:buChar char=""/>
            </a:pPr>
            <a:r>
              <a:rPr lang="ru-RU" dirty="0" smtClean="0">
                <a:solidFill>
                  <a:srgbClr val="92D050"/>
                </a:solidFill>
              </a:rPr>
              <a:t>Это источник не только света, но и тепла;</a:t>
            </a:r>
          </a:p>
          <a:p>
            <a:pPr>
              <a:buFont typeface="Wingdings 2" panose="05020102010507070707" pitchFamily="18" charset="2"/>
              <a:buChar char=""/>
            </a:pPr>
            <a:r>
              <a:rPr lang="ru-RU" dirty="0" smtClean="0">
                <a:solidFill>
                  <a:srgbClr val="92D050"/>
                </a:solidFill>
              </a:rPr>
              <a:t>Делая добро – сам становишься добрее!</a:t>
            </a:r>
          </a:p>
        </p:txBody>
      </p:sp>
      <p:pic>
        <p:nvPicPr>
          <p:cNvPr id="2052" name="Picture 4" descr="https://yaznau.com/wp-content/uploads/images/candles/images/std/202143-800x540r1-white-cand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563380"/>
            <a:ext cx="4896544" cy="330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27733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2344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Источники информации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fontScale="32500" lnSpcReduction="20000"/>
          </a:bodyPr>
          <a:lstStyle/>
          <a:p>
            <a:r>
              <a:rPr lang="ru-RU" sz="43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Бойцы с передовой рассказали, какие окопные свечи лучше</a:t>
            </a:r>
          </a:p>
          <a:p>
            <a:r>
              <a:rPr lang="ru-RU" sz="4300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ru-RU" sz="4300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cnk-ahtubinsk.ru/bojczy-s-peredovoj-rasskazali-kakie-okopnye-svechi-luchshe/html</a:t>
            </a:r>
            <a:endParaRPr lang="ru-RU" sz="43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Греет в тесной землянке свеча: супер-свойства окопных свечей</a:t>
            </a:r>
          </a:p>
          <a:p>
            <a:r>
              <a:rPr lang="ru-RU" sz="43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https://www.vkpress.ru/projects/kazachiy-blog/greet-v-tesnoy-zemlyanke-svecha-super-svoystva-okopnykh-svechey/</a:t>
            </a:r>
            <a:endParaRPr lang="ru-RU" sz="43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"Изготовление окопных свечей школьниками как вид помощи в специальной военной операции и инструмент патриотического воспитания"</a:t>
            </a:r>
          </a:p>
          <a:p>
            <a:r>
              <a:rPr lang="ru-RU" sz="43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https://урок.рф/library_kids/izgotovlenie_okopnih_svechej_shkolnikami_kak_vid_064222.html</a:t>
            </a:r>
            <a:endParaRPr lang="ru-RU" sz="43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Инструкция по изготовлению блиндажных свечей | Нашим защитникам нужна помощь в обогреве</a:t>
            </a:r>
          </a:p>
          <a:p>
            <a:r>
              <a:rPr lang="ru-RU" sz="43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https://dzen.ru/a/Y5bbDa0g0na1HKEK</a:t>
            </a:r>
            <a:endParaRPr lang="ru-RU" sz="43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История появления блиндажной (окопной) свечи</a:t>
            </a:r>
            <a:endParaRPr lang="ru-RU" sz="43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https://vk.com/wall29333100_2819</a:t>
            </a:r>
            <a:endParaRPr lang="ru-RU" sz="43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К</a:t>
            </a:r>
            <a:r>
              <a:rPr lang="ru-RU" sz="43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300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Кярьгина</a:t>
            </a:r>
            <a:r>
              <a:rPr lang="ru-RU" sz="43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3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 "Окопные свечи" </a:t>
            </a:r>
          </a:p>
          <a:p>
            <a:r>
              <a:rPr lang="ru-RU" sz="43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https://dzen.ru/a/Y8-YbOaIJiR3gaFV</a:t>
            </a:r>
            <a:endParaRPr lang="ru-RU" sz="43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"Лампа-Коптилка" времен войны из гильзы 45 мм</a:t>
            </a:r>
            <a:endParaRPr lang="ru-RU" sz="43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https://dzen.ru/a/XXd_YRGNfwCtsSgm</a:t>
            </a:r>
            <a:r>
              <a:rPr lang="ru-RU" sz="43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43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Мастер-класс "Окопная свеча"</a:t>
            </a:r>
            <a:endParaRPr lang="ru-RU" sz="43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https://nsportal.ru/shkola/vneklassnaya-rabota/library/2023/12/10/master-klass-okopnaya-svecha</a:t>
            </a:r>
            <a:endParaRPr lang="ru-RU" sz="43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Огонь поддержки. Для чего бойцам на фронте нужны окопные свечи</a:t>
            </a:r>
          </a:p>
          <a:p>
            <a:r>
              <a:rPr lang="ru-RU" sz="43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https://www.belpressa.ru/49671.html</a:t>
            </a:r>
            <a:endParaRPr lang="ru-RU" sz="43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Окопная (блиндажная) свеча. Изготовление и область применения</a:t>
            </a:r>
          </a:p>
          <a:p>
            <a:r>
              <a:rPr lang="ru-RU" sz="43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https://school-science.ru/20/23/56073</a:t>
            </a:r>
            <a:endParaRPr lang="ru-RU" sz="43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Окопная свеча – огонёк милосердия и добра</a:t>
            </a:r>
            <a:br>
              <a:rPr lang="ru-RU" sz="43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3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3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https://krasnogvar56.ru/2023/03/19/okopnaya-svecha-ogonyok-miloserdiya-i-dobra/</a:t>
            </a:r>
            <a:endParaRPr lang="ru-RU" sz="43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0272" y="4653318"/>
            <a:ext cx="2123728" cy="222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19019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794352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К. </a:t>
            </a:r>
            <a:r>
              <a:rPr lang="ru-RU" sz="4000" dirty="0" err="1" smtClean="0"/>
              <a:t>Кярьгина</a:t>
            </a:r>
            <a:r>
              <a:rPr lang="ru-RU" sz="4000" dirty="0" smtClean="0"/>
              <a:t> «Окопные свечи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026" name="Picture 2" descr="https://avatars.dzeninfra.ru/get-zen-logos/1540393/pub_601f8586b2844c2ad1f44429_628883bca70c7938bbff4940/ori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88640"/>
            <a:ext cx="2098581" cy="24635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75656" y="1628800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92D050"/>
                </a:solidFill>
                <a:latin typeface="-apple-system"/>
              </a:rPr>
              <a:t>Сегодня после пятого урока</a:t>
            </a:r>
          </a:p>
          <a:p>
            <a:r>
              <a:rPr lang="ru-RU" dirty="0">
                <a:solidFill>
                  <a:srgbClr val="92D050"/>
                </a:solidFill>
                <a:latin typeface="-apple-system"/>
              </a:rPr>
              <a:t>Мои друзья домой не побегут.</a:t>
            </a:r>
          </a:p>
          <a:p>
            <a:r>
              <a:rPr lang="ru-RU" dirty="0">
                <a:solidFill>
                  <a:srgbClr val="92D050"/>
                </a:solidFill>
                <a:latin typeface="-apple-system"/>
              </a:rPr>
              <a:t>Отмоем банки от консервов и от сока</a:t>
            </a:r>
          </a:p>
          <a:p>
            <a:r>
              <a:rPr lang="ru-RU" dirty="0">
                <a:solidFill>
                  <a:srgbClr val="92D050"/>
                </a:solidFill>
                <a:latin typeface="-apple-system"/>
              </a:rPr>
              <a:t>Для тех свечей, что все окопными зовут.</a:t>
            </a:r>
          </a:p>
          <a:p>
            <a:r>
              <a:rPr lang="ru-RU" dirty="0">
                <a:solidFill>
                  <a:srgbClr val="92D050"/>
                </a:solidFill>
                <a:latin typeface="-apple-system"/>
              </a:rPr>
              <a:t>Фитиль непрост у тех лучей для войска.</a:t>
            </a:r>
          </a:p>
          <a:p>
            <a:r>
              <a:rPr lang="ru-RU" dirty="0">
                <a:solidFill>
                  <a:srgbClr val="92D050"/>
                </a:solidFill>
                <a:latin typeface="-apple-system"/>
              </a:rPr>
              <a:t>Он сложен буквой Жизни и Жары.</a:t>
            </a:r>
          </a:p>
          <a:p>
            <a:r>
              <a:rPr lang="ru-RU" dirty="0">
                <a:solidFill>
                  <a:srgbClr val="92D050"/>
                </a:solidFill>
                <a:latin typeface="-apple-system"/>
              </a:rPr>
              <a:t>Мы эту «Ж» зальем слезой из воска,</a:t>
            </a:r>
          </a:p>
          <a:p>
            <a:r>
              <a:rPr lang="ru-RU" dirty="0">
                <a:solidFill>
                  <a:srgbClr val="92D050"/>
                </a:solidFill>
                <a:latin typeface="-apple-system"/>
              </a:rPr>
              <a:t>На фронт зашлем с молитвой детворы.</a:t>
            </a:r>
          </a:p>
          <a:p>
            <a:r>
              <a:rPr lang="ru-RU" dirty="0">
                <a:solidFill>
                  <a:srgbClr val="92D050"/>
                </a:solidFill>
                <a:latin typeface="-apple-system"/>
              </a:rPr>
              <a:t>Мы их создали детскими руками</a:t>
            </a:r>
          </a:p>
          <a:p>
            <a:r>
              <a:rPr lang="ru-RU" dirty="0">
                <a:solidFill>
                  <a:srgbClr val="92D050"/>
                </a:solidFill>
                <a:latin typeface="-apple-system"/>
              </a:rPr>
              <a:t>Чтоб там для наших братьев и отцов.</a:t>
            </a:r>
          </a:p>
          <a:p>
            <a:r>
              <a:rPr lang="ru-RU" dirty="0">
                <a:solidFill>
                  <a:srgbClr val="92D050"/>
                </a:solidFill>
                <a:latin typeface="-apple-system"/>
              </a:rPr>
              <a:t>Они согрели и еду, и камень,</a:t>
            </a:r>
          </a:p>
          <a:p>
            <a:r>
              <a:rPr lang="ru-RU" dirty="0">
                <a:solidFill>
                  <a:srgbClr val="92D050"/>
                </a:solidFill>
                <a:latin typeface="-apple-system"/>
              </a:rPr>
              <a:t>Во мгле холодных, сумрачных часов.</a:t>
            </a:r>
          </a:p>
          <a:p>
            <a:r>
              <a:rPr lang="ru-RU" dirty="0">
                <a:solidFill>
                  <a:srgbClr val="92D050"/>
                </a:solidFill>
                <a:latin typeface="-apple-system"/>
              </a:rPr>
              <a:t>..</a:t>
            </a:r>
          </a:p>
          <a:p>
            <a:r>
              <a:rPr lang="ru-RU" dirty="0">
                <a:solidFill>
                  <a:srgbClr val="92D050"/>
                </a:solidFill>
                <a:latin typeface="-apple-system"/>
              </a:rPr>
              <a:t>Летите</a:t>
            </a:r>
            <a:r>
              <a:rPr lang="ru-RU" dirty="0" smtClean="0">
                <a:solidFill>
                  <a:srgbClr val="92D050"/>
                </a:solidFill>
                <a:latin typeface="-apple-system"/>
              </a:rPr>
              <a:t>, свечи</a:t>
            </a:r>
            <a:r>
              <a:rPr lang="ru-RU" dirty="0">
                <a:solidFill>
                  <a:srgbClr val="92D050"/>
                </a:solidFill>
                <a:latin typeface="-apple-system"/>
              </a:rPr>
              <a:t>, милые, летите.</a:t>
            </a:r>
          </a:p>
          <a:p>
            <a:r>
              <a:rPr lang="ru-RU" dirty="0">
                <a:solidFill>
                  <a:srgbClr val="92D050"/>
                </a:solidFill>
                <a:latin typeface="-apple-system"/>
              </a:rPr>
              <a:t> Истлеете - пришлем очередных…</a:t>
            </a:r>
          </a:p>
          <a:p>
            <a:r>
              <a:rPr lang="ru-RU" dirty="0">
                <a:solidFill>
                  <a:srgbClr val="92D050"/>
                </a:solidFill>
                <a:latin typeface="-apple-system"/>
              </a:rPr>
              <a:t>Но только нам обратно возвратите </a:t>
            </a:r>
          </a:p>
          <a:p>
            <a:r>
              <a:rPr lang="ru-RU" dirty="0">
                <a:solidFill>
                  <a:srgbClr val="92D050"/>
                </a:solidFill>
                <a:latin typeface="-apple-system"/>
              </a:rPr>
              <a:t>Живыми наших близких и родных!!!</a:t>
            </a:r>
          </a:p>
        </p:txBody>
      </p:sp>
    </p:spTree>
    <p:extLst>
      <p:ext uri="{BB962C8B-B14F-4D97-AF65-F5344CB8AC3E}">
        <p14:creationId xmlns:p14="http://schemas.microsoft.com/office/powerpoint/2010/main" xmlns="" val="42332897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3168352" cy="648072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Цель работы: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1298777"/>
            <a:ext cx="2808312" cy="409938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92D050"/>
                </a:solidFill>
              </a:rPr>
              <a:t>Изготовить окопную свечу в домашних условиях и передать    в зону СВО</a:t>
            </a:r>
            <a:endParaRPr lang="ru-RU" sz="3600" b="1" dirty="0">
              <a:solidFill>
                <a:srgbClr val="92D050"/>
              </a:solidFill>
            </a:endParaRPr>
          </a:p>
        </p:txBody>
      </p:sp>
      <p:pic>
        <p:nvPicPr>
          <p:cNvPr id="11" name="Рисунок 10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837" r="108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19831077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3980" y="2060848"/>
            <a:ext cx="6732240" cy="456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80951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1322" y="548680"/>
            <a:ext cx="8305800" cy="1143000"/>
          </a:xfrm>
        </p:spPr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844824"/>
            <a:ext cx="784887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rgbClr val="92D050"/>
                </a:solidFill>
              </a:rPr>
              <a:t>Собрать сведения о блиндажных свечах.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rgbClr val="92D050"/>
                </a:solidFill>
              </a:rPr>
              <a:t>Исследовать их функциональное применение.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rgbClr val="92D050"/>
                </a:solidFill>
              </a:rPr>
              <a:t>Изучить технологию изготовления окопных свечей, выбрать оптимальную.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rgbClr val="92D050"/>
                </a:solidFill>
              </a:rPr>
              <a:t>Изготовить свечи в домашних условиях.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rgbClr val="92D050"/>
                </a:solidFill>
              </a:rPr>
              <a:t>Провести опыты.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rgbClr val="92D050"/>
                </a:solidFill>
              </a:rPr>
              <a:t>Сделать выводы по исследованию.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rgbClr val="92D050"/>
                </a:solidFill>
              </a:rPr>
              <a:t>Заинтересовать других этой темой.</a:t>
            </a:r>
            <a:endParaRPr lang="ru-RU" sz="2200" b="1" dirty="0">
              <a:solidFill>
                <a:srgbClr val="92D05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6216" y="4365104"/>
            <a:ext cx="2376264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13963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7888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Гипотеза: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92D050"/>
                </a:solidFill>
              </a:rPr>
              <a:t> </a:t>
            </a:r>
            <a:r>
              <a:rPr lang="ru-RU" sz="4400" b="1" dirty="0" smtClean="0">
                <a:solidFill>
                  <a:srgbClr val="92D050"/>
                </a:solidFill>
              </a:rPr>
              <a:t>окопная свеча может служить </a:t>
            </a:r>
            <a:r>
              <a:rPr lang="ru-RU" sz="4400" b="1" dirty="0" smtClean="0">
                <a:solidFill>
                  <a:srgbClr val="92D050"/>
                </a:solidFill>
              </a:rPr>
              <a:t>не только источником света, но и </a:t>
            </a:r>
            <a:r>
              <a:rPr lang="ru-RU" sz="4400" b="1" smtClean="0">
                <a:solidFill>
                  <a:srgbClr val="92D050"/>
                </a:solidFill>
              </a:rPr>
              <a:t>тепла </a:t>
            </a:r>
            <a:endParaRPr lang="ru-RU" sz="4400" b="1" dirty="0">
              <a:solidFill>
                <a:srgbClr val="92D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104" y="2636912"/>
            <a:ext cx="3075806" cy="41010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9" t="26910" r="-399" b="15131"/>
          <a:stretch/>
        </p:blipFill>
        <p:spPr>
          <a:xfrm>
            <a:off x="539552" y="2844957"/>
            <a:ext cx="4516604" cy="35409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0922799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305800" cy="64807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В ходе исследования мне пришлось: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412776"/>
            <a:ext cx="288032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92D050"/>
                </a:solidFill>
              </a:rPr>
              <a:t>Изучить разные источники информации.</a:t>
            </a:r>
          </a:p>
          <a:p>
            <a:endParaRPr lang="ru-RU" dirty="0">
              <a:solidFill>
                <a:srgbClr val="92D05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92D050"/>
                </a:solidFill>
              </a:rPr>
              <a:t>Отобрать интересный материал.</a:t>
            </a:r>
          </a:p>
          <a:p>
            <a:r>
              <a:rPr lang="ru-RU" dirty="0" smtClean="0">
                <a:solidFill>
                  <a:srgbClr val="92D050"/>
                </a:solidFill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92D050"/>
                </a:solidFill>
              </a:rPr>
              <a:t>Не только изготовить свечу, но и провести опыты по ее применению.</a:t>
            </a:r>
          </a:p>
          <a:p>
            <a:r>
              <a:rPr lang="ru-RU" dirty="0" smtClean="0">
                <a:solidFill>
                  <a:srgbClr val="92D050"/>
                </a:solidFill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92D050"/>
                </a:solidFill>
              </a:rPr>
              <a:t>Сделать выводы, подвести итоги исследования.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5" name="AutoShape 2" descr="blob:https://web.whatsapp.com/4f5e7400-af6f-4381-8c48-a5963478d3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902" r="15829" b="8528"/>
          <a:stretch/>
        </p:blipFill>
        <p:spPr>
          <a:xfrm>
            <a:off x="3283857" y="1412776"/>
            <a:ext cx="2448272" cy="26980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AutoShape 4" descr="blob:https://web.whatsapp.com/1a34c320-591b-404b-ac88-9f71cc322ba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9682" y="4437112"/>
            <a:ext cx="2924894" cy="21936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601" r="16401" b="16400"/>
          <a:stretch/>
        </p:blipFill>
        <p:spPr>
          <a:xfrm>
            <a:off x="6090147" y="1453146"/>
            <a:ext cx="2650946" cy="26636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0466126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3919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История возникновения окопной свечи</a:t>
            </a:r>
            <a:endParaRPr lang="ru-RU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1336966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92D050"/>
                </a:solidFill>
              </a:rPr>
              <a:t>Первые окопные свечи появились во время Первой мировой войны. </a:t>
            </a:r>
          </a:p>
          <a:p>
            <a:pPr algn="ctr"/>
            <a:r>
              <a:rPr lang="ru-RU" dirty="0" smtClean="0">
                <a:solidFill>
                  <a:srgbClr val="92D050"/>
                </a:solidFill>
              </a:rPr>
              <a:t>В годы ВОВ популярна была «Лампа-коптилка»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2780928"/>
            <a:ext cx="4283968" cy="28051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104" y="2276872"/>
            <a:ext cx="2669011" cy="40002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5850052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296" y="476672"/>
            <a:ext cx="8352928" cy="71095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В чем отличие окопной свечи от обычной?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7545" y="1412777"/>
            <a:ext cx="8219256" cy="525689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92D050"/>
                </a:solidFill>
              </a:rPr>
              <a:t>В длительности горения!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2300912"/>
            <a:ext cx="3024336" cy="40324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054"/>
          <a:stretch/>
        </p:blipFill>
        <p:spPr>
          <a:xfrm>
            <a:off x="5220072" y="2320189"/>
            <a:ext cx="2797560" cy="40131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20604663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86636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Приёмы изготовления окопных свечей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666020" y="1343032"/>
            <a:ext cx="58326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solidFill>
                  <a:srgbClr val="92D050"/>
                </a:solidFill>
              </a:rPr>
              <a:t>Свеча двусоставная с пропилами (туристическая).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92D050"/>
                </a:solidFill>
              </a:rPr>
              <a:t>Свеча одиночная с конфоркой.</a:t>
            </a:r>
          </a:p>
          <a:p>
            <a:r>
              <a:rPr lang="ru-RU" dirty="0" smtClean="0">
                <a:solidFill>
                  <a:srgbClr val="92D050"/>
                </a:solidFill>
              </a:rPr>
              <a:t>3. Свеча универсальная.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117">
            <a:off x="309819" y="2690433"/>
            <a:ext cx="3138874" cy="23530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2073785"/>
            <a:ext cx="3765104" cy="21178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555831">
            <a:off x="3129098" y="3818567"/>
            <a:ext cx="4139952" cy="28059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4557519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Универсальная окопная свеча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1340768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92D050"/>
                </a:solidFill>
              </a:rPr>
              <a:t>Мне понадобилась жестяная банка, </a:t>
            </a:r>
            <a:r>
              <a:rPr lang="ru-RU" dirty="0" err="1" smtClean="0">
                <a:solidFill>
                  <a:srgbClr val="92D050"/>
                </a:solidFill>
              </a:rPr>
              <a:t>гофрокартон</a:t>
            </a:r>
            <a:r>
              <a:rPr lang="ru-RU" dirty="0" smtClean="0">
                <a:solidFill>
                  <a:srgbClr val="92D050"/>
                </a:solidFill>
              </a:rPr>
              <a:t> и парафин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1916832"/>
            <a:ext cx="5852582" cy="43894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12681007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">
      <a:dk1>
        <a:srgbClr val="000000"/>
      </a:dk1>
      <a:lt1>
        <a:sysClr val="window" lastClr="FFFFFF"/>
      </a:lt1>
      <a:dk2>
        <a:srgbClr val="DAA454"/>
      </a:dk2>
      <a:lt2>
        <a:srgbClr val="ECE9C6"/>
      </a:lt2>
      <a:accent1>
        <a:srgbClr val="D4735E"/>
      </a:accent1>
      <a:accent2>
        <a:srgbClr val="FFC000"/>
      </a:accent2>
      <a:accent3>
        <a:srgbClr val="92D050"/>
      </a:accent3>
      <a:accent4>
        <a:srgbClr val="655F50"/>
      </a:accent4>
      <a:accent5>
        <a:srgbClr val="F35838"/>
      </a:accent5>
      <a:accent6>
        <a:srgbClr val="AEB795"/>
      </a:accent6>
      <a:hlink>
        <a:srgbClr val="FFFF00"/>
      </a:hlink>
      <a:folHlink>
        <a:srgbClr val="B2B2B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958</TotalTime>
  <Words>445</Words>
  <Application>Microsoft Office PowerPoint</Application>
  <PresentationFormat>Экран (4:3)</PresentationFormat>
  <Paragraphs>91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Окопная свеча – огонёк милосердия и добра</vt:lpstr>
      <vt:lpstr>Цель работы:</vt:lpstr>
      <vt:lpstr>Задачи:</vt:lpstr>
      <vt:lpstr>Гипотеза:  окопная свеча может служить не только источником света, но и тепла </vt:lpstr>
      <vt:lpstr>В ходе исследования мне пришлось:</vt:lpstr>
      <vt:lpstr>История возникновения окопной свечи</vt:lpstr>
      <vt:lpstr>В чем отличие окопной свечи от обычной?</vt:lpstr>
      <vt:lpstr>Приёмы изготовления окопных свечей</vt:lpstr>
      <vt:lpstr>Универсальная окопная свеча</vt:lpstr>
      <vt:lpstr>Процесс изготовления свечи</vt:lpstr>
      <vt:lpstr>Накололи и растопили на водяной бане парафин. Залили готовые банки. Остудили</vt:lpstr>
      <vt:lpstr>Слайд 12</vt:lpstr>
      <vt:lpstr>Так как эти свечи изготавливались для дальнейшей отправки в зону СВО, мы решили наклеить на них этикетки.</vt:lpstr>
      <vt:lpstr>Опыты</vt:lpstr>
      <vt:lpstr>Слайд 15</vt:lpstr>
      <vt:lpstr>Слайд 16</vt:lpstr>
      <vt:lpstr>Выводы:</vt:lpstr>
      <vt:lpstr>Источники информации</vt:lpstr>
      <vt:lpstr>К. Кярьгина «Окопные свечи»</vt:lpstr>
      <vt:lpstr>Спасибо за внимание!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 Александровна</dc:creator>
  <cp:lastModifiedBy>Назаренко</cp:lastModifiedBy>
  <cp:revision>80</cp:revision>
  <dcterms:created xsi:type="dcterms:W3CDTF">2016-01-31T11:06:19Z</dcterms:created>
  <dcterms:modified xsi:type="dcterms:W3CDTF">2024-03-22T09:31:36Z</dcterms:modified>
</cp:coreProperties>
</file>