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D7251-03D1-436C-88FE-A8AA7F0AF2EB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DB094-DB46-4190-B036-459D96AB9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840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D7251-03D1-436C-88FE-A8AA7F0AF2EB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DB094-DB46-4190-B036-459D96AB9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843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D7251-03D1-436C-88FE-A8AA7F0AF2EB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DB094-DB46-4190-B036-459D96AB9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692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D7251-03D1-436C-88FE-A8AA7F0AF2EB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DB094-DB46-4190-B036-459D96AB9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247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D7251-03D1-436C-88FE-A8AA7F0AF2EB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DB094-DB46-4190-B036-459D96AB9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872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D7251-03D1-436C-88FE-A8AA7F0AF2EB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DB094-DB46-4190-B036-459D96AB9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D7251-03D1-436C-88FE-A8AA7F0AF2EB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DB094-DB46-4190-B036-459D96AB9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535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D7251-03D1-436C-88FE-A8AA7F0AF2EB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DB094-DB46-4190-B036-459D96AB9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587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D7251-03D1-436C-88FE-A8AA7F0AF2EB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DB094-DB46-4190-B036-459D96AB9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749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D7251-03D1-436C-88FE-A8AA7F0AF2EB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DB094-DB46-4190-B036-459D96AB9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101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D7251-03D1-436C-88FE-A8AA7F0AF2EB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DB094-DB46-4190-B036-459D96AB9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770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D7251-03D1-436C-88FE-A8AA7F0AF2EB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DB094-DB46-4190-B036-459D96AB9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545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9144000" cy="144016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Что изучает история?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5" r="33004"/>
          <a:stretch/>
        </p:blipFill>
        <p:spPr bwMode="auto">
          <a:xfrm>
            <a:off x="107504" y="3318309"/>
            <a:ext cx="1884500" cy="2808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04" t="1196" b="-1196"/>
          <a:stretch/>
        </p:blipFill>
        <p:spPr bwMode="auto">
          <a:xfrm>
            <a:off x="2100401" y="2996952"/>
            <a:ext cx="2141940" cy="2805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8" r="22840"/>
          <a:stretch/>
        </p:blipFill>
        <p:spPr bwMode="auto">
          <a:xfrm>
            <a:off x="4396950" y="2582873"/>
            <a:ext cx="2633279" cy="2694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47"/>
          <a:stretch/>
        </p:blipFill>
        <p:spPr bwMode="auto">
          <a:xfrm>
            <a:off x="7093784" y="2204864"/>
            <a:ext cx="1993780" cy="2664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87350" y="5906981"/>
            <a:ext cx="6987163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Цивилизация — не состояние, а движение, не гавань, а путешествие.</a:t>
            </a:r>
          </a:p>
        </p:txBody>
      </p:sp>
    </p:spTree>
    <p:extLst>
      <p:ext uri="{BB962C8B-B14F-4D97-AF65-F5344CB8AC3E}">
        <p14:creationId xmlns:p14="http://schemas.microsoft.com/office/powerpoint/2010/main" val="580630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2381"/>
            <a:ext cx="8489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Примеры вещественных источников</a:t>
            </a:r>
            <a:endParaRPr lang="ru-RU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92761"/>
            <a:ext cx="1584176" cy="1474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3649" y="286720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Монеты</a:t>
            </a:r>
            <a:endParaRPr lang="ru-RU" sz="24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764704"/>
            <a:ext cx="2706215" cy="303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759" y="3718655"/>
            <a:ext cx="3024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Одежда, украшения</a:t>
            </a:r>
            <a:endParaRPr lang="ru-RU" sz="2400" b="1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022" y="1519216"/>
            <a:ext cx="3258514" cy="2443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26022" y="3963102"/>
            <a:ext cx="325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Предметы быта</a:t>
            </a:r>
            <a:endParaRPr lang="ru-RU" sz="2400" b="1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7" y="4200493"/>
            <a:ext cx="3384376" cy="211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69539" y="6396335"/>
            <a:ext cx="325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Архитектура</a:t>
            </a:r>
            <a:endParaRPr lang="ru-RU" sz="2400" b="1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424767"/>
            <a:ext cx="3328183" cy="221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377775" y="6315728"/>
            <a:ext cx="325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Орудия труда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607068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Письменные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dirty="0"/>
              <a:t>это источники, в которых изучается текст. К ним можно отнести: рассказы, летописи, законы, договоры и т.д.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437112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Книгу можно отнести к письменным источникам ( если изучают текст книги), а можно отнести к вещественным источникам ( если изучают из чего сделана книга, то есть материал).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2803625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3528392" cy="1979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3844295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Летописи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32656"/>
            <a:ext cx="79398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Примеры письменных источников</a:t>
            </a:r>
            <a:endParaRPr lang="ru-RU" sz="40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54203"/>
            <a:ext cx="3096344" cy="1970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44008" y="383009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Законы</a:t>
            </a:r>
            <a:endParaRPr lang="ru-RU" b="1" dirty="0"/>
          </a:p>
        </p:txBody>
      </p:sp>
      <p:pic>
        <p:nvPicPr>
          <p:cNvPr id="9221" name="Picture 5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87175"/>
            <a:ext cx="2311631" cy="205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39079" y="634356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Письма</a:t>
            </a:r>
            <a:endParaRPr lang="ru-RU" b="1" dirty="0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242768"/>
            <a:ext cx="3700536" cy="2079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47864" y="6278945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Письменность на архитектурных сооружениях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95008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8880"/>
          </a:xfrm>
        </p:spPr>
        <p:txBody>
          <a:bodyPr>
            <a:noAutofit/>
          </a:bodyPr>
          <a:lstStyle/>
          <a:p>
            <a:pPr algn="ctr"/>
            <a:r>
              <a:rPr lang="ru-RU" dirty="0"/>
              <a:t>это источники, которые на протяжении долгого времени передавались из уст в уста, то есть в устной форме. К ним можно отнести: былины, мифы, легенды, пословицы, поговорки</a:t>
            </a:r>
          </a:p>
          <a:p>
            <a:pPr marL="0" indent="0">
              <a:buNone/>
            </a:pP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Устные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267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Примеры устных источников</a:t>
            </a:r>
            <a:endParaRPr lang="ru-RU" sz="40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3122391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0079" y="4005064"/>
            <a:ext cx="3122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Мифы</a:t>
            </a:r>
            <a:endParaRPr lang="ru-RU" b="1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908720"/>
            <a:ext cx="3240360" cy="2430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83968" y="3338990"/>
            <a:ext cx="3122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Былины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27984" y="4282063"/>
            <a:ext cx="381642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Не  зная  броду,  </a:t>
            </a:r>
            <a:r>
              <a:rPr lang="ru-RU" dirty="0" err="1"/>
              <a:t>несуйся</a:t>
            </a:r>
            <a:r>
              <a:rPr lang="ru-RU" dirty="0"/>
              <a:t>  в  воду.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99992" y="4797152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Пословицы и поговорки</a:t>
            </a:r>
            <a:endParaRPr lang="ru-RU" b="1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7" y="4424997"/>
            <a:ext cx="2678969" cy="200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57197" y="6328929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Пословицы и поговорки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538568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Вспомогательные исторические дисциплины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400" b="1" dirty="0"/>
              <a:t>Археология </a:t>
            </a:r>
            <a:r>
              <a:rPr lang="ru-RU" sz="2400" dirty="0"/>
              <a:t>- историческая дисциплина, которая изучает прошлое человечества по вещественным источникам. Археологи занимаются поиском вещественных источников с помощью раскопок</a:t>
            </a:r>
            <a:r>
              <a:rPr lang="ru-RU" sz="2400" dirty="0" smtClean="0"/>
              <a:t>.</a:t>
            </a:r>
          </a:p>
          <a:p>
            <a:r>
              <a:rPr lang="ru-RU" sz="2400" b="1" dirty="0"/>
              <a:t>Хронология </a:t>
            </a:r>
            <a:r>
              <a:rPr lang="ru-RU" sz="2400" dirty="0"/>
              <a:t>- это историческая дисциплина, которая изучает последовательность исторических событий. Данная дисциплина нужна, чтобы понимать когда произошли события и в какой последовательности они были. </a:t>
            </a:r>
            <a:endParaRPr lang="ru-RU" sz="2400" dirty="0" smtClean="0"/>
          </a:p>
          <a:p>
            <a:r>
              <a:rPr lang="ru-RU" sz="2400" b="1" dirty="0"/>
              <a:t>Нумизматика </a:t>
            </a:r>
            <a:r>
              <a:rPr lang="ru-RU" sz="2400" dirty="0"/>
              <a:t>- это историческая дисциплина, которая занимается изучением монет.</a:t>
            </a:r>
          </a:p>
          <a:p>
            <a:r>
              <a:rPr lang="ru-RU" sz="2400" b="1" dirty="0"/>
              <a:t>Этнография </a:t>
            </a:r>
            <a:r>
              <a:rPr lang="ru-RU" sz="2400" dirty="0"/>
              <a:t>- это историческая дисциплина, которая изучает культуру и историю отдельных этносов. 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93800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Знать определения: история, исторический источник, археология, хронология.</a:t>
            </a:r>
          </a:p>
          <a:p>
            <a:r>
              <a:rPr lang="ru-RU" dirty="0" smtClean="0"/>
              <a:t>Уметь различать виды источников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75561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Ссылка на полную статью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https://dzen.ru/a/Zqca2h6cBQ41XkVJ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2702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33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Почему важно учиться?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9036496" cy="5069160"/>
          </a:xfrm>
        </p:spPr>
        <p:txBody>
          <a:bodyPr>
            <a:normAutofit fontScale="85000" lnSpcReduction="20000"/>
          </a:bodyPr>
          <a:lstStyle/>
          <a:p>
            <a:r>
              <a:rPr lang="ru-RU" sz="2400" dirty="0" smtClean="0"/>
              <a:t>1. </a:t>
            </a:r>
            <a:r>
              <a:rPr lang="ru-RU" sz="2400" b="1" dirty="0" smtClean="0"/>
              <a:t>Развитие интеллекта</a:t>
            </a:r>
            <a:r>
              <a:rPr lang="ru-RU" sz="2400" dirty="0" smtClean="0"/>
              <a:t>. Процесс приобретения новых знаний делает человека умнее. Школьные предметы помогают развивать абстрактное мышление, расширяют наш кругозор, учат анализировать, разбираться в устройстве окружающего мира. </a:t>
            </a:r>
          </a:p>
          <a:p>
            <a:endParaRPr lang="ru-RU" sz="2400" dirty="0" smtClean="0"/>
          </a:p>
          <a:p>
            <a:r>
              <a:rPr lang="ru-RU" sz="2400" dirty="0" smtClean="0"/>
              <a:t>2. </a:t>
            </a:r>
            <a:r>
              <a:rPr lang="ru-RU" sz="2400" b="1" dirty="0" smtClean="0"/>
              <a:t>Образование продлевает жизнь человека</a:t>
            </a:r>
            <a:r>
              <a:rPr lang="ru-RU" sz="2400" dirty="0" smtClean="0"/>
              <a:t>. Благодаря образованию человек улучшает работу мозга, получает доступ к более высокому доходу, а значит возможность получать дополнительную платную медицинскую помощь, покупать каждый день полезные продукты питания, жить в более комфортных для здоровья условиях. Благодаря лучшей работе мозга человек способен проанализировать полученную информацию и принять правильные решения.  Также мозг контролирует работу всех остальных органов и от его состояния зависит Ваше здоровье.</a:t>
            </a:r>
          </a:p>
          <a:p>
            <a:endParaRPr lang="ru-RU" sz="2400" dirty="0" smtClean="0"/>
          </a:p>
          <a:p>
            <a:r>
              <a:rPr lang="ru-RU" sz="2400" dirty="0" smtClean="0"/>
              <a:t>3. </a:t>
            </a:r>
            <a:r>
              <a:rPr lang="ru-RU" sz="2400" b="1" dirty="0" smtClean="0"/>
              <a:t>Способность к самоорганизации</a:t>
            </a:r>
            <a:r>
              <a:rPr lang="ru-RU" sz="2400" dirty="0" smtClean="0"/>
              <a:t>. В школе ребенок должен не только получать знания, но и развивать умения и навыки. Умение организовать свою учебную деятельность делает школьника более собранным человеком. У такого человека в доме всегда будет порядок и чистота, на работе он будет ценным сотрудником, который все успевает, хорошим другом и товарищем.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64074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6000" contrast="-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41" t="233" r="15884" b="785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sz="6000" b="1" dirty="0" smtClean="0"/>
              <a:t>История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91264" cy="21168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 smtClean="0"/>
              <a:t>Это наука, изучающая прошлое всего человечества.</a:t>
            </a:r>
            <a:endParaRPr lang="ru-RU" sz="4800" i="1" dirty="0"/>
          </a:p>
        </p:txBody>
      </p:sp>
    </p:spTree>
    <p:extLst>
      <p:ext uri="{BB962C8B-B14F-4D97-AF65-F5344CB8AC3E}">
        <p14:creationId xmlns:p14="http://schemas.microsoft.com/office/powerpoint/2010/main" val="995684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1000" contrast="-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096"/>
          <a:stretch/>
        </p:blipFill>
        <p:spPr bwMode="auto">
          <a:xfrm>
            <a:off x="-7842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Откуда появилось данное понятие?</a:t>
            </a:r>
            <a:br>
              <a:rPr lang="ru-RU" b="1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674" y="3645024"/>
            <a:ext cx="8712968" cy="31085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/>
              <a:t>«Рассказ </a:t>
            </a:r>
            <a:r>
              <a:rPr lang="ru-RU" sz="2800" b="1" dirty="0"/>
              <a:t>о произошедшем </a:t>
            </a:r>
            <a:r>
              <a:rPr lang="ru-RU" sz="2800" b="1" dirty="0" smtClean="0"/>
              <a:t>событии», «Повествование </a:t>
            </a:r>
            <a:r>
              <a:rPr lang="ru-RU" sz="2800" b="1" dirty="0"/>
              <a:t>о </a:t>
            </a:r>
            <a:r>
              <a:rPr lang="ru-RU" sz="2800" b="1" dirty="0" smtClean="0"/>
              <a:t>прошлом», «Исследование» </a:t>
            </a:r>
            <a:r>
              <a:rPr lang="ru-RU" sz="2800" b="1" dirty="0"/>
              <a:t>- это значения слова история с греческого языка. Греки, как и мы сегодня, понимали историю, как события из жизни</a:t>
            </a:r>
            <a:r>
              <a:rPr lang="ru-RU" sz="2800" b="1" dirty="0" smtClean="0"/>
              <a:t>.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Кто-то может вспомнить, как он летом отдыхал в деревне у бабушки и дедушки.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297880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213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" y="0"/>
            <a:ext cx="9144000" cy="553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Древнегреческое представление о географическом устройстве мира в эпоху жизни Геродота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818" y="5733395"/>
            <a:ext cx="91331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Древнегреческое представление о географическом устройстве мира в эпоху жизни Геродота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407603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7" r="11319"/>
          <a:stretch/>
        </p:blipFill>
        <p:spPr bwMode="auto">
          <a:xfrm>
            <a:off x="3973963" y="0"/>
            <a:ext cx="520337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477" y="188640"/>
            <a:ext cx="3761116" cy="234888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Откуда мы узнаем о событиях прошлого?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9673" y="2675430"/>
            <a:ext cx="346375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Информацию о событиях прошлого современный человек получает благодаря </a:t>
            </a:r>
            <a:r>
              <a:rPr lang="ru-RU" sz="2400" i="1" u="sng" dirty="0" smtClean="0"/>
              <a:t>"историческим источникам"</a:t>
            </a:r>
          </a:p>
          <a:p>
            <a:endParaRPr lang="ru-RU" sz="2400" dirty="0" smtClean="0"/>
          </a:p>
          <a:p>
            <a:r>
              <a:rPr lang="ru-RU" sz="2400" b="1" dirty="0" smtClean="0"/>
              <a:t>Исторический источник </a:t>
            </a:r>
            <a:r>
              <a:rPr lang="ru-RU" sz="2400" dirty="0" smtClean="0"/>
              <a:t>- носитель информации о прошлом человеческого общества.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31952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Вещественные</a:t>
            </a:r>
          </a:p>
          <a:p>
            <a:endParaRPr lang="ru-RU" dirty="0" smtClean="0"/>
          </a:p>
          <a:p>
            <a:r>
              <a:rPr lang="ru-RU" dirty="0" smtClean="0"/>
              <a:t>Письменные</a:t>
            </a:r>
          </a:p>
          <a:p>
            <a:endParaRPr lang="ru-RU" dirty="0" smtClean="0"/>
          </a:p>
          <a:p>
            <a:r>
              <a:rPr lang="ru-RU" dirty="0" smtClean="0"/>
              <a:t>Устные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Основные виды источников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3992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b="1" dirty="0" smtClean="0"/>
              <a:t>Вещественные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376" y="1412776"/>
            <a:ext cx="8507288" cy="28369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предметы</a:t>
            </a:r>
            <a:r>
              <a:rPr lang="ru-RU" dirty="0"/>
              <a:t>, сделанные руками человека.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 </a:t>
            </a:r>
            <a:r>
              <a:rPr lang="ru-RU" dirty="0"/>
              <a:t>ним можно отнести: орудия труда (топор, молоток, соха, плуг), оружие, предметы быта, одежду, украшения и т.д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769569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При изучении вещественного источника обращают внимание на материал или технологию производства.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2127726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557</Words>
  <Application>Microsoft Office PowerPoint</Application>
  <PresentationFormat>Экран (4:3)</PresentationFormat>
  <Paragraphs>62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Что изучает история?</vt:lpstr>
      <vt:lpstr>Почему важно учиться?</vt:lpstr>
      <vt:lpstr>История </vt:lpstr>
      <vt:lpstr>Откуда появилось данное понятие? </vt:lpstr>
      <vt:lpstr>Презентация PowerPoint</vt:lpstr>
      <vt:lpstr>Презентация PowerPoint</vt:lpstr>
      <vt:lpstr>Откуда мы узнаем о событиях прошлого?</vt:lpstr>
      <vt:lpstr>Основные виды источников</vt:lpstr>
      <vt:lpstr>Вещественные</vt:lpstr>
      <vt:lpstr>Примеры вещественных источников</vt:lpstr>
      <vt:lpstr>Письменные</vt:lpstr>
      <vt:lpstr>Презентация PowerPoint</vt:lpstr>
      <vt:lpstr>Устные</vt:lpstr>
      <vt:lpstr>Примеры устных источников</vt:lpstr>
      <vt:lpstr>Вспомогательные исторические дисциплины</vt:lpstr>
      <vt:lpstr>Домашнее задание</vt:lpstr>
      <vt:lpstr>Ссылка на полную статью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изучает история?</dc:title>
  <dc:creator>KP</dc:creator>
  <cp:lastModifiedBy>KP</cp:lastModifiedBy>
  <cp:revision>14</cp:revision>
  <dcterms:created xsi:type="dcterms:W3CDTF">2024-08-23T12:27:13Z</dcterms:created>
  <dcterms:modified xsi:type="dcterms:W3CDTF">2024-08-23T16:50:15Z</dcterms:modified>
</cp:coreProperties>
</file>