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70" r:id="rId10"/>
    <p:sldId id="266" r:id="rId11"/>
    <p:sldId id="269" r:id="rId12"/>
    <p:sldId id="268" r:id="rId13"/>
    <p:sldId id="264" r:id="rId14"/>
    <p:sldId id="265" r:id="rId15"/>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33"/>
    <a:srgbClr val="0A14E2"/>
    <a:srgbClr val="058536"/>
    <a:srgbClr val="D62704"/>
    <a:srgbClr val="C007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1" d="100"/>
          <a:sy n="101" d="100"/>
        </p:scale>
        <p:origin x="29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A434429F-9F99-4002-B4EE-473BCB993275}" type="datetimeFigureOut">
              <a:rPr lang="uk-UA" smtClean="0"/>
              <a:pPr/>
              <a:t>10.04.2023</a:t>
            </a:fld>
            <a:endParaRPr lang="uk-UA"/>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uk-UA"/>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3F4FDA9D-C8C1-4178-9D74-6B9DADD43905}" type="slidenum">
              <a:rPr lang="uk-UA" smtClean="0"/>
              <a:pPr/>
              <a:t>‹#›</a:t>
            </a:fld>
            <a:endParaRPr lang="uk-U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A434429F-9F99-4002-B4EE-473BCB993275}" type="datetimeFigureOut">
              <a:rPr lang="uk-UA" smtClean="0"/>
              <a:pPr/>
              <a:t>10.04.2023</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3F4FDA9D-C8C1-4178-9D74-6B9DADD43905}" type="slidenum">
              <a:rPr lang="uk-UA" smtClean="0"/>
              <a:pPr/>
              <a:t>‹#›</a:t>
            </a:fld>
            <a:endParaRPr lang="uk-U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A434429F-9F99-4002-B4EE-473BCB993275}" type="datetimeFigureOut">
              <a:rPr lang="uk-UA" smtClean="0"/>
              <a:pPr/>
              <a:t>10.04.2023</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3F4FDA9D-C8C1-4178-9D74-6B9DADD43905}" type="slidenum">
              <a:rPr lang="uk-UA" smtClean="0"/>
              <a:pPr/>
              <a:t>‹#›</a:t>
            </a:fld>
            <a:endParaRPr lang="uk-U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A434429F-9F99-4002-B4EE-473BCB993275}" type="datetimeFigureOut">
              <a:rPr lang="uk-UA" smtClean="0"/>
              <a:pPr/>
              <a:t>10.04.2023</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3F4FDA9D-C8C1-4178-9D74-6B9DADD43905}" type="slidenum">
              <a:rPr lang="uk-UA" smtClean="0"/>
              <a:pPr/>
              <a:t>‹#›</a:t>
            </a:fld>
            <a:endParaRPr lang="uk-UA"/>
          </a:p>
        </p:txBody>
      </p:sp>
      <p:sp>
        <p:nvSpPr>
          <p:cNvPr id="7" name="Заголовок 6"/>
          <p:cNvSpPr>
            <a:spLocks noGrp="1"/>
          </p:cNvSpPr>
          <p:nvPr>
            <p:ph type="title"/>
          </p:nvPr>
        </p:nvSpPr>
        <p:spPr/>
        <p:txBody>
          <a:bodyPr rtlCol="0"/>
          <a:lstStyle/>
          <a:p>
            <a:r>
              <a:rPr kumimoji="0" lang="ru-RU"/>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a:t>Образец текста</a:t>
            </a:r>
          </a:p>
        </p:txBody>
      </p:sp>
      <p:sp>
        <p:nvSpPr>
          <p:cNvPr id="4" name="Дата 3"/>
          <p:cNvSpPr>
            <a:spLocks noGrp="1"/>
          </p:cNvSpPr>
          <p:nvPr>
            <p:ph type="dt" sz="half" idx="10"/>
          </p:nvPr>
        </p:nvSpPr>
        <p:spPr/>
        <p:txBody>
          <a:bodyPr/>
          <a:lstStyle/>
          <a:p>
            <a:fld id="{A434429F-9F99-4002-B4EE-473BCB993275}" type="datetimeFigureOut">
              <a:rPr lang="uk-UA" smtClean="0"/>
              <a:pPr/>
              <a:t>10.04.2023</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3F4FDA9D-C8C1-4178-9D74-6B9DADD43905}" type="slidenum">
              <a:rPr lang="uk-UA" smtClean="0"/>
              <a:pPr/>
              <a:t>‹#›</a:t>
            </a:fld>
            <a:endParaRPr lang="uk-UA"/>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fld id="{A434429F-9F99-4002-B4EE-473BCB993275}" type="datetimeFigureOut">
              <a:rPr lang="uk-UA" smtClean="0"/>
              <a:pPr/>
              <a:t>10.04.2023</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3F4FDA9D-C8C1-4178-9D74-6B9DADD43905}" type="slidenum">
              <a:rPr lang="uk-UA" smtClean="0"/>
              <a:pPr/>
              <a:t>‹#›</a:t>
            </a:fld>
            <a:endParaRPr lang="uk-UA"/>
          </a:p>
        </p:txBody>
      </p:sp>
      <p:sp>
        <p:nvSpPr>
          <p:cNvPr id="8" name="Заголовок 7"/>
          <p:cNvSpPr>
            <a:spLocks noGrp="1"/>
          </p:cNvSpPr>
          <p:nvPr>
            <p:ph type="title"/>
          </p:nvPr>
        </p:nvSpPr>
        <p:spPr/>
        <p:txBody>
          <a:bodyPr rtlCol="0"/>
          <a:lstStyle/>
          <a:p>
            <a:r>
              <a:rPr kumimoji="0" lang="ru-RU"/>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7" name="Дата 6"/>
          <p:cNvSpPr>
            <a:spLocks noGrp="1"/>
          </p:cNvSpPr>
          <p:nvPr>
            <p:ph type="dt" sz="half" idx="10"/>
          </p:nvPr>
        </p:nvSpPr>
        <p:spPr/>
        <p:txBody>
          <a:bodyPr/>
          <a:lstStyle/>
          <a:p>
            <a:fld id="{A434429F-9F99-4002-B4EE-473BCB993275}" type="datetimeFigureOut">
              <a:rPr lang="uk-UA" smtClean="0"/>
              <a:pPr/>
              <a:t>10.04.2023</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3F4FDA9D-C8C1-4178-9D74-6B9DADD43905}" type="slidenum">
              <a:rPr lang="uk-UA" smtClean="0"/>
              <a:pPr/>
              <a:t>‹#›</a:t>
            </a:fld>
            <a:endParaRPr lang="uk-UA"/>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A434429F-9F99-4002-B4EE-473BCB993275}" type="datetimeFigureOut">
              <a:rPr lang="uk-UA" smtClean="0"/>
              <a:pPr/>
              <a:t>10.04.2023</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3F4FDA9D-C8C1-4178-9D74-6B9DADD43905}" type="slidenum">
              <a:rPr lang="uk-UA" smtClean="0"/>
              <a:pPr/>
              <a:t>‹#›</a:t>
            </a:fld>
            <a:endParaRPr lang="uk-UA"/>
          </a:p>
        </p:txBody>
      </p:sp>
      <p:sp>
        <p:nvSpPr>
          <p:cNvPr id="6" name="Заголовок 5"/>
          <p:cNvSpPr>
            <a:spLocks noGrp="1"/>
          </p:cNvSpPr>
          <p:nvPr>
            <p:ph type="title"/>
          </p:nvPr>
        </p:nvSpPr>
        <p:spPr/>
        <p:txBody>
          <a:bodyPr rtlCol="0"/>
          <a:lstStyle/>
          <a:p>
            <a:r>
              <a:rPr kumimoji="0" lang="ru-RU"/>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434429F-9F99-4002-B4EE-473BCB993275}" type="datetimeFigureOut">
              <a:rPr lang="uk-UA" smtClean="0"/>
              <a:pPr/>
              <a:t>10.04.2023</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3F4FDA9D-C8C1-4178-9D74-6B9DADD43905}" type="slidenum">
              <a:rPr lang="uk-UA" smtClean="0"/>
              <a:pPr/>
              <a:t>‹#›</a:t>
            </a:fld>
            <a:endParaRPr lang="uk-U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p>
            <a:fld id="{A434429F-9F99-4002-B4EE-473BCB993275}" type="datetimeFigureOut">
              <a:rPr lang="uk-UA" smtClean="0"/>
              <a:pPr/>
              <a:t>10.04.2023</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3F4FDA9D-C8C1-4178-9D74-6B9DADD43905}" type="slidenum">
              <a:rPr lang="uk-UA" smtClean="0"/>
              <a:pPr/>
              <a:t>‹#›</a:t>
            </a:fld>
            <a:endParaRPr lang="uk-UA"/>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A434429F-9F99-4002-B4EE-473BCB993275}" type="datetimeFigureOut">
              <a:rPr lang="uk-UA" smtClean="0"/>
              <a:pPr/>
              <a:t>10.04.2023</a:t>
            </a:fld>
            <a:endParaRPr lang="uk-UA"/>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uk-UA"/>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3F4FDA9D-C8C1-4178-9D74-6B9DADD43905}" type="slidenum">
              <a:rPr lang="uk-UA" smtClean="0"/>
              <a:pPr/>
              <a:t>‹#›</a:t>
            </a:fld>
            <a:endParaRPr lang="uk-UA"/>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a:t>Образец заголовка</a:t>
            </a:r>
            <a:endParaRPr kumimoji="0" lang="en-US"/>
          </a:p>
        </p:txBody>
      </p:sp>
      <p:sp>
        <p:nvSpPr>
          <p:cNvPr id="8" name="Полилиния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олилиния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ru-RU"/>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434429F-9F99-4002-B4EE-473BCB993275}" type="datetimeFigureOut">
              <a:rPr lang="uk-UA" smtClean="0"/>
              <a:pPr/>
              <a:t>10.04.2023</a:t>
            </a:fld>
            <a:endParaRPr lang="uk-UA"/>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uk-UA"/>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3F4FDA9D-C8C1-4178-9D74-6B9DADD43905}" type="slidenum">
              <a:rPr lang="uk-UA" smtClean="0"/>
              <a:pPr/>
              <a:t>‹#›</a:t>
            </a:fld>
            <a:endParaRPr lang="uk-UA"/>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5720" y="928670"/>
            <a:ext cx="8572560" cy="1829761"/>
          </a:xfrm>
        </p:spPr>
        <p:txBody>
          <a:bodyPr>
            <a:noAutofit/>
          </a:bodyPr>
          <a:lstStyle/>
          <a:p>
            <a:br>
              <a:rPr lang="en-US" sz="6000" dirty="0"/>
            </a:br>
            <a:r>
              <a:rPr lang="en-US" sz="6000" b="0" dirty="0"/>
              <a:t>Presentation on the topic:</a:t>
            </a:r>
            <a:endParaRPr lang="uk-UA" sz="6000" dirty="0"/>
          </a:p>
        </p:txBody>
      </p:sp>
      <p:sp>
        <p:nvSpPr>
          <p:cNvPr id="3" name="Подзаголовок 2"/>
          <p:cNvSpPr>
            <a:spLocks noGrp="1"/>
          </p:cNvSpPr>
          <p:nvPr>
            <p:ph type="subTitle" idx="1"/>
          </p:nvPr>
        </p:nvSpPr>
        <p:spPr>
          <a:xfrm>
            <a:off x="642910" y="2928934"/>
            <a:ext cx="7000924" cy="1199704"/>
          </a:xfrm>
        </p:spPr>
        <p:txBody>
          <a:bodyPr>
            <a:normAutofit fontScale="85000" lnSpcReduction="20000"/>
          </a:bodyPr>
          <a:lstStyle/>
          <a:p>
            <a:br>
              <a:rPr lang="en-US" sz="4800" dirty="0"/>
            </a:br>
            <a:r>
              <a:rPr lang="en-US" sz="4800" dirty="0"/>
              <a:t>"Schools around the world"</a:t>
            </a:r>
            <a:endParaRPr lang="uk-UA" sz="4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67AAEEF-EFF4-49B1-AEF4-702D1F93F916}"/>
              </a:ext>
            </a:extLst>
          </p:cNvPr>
          <p:cNvSpPr>
            <a:spLocks noGrp="1"/>
          </p:cNvSpPr>
          <p:nvPr>
            <p:ph type="title"/>
          </p:nvPr>
        </p:nvSpPr>
        <p:spPr/>
        <p:txBody>
          <a:bodyPr/>
          <a:lstStyle/>
          <a:p>
            <a:endParaRPr lang="ru-RU" dirty="0"/>
          </a:p>
        </p:txBody>
      </p:sp>
      <p:sp>
        <p:nvSpPr>
          <p:cNvPr id="3" name="Текст 2">
            <a:extLst>
              <a:ext uri="{FF2B5EF4-FFF2-40B4-BE49-F238E27FC236}">
                <a16:creationId xmlns:a16="http://schemas.microsoft.com/office/drawing/2014/main" id="{832C4B40-F129-4AA7-BD40-7B007F76F890}"/>
              </a:ext>
            </a:extLst>
          </p:cNvPr>
          <p:cNvSpPr>
            <a:spLocks noGrp="1"/>
          </p:cNvSpPr>
          <p:nvPr>
            <p:ph type="body" idx="2"/>
          </p:nvPr>
        </p:nvSpPr>
        <p:spPr/>
        <p:txBody>
          <a:bodyPr/>
          <a:lstStyle/>
          <a:p>
            <a:endParaRPr lang="ru-RU" dirty="0"/>
          </a:p>
        </p:txBody>
      </p:sp>
      <p:sp>
        <p:nvSpPr>
          <p:cNvPr id="4" name="Объект 3">
            <a:extLst>
              <a:ext uri="{FF2B5EF4-FFF2-40B4-BE49-F238E27FC236}">
                <a16:creationId xmlns:a16="http://schemas.microsoft.com/office/drawing/2014/main" id="{5C7769AD-B927-4612-BDB0-E118ADE60C79}"/>
              </a:ext>
            </a:extLst>
          </p:cNvPr>
          <p:cNvSpPr>
            <a:spLocks noGrp="1"/>
          </p:cNvSpPr>
          <p:nvPr>
            <p:ph sz="half" idx="1"/>
          </p:nvPr>
        </p:nvSpPr>
        <p:spPr>
          <a:xfrm>
            <a:off x="323528" y="274320"/>
            <a:ext cx="8352928" cy="2781076"/>
          </a:xfrm>
        </p:spPr>
        <p:txBody>
          <a:bodyPr>
            <a:normAutofit/>
          </a:bodyPr>
          <a:lstStyle/>
          <a:p>
            <a:r>
              <a:rPr lang="en-US" sz="2800" dirty="0">
                <a:solidFill>
                  <a:srgbClr val="C00000"/>
                </a:solidFill>
              </a:rPr>
              <a:t>The academic disciplines in the American </a:t>
            </a:r>
            <a:r>
              <a:rPr lang="en-US" sz="2400" dirty="0">
                <a:solidFill>
                  <a:srgbClr val="C00000"/>
                </a:solidFill>
              </a:rPr>
              <a:t>school</a:t>
            </a:r>
            <a:r>
              <a:rPr lang="en-US" sz="2800" dirty="0">
                <a:solidFill>
                  <a:srgbClr val="C00000"/>
                </a:solidFill>
              </a:rPr>
              <a:t> are divided into several categories. In each sphere, during the senior years, it is necessary to recruit a certain number of credits. "Credits" is something like a score. You must collect 10 points in exact sciences.</a:t>
            </a:r>
            <a:endParaRPr lang="ru-RU" sz="2800" dirty="0"/>
          </a:p>
        </p:txBody>
      </p:sp>
      <p:pic>
        <p:nvPicPr>
          <p:cNvPr id="5" name="Содержимое 4" descr="usa-school.jpg">
            <a:extLst>
              <a:ext uri="{FF2B5EF4-FFF2-40B4-BE49-F238E27FC236}">
                <a16:creationId xmlns:a16="http://schemas.microsoft.com/office/drawing/2014/main" id="{19317E4E-560F-481C-A2A6-FEAEB70E00CD}"/>
              </a:ext>
            </a:extLst>
          </p:cNvPr>
          <p:cNvPicPr>
            <a:picLocks noGrp="1" noChangeAspect="1"/>
          </p:cNvPicPr>
          <p:nvPr>
            <p:ph sz="half" idx="1"/>
          </p:nvPr>
        </p:nvPicPr>
        <p:blipFill>
          <a:blip r:embed="rId2"/>
          <a:stretch>
            <a:fillRect/>
          </a:stretch>
        </p:blipFill>
        <p:spPr>
          <a:xfrm>
            <a:off x="1043608" y="3055396"/>
            <a:ext cx="7350584" cy="3588313"/>
          </a:xfrm>
        </p:spPr>
      </p:pic>
    </p:spTree>
    <p:extLst>
      <p:ext uri="{BB962C8B-B14F-4D97-AF65-F5344CB8AC3E}">
        <p14:creationId xmlns:p14="http://schemas.microsoft.com/office/powerpoint/2010/main" val="8957595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id="{4AC1D765-7B36-4389-88CC-4F28678E24C0}"/>
              </a:ext>
            </a:extLst>
          </p:cNvPr>
          <p:cNvSpPr>
            <a:spLocks noGrp="1"/>
          </p:cNvSpPr>
          <p:nvPr>
            <p:ph type="title"/>
          </p:nvPr>
        </p:nvSpPr>
        <p:spPr>
          <a:xfrm>
            <a:off x="457200" y="274638"/>
            <a:ext cx="8229600" cy="2578100"/>
          </a:xfrm>
          <a:solidFill>
            <a:schemeClr val="accent3">
              <a:lumMod val="40000"/>
              <a:lumOff val="60000"/>
            </a:schemeClr>
          </a:solidFill>
        </p:spPr>
        <p:txBody>
          <a:bodyPr>
            <a:normAutofit fontScale="90000"/>
          </a:bodyPr>
          <a:lstStyle/>
          <a:p>
            <a:r>
              <a:rPr lang="ru-RU" sz="2800" dirty="0">
                <a:solidFill>
                  <a:schemeClr val="tx1"/>
                </a:solidFill>
                <a:effectLst/>
              </a:rPr>
              <a:t>А вот интересная штука — «коридорный паспорт». В школе нельзя находиться не в классе, если у тебя нет разрешения от учителя. Поскольку переменные длятся всего 4-5 минут, что едва хватает перебежать из класса в класс, то банальный выход в туалет нужно отмечать в этом паспорте.</a:t>
            </a:r>
            <a:endParaRPr lang="ru-RU" sz="4800" dirty="0">
              <a:solidFill>
                <a:schemeClr val="tx1"/>
              </a:solidFill>
            </a:endParaRPr>
          </a:p>
        </p:txBody>
      </p:sp>
      <p:pic>
        <p:nvPicPr>
          <p:cNvPr id="4" name="Объект 3">
            <a:extLst>
              <a:ext uri="{FF2B5EF4-FFF2-40B4-BE49-F238E27FC236}">
                <a16:creationId xmlns:a16="http://schemas.microsoft.com/office/drawing/2014/main" id="{84A91F3A-103B-44E9-8E63-546D36B520CB}"/>
              </a:ext>
            </a:extLst>
          </p:cNvPr>
          <p:cNvPicPr>
            <a:picLocks noGrp="1" noChangeAspect="1"/>
          </p:cNvPicPr>
          <p:nvPr>
            <p:ph idx="4294967295"/>
          </p:nvPr>
        </p:nvPicPr>
        <p:blipFill>
          <a:blip r:embed="rId2"/>
          <a:stretch>
            <a:fillRect/>
          </a:stretch>
        </p:blipFill>
        <p:spPr>
          <a:xfrm>
            <a:off x="971600" y="3284984"/>
            <a:ext cx="6264696" cy="3298379"/>
          </a:xfrm>
          <a:prstGeom prst="rect">
            <a:avLst/>
          </a:prstGeom>
          <a:ln>
            <a:solidFill>
              <a:schemeClr val="accent1"/>
            </a:solidFill>
          </a:ln>
        </p:spPr>
      </p:pic>
    </p:spTree>
    <p:extLst>
      <p:ext uri="{BB962C8B-B14F-4D97-AF65-F5344CB8AC3E}">
        <p14:creationId xmlns:p14="http://schemas.microsoft.com/office/powerpoint/2010/main" val="42884231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a:extLst>
              <a:ext uri="{FF2B5EF4-FFF2-40B4-BE49-F238E27FC236}">
                <a16:creationId xmlns:a16="http://schemas.microsoft.com/office/drawing/2014/main" id="{8404104D-6ABF-4CE4-B5C8-31D00EF0888C}"/>
              </a:ext>
            </a:extLst>
          </p:cNvPr>
          <p:cNvPicPr>
            <a:picLocks noGrp="1" noChangeAspect="1"/>
          </p:cNvPicPr>
          <p:nvPr>
            <p:ph idx="1"/>
          </p:nvPr>
        </p:nvPicPr>
        <p:blipFill>
          <a:blip r:embed="rId2"/>
          <a:stretch>
            <a:fillRect/>
          </a:stretch>
        </p:blipFill>
        <p:spPr>
          <a:xfrm>
            <a:off x="2267744" y="3213100"/>
            <a:ext cx="4248472" cy="3455988"/>
          </a:xfrm>
          <a:prstGeom prst="rect">
            <a:avLst/>
          </a:prstGeom>
        </p:spPr>
      </p:pic>
      <p:sp>
        <p:nvSpPr>
          <p:cNvPr id="3" name="Заголовок 2">
            <a:extLst>
              <a:ext uri="{FF2B5EF4-FFF2-40B4-BE49-F238E27FC236}">
                <a16:creationId xmlns:a16="http://schemas.microsoft.com/office/drawing/2014/main" id="{06DAEC50-AF4E-4164-9B54-DFA3390A0696}"/>
              </a:ext>
            </a:extLst>
          </p:cNvPr>
          <p:cNvSpPr>
            <a:spLocks noGrp="1"/>
          </p:cNvSpPr>
          <p:nvPr>
            <p:ph type="title"/>
          </p:nvPr>
        </p:nvSpPr>
        <p:spPr>
          <a:xfrm>
            <a:off x="457200" y="274638"/>
            <a:ext cx="8075240" cy="2866330"/>
          </a:xfrm>
        </p:spPr>
        <p:txBody>
          <a:bodyPr>
            <a:noAutofit/>
          </a:bodyPr>
          <a:lstStyle/>
          <a:p>
            <a:r>
              <a:rPr lang="en-US" sz="3600" dirty="0">
                <a:solidFill>
                  <a:srgbClr val="C00000"/>
                </a:solidFill>
              </a:rPr>
              <a:t>In the American school the teacher silently beckons to himself and shows your mark. Only once again in six months the report card comes home.</a:t>
            </a:r>
            <a:endParaRPr lang="ru-RU" sz="3600" dirty="0"/>
          </a:p>
        </p:txBody>
      </p:sp>
    </p:spTree>
    <p:extLst>
      <p:ext uri="{BB962C8B-B14F-4D97-AF65-F5344CB8AC3E}">
        <p14:creationId xmlns:p14="http://schemas.microsoft.com/office/powerpoint/2010/main" val="26858392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5786" y="142852"/>
            <a:ext cx="5643602" cy="428628"/>
          </a:xfrm>
        </p:spPr>
        <p:txBody>
          <a:bodyPr/>
          <a:lstStyle/>
          <a:p>
            <a:r>
              <a:rPr lang="en-US" sz="3600" b="1" dirty="0">
                <a:solidFill>
                  <a:srgbClr val="660033"/>
                </a:solidFill>
              </a:rPr>
              <a:t>Schools in Russia</a:t>
            </a:r>
            <a:endParaRPr lang="uk-UA" sz="3600" b="1" dirty="0">
              <a:solidFill>
                <a:srgbClr val="660033"/>
              </a:solidFill>
            </a:endParaRPr>
          </a:p>
        </p:txBody>
      </p:sp>
      <p:sp>
        <p:nvSpPr>
          <p:cNvPr id="3" name="Текст 2"/>
          <p:cNvSpPr>
            <a:spLocks noGrp="1"/>
          </p:cNvSpPr>
          <p:nvPr>
            <p:ph type="body" idx="2"/>
          </p:nvPr>
        </p:nvSpPr>
        <p:spPr>
          <a:xfrm>
            <a:off x="0" y="642918"/>
            <a:ext cx="2571736" cy="6215082"/>
          </a:xfrm>
        </p:spPr>
        <p:txBody>
          <a:bodyPr>
            <a:normAutofit fontScale="92500" lnSpcReduction="20000"/>
          </a:bodyPr>
          <a:lstStyle/>
          <a:p>
            <a:pPr algn="l"/>
            <a:r>
              <a:rPr lang="en-US" dirty="0">
                <a:solidFill>
                  <a:srgbClr val="660033"/>
                </a:solidFill>
              </a:rPr>
              <a:t>Children begin to go to primary school at 6 years old. In elementary school they receive elementary basic knowledge of basic subjects. After 4 years of schooling in elementary school, children move to the upper grades and begin to study a number of subjects that will form the basis of their education.</a:t>
            </a:r>
          </a:p>
          <a:p>
            <a:pPr algn="l"/>
            <a:r>
              <a:rPr lang="en-US" dirty="0">
                <a:solidFill>
                  <a:srgbClr val="660033"/>
                </a:solidFill>
              </a:rPr>
              <a:t>The school year starts in September and ends in May. The school year is divided into 4 periods, called quarters. After every quarter there is a vacation.</a:t>
            </a:r>
          </a:p>
          <a:p>
            <a:pPr algn="l"/>
            <a:r>
              <a:rPr lang="en-US" dirty="0">
                <a:solidFill>
                  <a:srgbClr val="660033"/>
                </a:solidFill>
              </a:rPr>
              <a:t>At the end of the 9th grade, students take exams. They can leave school if they want, and go to college to continue their further education.</a:t>
            </a:r>
          </a:p>
          <a:p>
            <a:pPr algn="l"/>
            <a:r>
              <a:rPr lang="en-US" dirty="0">
                <a:solidFill>
                  <a:srgbClr val="660033"/>
                </a:solidFill>
              </a:rPr>
              <a:t>At the end of the 11th grade, students take final exams and the results of these exams influence the enrollment in the university.</a:t>
            </a:r>
            <a:endParaRPr lang="uk-UA" dirty="0">
              <a:solidFill>
                <a:srgbClr val="660033"/>
              </a:solidFill>
            </a:endParaRPr>
          </a:p>
        </p:txBody>
      </p:sp>
      <p:pic>
        <p:nvPicPr>
          <p:cNvPr id="5" name="Содержимое 4" descr="3.jpg"/>
          <p:cNvPicPr>
            <a:picLocks noGrp="1" noChangeAspect="1"/>
          </p:cNvPicPr>
          <p:nvPr>
            <p:ph sz="half" idx="1"/>
          </p:nvPr>
        </p:nvPicPr>
        <p:blipFill>
          <a:blip r:embed="rId2"/>
          <a:stretch>
            <a:fillRect/>
          </a:stretch>
        </p:blipFill>
        <p:spPr>
          <a:xfrm>
            <a:off x="2653459" y="714356"/>
            <a:ext cx="6347697" cy="5929354"/>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71604" y="142852"/>
            <a:ext cx="4967184" cy="500066"/>
          </a:xfrm>
        </p:spPr>
        <p:txBody>
          <a:bodyPr/>
          <a:lstStyle/>
          <a:p>
            <a:r>
              <a:rPr lang="en-US" sz="3600" b="1" dirty="0">
                <a:solidFill>
                  <a:srgbClr val="058536"/>
                </a:solidFill>
              </a:rPr>
              <a:t>Schools in Spain</a:t>
            </a:r>
            <a:endParaRPr lang="uk-UA" sz="3600" b="1" dirty="0">
              <a:solidFill>
                <a:srgbClr val="058536"/>
              </a:solidFill>
            </a:endParaRPr>
          </a:p>
        </p:txBody>
      </p:sp>
      <p:sp>
        <p:nvSpPr>
          <p:cNvPr id="3" name="Текст 2"/>
          <p:cNvSpPr>
            <a:spLocks noGrp="1"/>
          </p:cNvSpPr>
          <p:nvPr>
            <p:ph type="body" idx="2"/>
          </p:nvPr>
        </p:nvSpPr>
        <p:spPr>
          <a:xfrm>
            <a:off x="0" y="642918"/>
            <a:ext cx="2500298" cy="6215082"/>
          </a:xfrm>
        </p:spPr>
        <p:txBody>
          <a:bodyPr>
            <a:normAutofit fontScale="77500" lnSpcReduction="20000"/>
          </a:bodyPr>
          <a:lstStyle/>
          <a:p>
            <a:pPr algn="l"/>
            <a:r>
              <a:rPr lang="en-US" dirty="0">
                <a:solidFill>
                  <a:srgbClr val="058536"/>
                </a:solidFill>
              </a:rPr>
              <a:t>Preschool education includes kindergartens (from 2 to 3 years) and primary school (from 3 to 5 years). Basic education consists of eight courses and covers the age group of children from 6 to 14 years. During the first five years, students have only one teacher. With him, they study such subjects as native language, literature, mathematics, natural history, music, etc.</a:t>
            </a:r>
          </a:p>
          <a:p>
            <a:pPr algn="l"/>
            <a:r>
              <a:rPr lang="en-US" dirty="0">
                <a:solidFill>
                  <a:srgbClr val="058536"/>
                </a:solidFill>
              </a:rPr>
              <a:t>In the second part of this educational stage, teaching is already being conducted by different teachers.</a:t>
            </a:r>
          </a:p>
          <a:p>
            <a:pPr algn="l"/>
            <a:r>
              <a:rPr lang="en-US" dirty="0">
                <a:solidFill>
                  <a:srgbClr val="058536"/>
                </a:solidFill>
              </a:rPr>
              <a:t>The beginning of the school year is not the first of September, but the 12th. But they also study until June 20, and the last weeks of studies are held in the format of children's camps. There is no school form in the school. There is a sports uniform with the emblem of the school, which must be worn on excursions. Children in the class dress quite simply and equally: jeans, jackets, T-shirts, sneakers. The school speaks three languages: Catalan, Spanish and English.</a:t>
            </a:r>
            <a:endParaRPr lang="uk-UA" dirty="0">
              <a:solidFill>
                <a:srgbClr val="058536"/>
              </a:solidFill>
            </a:endParaRPr>
          </a:p>
        </p:txBody>
      </p:sp>
      <p:pic>
        <p:nvPicPr>
          <p:cNvPr id="5" name="Содержимое 4" descr="dylgntk366434.jpg"/>
          <p:cNvPicPr>
            <a:picLocks noGrp="1" noChangeAspect="1"/>
          </p:cNvPicPr>
          <p:nvPr>
            <p:ph sz="half" idx="1"/>
          </p:nvPr>
        </p:nvPicPr>
        <p:blipFill>
          <a:blip r:embed="rId2"/>
          <a:stretch>
            <a:fillRect/>
          </a:stretch>
        </p:blipFill>
        <p:spPr>
          <a:xfrm>
            <a:off x="2500298" y="714356"/>
            <a:ext cx="6429420" cy="5929354"/>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14290"/>
            <a:ext cx="6143668" cy="571504"/>
          </a:xfrm>
        </p:spPr>
        <p:txBody>
          <a:bodyPr/>
          <a:lstStyle/>
          <a:p>
            <a:r>
              <a:rPr lang="en-US" sz="3600" b="1" dirty="0"/>
              <a:t>Schools of Italy</a:t>
            </a:r>
            <a:br>
              <a:rPr lang="en-US" sz="3600" b="1" dirty="0"/>
            </a:br>
            <a:r>
              <a:rPr lang="en-US" sz="3600" dirty="0"/>
              <a:t>schools of italy</a:t>
            </a:r>
            <a:endParaRPr lang="uk-UA" sz="3600" b="1" dirty="0"/>
          </a:p>
        </p:txBody>
      </p:sp>
      <p:sp>
        <p:nvSpPr>
          <p:cNvPr id="3" name="Текст 2"/>
          <p:cNvSpPr>
            <a:spLocks noGrp="1"/>
          </p:cNvSpPr>
          <p:nvPr>
            <p:ph type="body" idx="2"/>
          </p:nvPr>
        </p:nvSpPr>
        <p:spPr>
          <a:xfrm>
            <a:off x="214282" y="785794"/>
            <a:ext cx="2928958" cy="5857916"/>
          </a:xfrm>
        </p:spPr>
        <p:txBody>
          <a:bodyPr>
            <a:normAutofit lnSpcReduction="10000"/>
          </a:bodyPr>
          <a:lstStyle/>
          <a:p>
            <a:pPr algn="l"/>
            <a:br>
              <a:rPr lang="en-US" sz="1400" dirty="0"/>
            </a:br>
            <a:r>
              <a:rPr lang="en-US" sz="1400" dirty="0">
                <a:solidFill>
                  <a:schemeClr val="bg2">
                    <a:lumMod val="50000"/>
                  </a:schemeClr>
                </a:solidFill>
              </a:rPr>
              <a:t>In Italy, 13 years of study, always change the school twice, do not wear school uniforms and do not arrange graduation parties. After five years of primary school, that is, when Italian children turn 11, they move to secondary school. But this is another school, with other teachers and classmates. And it begins again with the first class. </a:t>
            </a:r>
            <a:br>
              <a:rPr lang="en-US" sz="1400" dirty="0">
                <a:solidFill>
                  <a:schemeClr val="bg2">
                    <a:lumMod val="50000"/>
                  </a:schemeClr>
                </a:solidFill>
              </a:rPr>
            </a:br>
            <a:r>
              <a:rPr lang="en-US" sz="1400" dirty="0">
                <a:solidFill>
                  <a:schemeClr val="bg2">
                    <a:lumMod val="50000"/>
                  </a:schemeClr>
                </a:solidFill>
              </a:rPr>
              <a:t>Even if it is a small town, the chances that you will get into the same class as the former neighbor on the desk are quite small Lessons in Italian schools last 50-55 minutes, the changes are short. The school year lasts 200 days. The academic year in each of the regions starts differently, it depends on the climatic conditions. Where it is very hot, children rest more in the summer, and catch up in studies in the winter.</a:t>
            </a:r>
            <a:endParaRPr lang="uk-UA" sz="1500" dirty="0">
              <a:solidFill>
                <a:schemeClr val="bg2">
                  <a:lumMod val="50000"/>
                </a:schemeClr>
              </a:solidFill>
            </a:endParaRPr>
          </a:p>
          <a:p>
            <a:endParaRPr lang="uk-UA" dirty="0"/>
          </a:p>
        </p:txBody>
      </p:sp>
      <p:pic>
        <p:nvPicPr>
          <p:cNvPr id="9" name="Содержимое 8" descr="Santa_Maria_delle_Grazie_Milano.jpg"/>
          <p:cNvPicPr>
            <a:picLocks noGrp="1" noChangeAspect="1"/>
          </p:cNvPicPr>
          <p:nvPr>
            <p:ph sz="half" idx="1"/>
          </p:nvPr>
        </p:nvPicPr>
        <p:blipFill>
          <a:blip r:embed="rId2"/>
          <a:stretch>
            <a:fillRect/>
          </a:stretch>
        </p:blipFill>
        <p:spPr>
          <a:xfrm>
            <a:off x="3143240" y="857232"/>
            <a:ext cx="6000760" cy="5786478"/>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14290"/>
            <a:ext cx="6072230" cy="528638"/>
          </a:xfrm>
        </p:spPr>
        <p:txBody>
          <a:bodyPr/>
          <a:lstStyle/>
          <a:p>
            <a:r>
              <a:rPr lang="en-US" sz="3600" b="1" dirty="0">
                <a:solidFill>
                  <a:srgbClr val="7030A0"/>
                </a:solidFill>
              </a:rPr>
              <a:t>Schools in France</a:t>
            </a:r>
            <a:endParaRPr lang="uk-UA" sz="3600" b="1" dirty="0">
              <a:solidFill>
                <a:srgbClr val="7030A0"/>
              </a:solidFill>
            </a:endParaRPr>
          </a:p>
        </p:txBody>
      </p:sp>
      <p:sp>
        <p:nvSpPr>
          <p:cNvPr id="3" name="Текст 2"/>
          <p:cNvSpPr>
            <a:spLocks noGrp="1"/>
          </p:cNvSpPr>
          <p:nvPr>
            <p:ph type="body" idx="2"/>
          </p:nvPr>
        </p:nvSpPr>
        <p:spPr>
          <a:xfrm>
            <a:off x="0" y="857232"/>
            <a:ext cx="2643174" cy="5786478"/>
          </a:xfrm>
        </p:spPr>
        <p:txBody>
          <a:bodyPr>
            <a:normAutofit/>
          </a:bodyPr>
          <a:lstStyle/>
          <a:p>
            <a:pPr algn="l" fontAlgn="base"/>
            <a:br>
              <a:rPr lang="en-US" sz="1400" dirty="0">
                <a:solidFill>
                  <a:srgbClr val="7030A0"/>
                </a:solidFill>
              </a:rPr>
            </a:br>
            <a:r>
              <a:rPr lang="en-US" sz="1400" dirty="0">
                <a:solidFill>
                  <a:srgbClr val="7030A0"/>
                </a:solidFill>
              </a:rPr>
              <a:t>In France, a 20-point rating system has been adopted. And yet, when there are only five grades, the teacher pulls them to their pets and understates those whom they dislike. Each semester parents receive a report card of their children by mail. It lists all items and scores on a 20-point scale with rounding to the nearest hundredths. </a:t>
            </a:r>
            <a:br>
              <a:rPr lang="en-US" sz="1400" dirty="0">
                <a:solidFill>
                  <a:srgbClr val="7030A0"/>
                </a:solidFill>
              </a:rPr>
            </a:br>
            <a:r>
              <a:rPr lang="en-US" sz="1400" dirty="0">
                <a:solidFill>
                  <a:srgbClr val="7030A0"/>
                </a:solidFill>
              </a:rPr>
              <a:t>On the change, all students should be on the street. The French believe that a full dinner should last 2 hours. It is forbidden to use the mobile. In France, classes are mixed every year. The class teacher is also different every year.</a:t>
            </a:r>
            <a:endParaRPr lang="uk-UA" sz="1500" dirty="0">
              <a:solidFill>
                <a:srgbClr val="7030A0"/>
              </a:solidFill>
            </a:endParaRPr>
          </a:p>
          <a:p>
            <a:endParaRPr lang="uk-UA" dirty="0"/>
          </a:p>
        </p:txBody>
      </p:sp>
      <p:pic>
        <p:nvPicPr>
          <p:cNvPr id="5" name="Содержимое 4" descr="vushaya-shkola-liona.jpg"/>
          <p:cNvPicPr>
            <a:picLocks noGrp="1" noChangeAspect="1"/>
          </p:cNvPicPr>
          <p:nvPr>
            <p:ph sz="half" idx="1"/>
          </p:nvPr>
        </p:nvPicPr>
        <p:blipFill>
          <a:blip r:embed="rId2"/>
          <a:stretch>
            <a:fillRect/>
          </a:stretch>
        </p:blipFill>
        <p:spPr>
          <a:xfrm>
            <a:off x="2643174" y="928670"/>
            <a:ext cx="6286514" cy="5715040"/>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142852"/>
            <a:ext cx="6286544" cy="600076"/>
          </a:xfrm>
        </p:spPr>
        <p:txBody>
          <a:bodyPr/>
          <a:lstStyle/>
          <a:p>
            <a:r>
              <a:rPr lang="en-US" sz="3600" b="1" dirty="0">
                <a:solidFill>
                  <a:schemeClr val="accent6"/>
                </a:solidFill>
              </a:rPr>
              <a:t>Schools in Japan</a:t>
            </a:r>
            <a:endParaRPr lang="uk-UA" sz="3600" b="1" dirty="0">
              <a:solidFill>
                <a:schemeClr val="accent6"/>
              </a:solidFill>
            </a:endParaRPr>
          </a:p>
        </p:txBody>
      </p:sp>
      <p:sp>
        <p:nvSpPr>
          <p:cNvPr id="3" name="Текст 2"/>
          <p:cNvSpPr>
            <a:spLocks noGrp="1"/>
          </p:cNvSpPr>
          <p:nvPr>
            <p:ph type="body" idx="2"/>
          </p:nvPr>
        </p:nvSpPr>
        <p:spPr>
          <a:xfrm>
            <a:off x="214282" y="857232"/>
            <a:ext cx="3357586" cy="5786478"/>
          </a:xfrm>
        </p:spPr>
        <p:txBody>
          <a:bodyPr>
            <a:normAutofit fontScale="70000" lnSpcReduction="20000"/>
          </a:bodyPr>
          <a:lstStyle/>
          <a:p>
            <a:pPr algn="l" fontAlgn="base"/>
            <a:r>
              <a:rPr lang="en-US" sz="2200" dirty="0">
                <a:solidFill>
                  <a:srgbClr val="660033"/>
                </a:solidFill>
              </a:rPr>
              <a:t>In the primary school, the Japanese enter at the age of six to seven years, the academic year traditionally begins in April. The Japanese school consists of three stages: primary, middle and senior. In elementary school they study six years, in middle and senior - for three years. Thus, only 12 classes, but only nine of them are mandatory. But all the holidays are spent preparing for the exams and writing the papers. Examinations begin with the seventh grade, take place two or three times a year, they are one of the most serious problems in the life of every Japanese. The school has its own form, in elementary school the form is not obligatory, but starting from secondary school seifuku is obligatory. And traditionally for boys, a military style uniform is provided, and for girls, sailors. Lessons in Japanese schools last for 50 minutes, then a short change occurs. The daily training process for a Japanese student ends at 3 pm.</a:t>
            </a:r>
            <a:endParaRPr lang="uk-UA" sz="2200" dirty="0">
              <a:solidFill>
                <a:srgbClr val="660033"/>
              </a:solidFill>
            </a:endParaRPr>
          </a:p>
          <a:p>
            <a:endParaRPr lang="uk-UA" dirty="0"/>
          </a:p>
        </p:txBody>
      </p:sp>
      <p:pic>
        <p:nvPicPr>
          <p:cNvPr id="5" name="Содержимое 4" descr="khai-quat-hoc-vien-ngon-ngu-samu.jpg"/>
          <p:cNvPicPr>
            <a:picLocks noGrp="1" noChangeAspect="1"/>
          </p:cNvPicPr>
          <p:nvPr>
            <p:ph sz="half" idx="1"/>
          </p:nvPr>
        </p:nvPicPr>
        <p:blipFill>
          <a:blip r:embed="rId2"/>
          <a:stretch>
            <a:fillRect/>
          </a:stretch>
        </p:blipFill>
        <p:spPr>
          <a:xfrm>
            <a:off x="3500430" y="785794"/>
            <a:ext cx="5429288" cy="5857916"/>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3108" y="214290"/>
            <a:ext cx="4643470" cy="528638"/>
          </a:xfrm>
        </p:spPr>
        <p:txBody>
          <a:bodyPr/>
          <a:lstStyle/>
          <a:p>
            <a:r>
              <a:rPr lang="en-US" sz="3600" b="1" dirty="0">
                <a:solidFill>
                  <a:srgbClr val="002060"/>
                </a:solidFill>
              </a:rPr>
              <a:t>Schools in China</a:t>
            </a:r>
            <a:endParaRPr lang="uk-UA" sz="3600" b="1" dirty="0">
              <a:solidFill>
                <a:srgbClr val="002060"/>
              </a:solidFill>
            </a:endParaRPr>
          </a:p>
        </p:txBody>
      </p:sp>
      <p:sp>
        <p:nvSpPr>
          <p:cNvPr id="3" name="Текст 2"/>
          <p:cNvSpPr>
            <a:spLocks noGrp="1"/>
          </p:cNvSpPr>
          <p:nvPr>
            <p:ph type="body" idx="2"/>
          </p:nvPr>
        </p:nvSpPr>
        <p:spPr>
          <a:xfrm>
            <a:off x="0" y="785794"/>
            <a:ext cx="2928926" cy="5857916"/>
          </a:xfrm>
        </p:spPr>
        <p:txBody>
          <a:bodyPr>
            <a:normAutofit fontScale="85000" lnSpcReduction="20000"/>
          </a:bodyPr>
          <a:lstStyle/>
          <a:p>
            <a:pPr algn="l" fontAlgn="base"/>
            <a:r>
              <a:rPr lang="en-US" dirty="0">
                <a:solidFill>
                  <a:srgbClr val="0A14E2"/>
                </a:solidFill>
              </a:rPr>
              <a:t>"We learn while we are alive. And we will learn until we die "- the slogan of a Chinese high school student.</a:t>
            </a:r>
          </a:p>
          <a:p>
            <a:pPr algn="l" fontAlgn="base"/>
            <a:r>
              <a:rPr lang="en-US" dirty="0">
                <a:solidFill>
                  <a:srgbClr val="0A14E2"/>
                </a:solidFill>
              </a:rPr>
              <a:t>Climbing students no later than five in the morning and immediately self-study. From 8.00 to 16.00 lessons, and then from 16.00 until 21.00 - additional classes. Summer holidays begin in August and last only one month. As a rule, high school students are preparing for the main exams of their life - Gaokao. In many schools in China there is no heating, so in winter teachers and students do not take off their outerwear. In Chinese schools, every day they do exercises in a common line. A lunch break usually lasts an hour. After lunch break, some junior schools are given five minutes "to sleep." In many schools, physical punishment is an order of the day. The teacher can strike the pupil with a hand or a pointer for some kind of fault.</a:t>
            </a:r>
            <a:endParaRPr lang="uk-UA" dirty="0">
              <a:solidFill>
                <a:srgbClr val="0A14E2"/>
              </a:solidFill>
            </a:endParaRPr>
          </a:p>
        </p:txBody>
      </p:sp>
      <p:pic>
        <p:nvPicPr>
          <p:cNvPr id="7" name="Содержимое 6" descr="ucheba_v_kitae.jpg"/>
          <p:cNvPicPr>
            <a:picLocks noGrp="1" noChangeAspect="1"/>
          </p:cNvPicPr>
          <p:nvPr>
            <p:ph sz="half" idx="1"/>
          </p:nvPr>
        </p:nvPicPr>
        <p:blipFill>
          <a:blip r:embed="rId2" cstate="print"/>
          <a:stretch>
            <a:fillRect/>
          </a:stretch>
        </p:blipFill>
        <p:spPr>
          <a:xfrm>
            <a:off x="2928926" y="785794"/>
            <a:ext cx="6215074" cy="5857916"/>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224" y="214290"/>
            <a:ext cx="5429288" cy="457200"/>
          </a:xfrm>
        </p:spPr>
        <p:txBody>
          <a:bodyPr/>
          <a:lstStyle/>
          <a:p>
            <a:r>
              <a:rPr lang="en-US" sz="3600" b="1" dirty="0">
                <a:solidFill>
                  <a:srgbClr val="C007E5"/>
                </a:solidFill>
              </a:rPr>
              <a:t>Schools in UK</a:t>
            </a:r>
            <a:endParaRPr lang="uk-UA" sz="3600" b="1" dirty="0">
              <a:solidFill>
                <a:srgbClr val="C007E5"/>
              </a:solidFill>
            </a:endParaRPr>
          </a:p>
        </p:txBody>
      </p:sp>
      <p:sp>
        <p:nvSpPr>
          <p:cNvPr id="3" name="Текст 2"/>
          <p:cNvSpPr>
            <a:spLocks noGrp="1"/>
          </p:cNvSpPr>
          <p:nvPr>
            <p:ph type="body" idx="2"/>
          </p:nvPr>
        </p:nvSpPr>
        <p:spPr>
          <a:xfrm>
            <a:off x="142844" y="857232"/>
            <a:ext cx="2857520" cy="5786478"/>
          </a:xfrm>
        </p:spPr>
        <p:txBody>
          <a:bodyPr>
            <a:normAutofit lnSpcReduction="10000"/>
          </a:bodyPr>
          <a:lstStyle/>
          <a:p>
            <a:pPr algn="l"/>
            <a:r>
              <a:rPr lang="en-US" dirty="0">
                <a:solidFill>
                  <a:srgbClr val="C007E5"/>
                </a:solidFill>
              </a:rPr>
              <a:t>Many schools in the UK, even state schools, are boarding schools. That is, the students in them not only attend classes, but also live. Therefore, all boarding houses have a large fenced area on which are located educational and residential buildings and a necessary sports center. Training begins at five years and ends at the age of sixteen, that is, it lasts 11 years. In classical British schools and universities very strict discipline. This applies to everything: learning, living, appearance, behavior, regime. In the British educational system there are no entrance exams.</a:t>
            </a:r>
            <a:endParaRPr lang="uk-UA" dirty="0">
              <a:solidFill>
                <a:srgbClr val="C007E5"/>
              </a:solidFill>
            </a:endParaRPr>
          </a:p>
        </p:txBody>
      </p:sp>
      <p:pic>
        <p:nvPicPr>
          <p:cNvPr id="7" name="Содержимое 6" descr="Screen-shot-2012-02-21-at-23.31.031.png"/>
          <p:cNvPicPr>
            <a:picLocks noGrp="1" noChangeAspect="1"/>
          </p:cNvPicPr>
          <p:nvPr>
            <p:ph sz="half" idx="1"/>
          </p:nvPr>
        </p:nvPicPr>
        <p:blipFill>
          <a:blip r:embed="rId2"/>
          <a:stretch>
            <a:fillRect/>
          </a:stretch>
        </p:blipFill>
        <p:spPr>
          <a:xfrm>
            <a:off x="2928926" y="928670"/>
            <a:ext cx="5979727" cy="5715040"/>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142852"/>
            <a:ext cx="6072230" cy="528638"/>
          </a:xfrm>
        </p:spPr>
        <p:txBody>
          <a:bodyPr/>
          <a:lstStyle/>
          <a:p>
            <a:r>
              <a:rPr lang="en-US" sz="3600" b="1" dirty="0">
                <a:solidFill>
                  <a:srgbClr val="0A14E2"/>
                </a:solidFill>
              </a:rPr>
              <a:t>Schools in Finland</a:t>
            </a:r>
            <a:endParaRPr lang="uk-UA" sz="3600" b="1" dirty="0">
              <a:solidFill>
                <a:srgbClr val="0A14E2"/>
              </a:solidFill>
            </a:endParaRPr>
          </a:p>
        </p:txBody>
      </p:sp>
      <p:sp>
        <p:nvSpPr>
          <p:cNvPr id="3" name="Текст 2"/>
          <p:cNvSpPr>
            <a:spLocks noGrp="1"/>
          </p:cNvSpPr>
          <p:nvPr>
            <p:ph type="body" idx="2"/>
          </p:nvPr>
        </p:nvSpPr>
        <p:spPr>
          <a:xfrm>
            <a:off x="0" y="857232"/>
            <a:ext cx="2714612" cy="5786478"/>
          </a:xfrm>
        </p:spPr>
        <p:txBody>
          <a:bodyPr>
            <a:normAutofit fontScale="92500" lnSpcReduction="10000"/>
          </a:bodyPr>
          <a:lstStyle/>
          <a:p>
            <a:pPr algn="l"/>
            <a:r>
              <a:rPr lang="en-US" dirty="0">
                <a:solidFill>
                  <a:srgbClr val="0A14E2"/>
                </a:solidFill>
              </a:rPr>
              <a:t>School education in Finland consists of two levels and lasts 9-10 years. Students do not pass exams even after leaving school. They also do not have any diaries. Parents can learn about the success of the child from the electronic class magazine in the national Wilma system. The academic year begins in mid-August and lasts until the end of May or early June. During this time schoolchildren go on vacation three times.  Practitioners practically do not ask homework. Finnish teachers believe that it is more useful for children to walk and spend their free time with their parents, and not sit over their lessons.</a:t>
            </a:r>
            <a:endParaRPr lang="uk-UA" dirty="0">
              <a:solidFill>
                <a:srgbClr val="0A14E2"/>
              </a:solidFill>
            </a:endParaRPr>
          </a:p>
        </p:txBody>
      </p:sp>
      <p:pic>
        <p:nvPicPr>
          <p:cNvPr id="5" name="Содержимое 4" descr="590.jpg"/>
          <p:cNvPicPr>
            <a:picLocks noGrp="1" noChangeAspect="1"/>
          </p:cNvPicPr>
          <p:nvPr>
            <p:ph sz="half" idx="1"/>
          </p:nvPr>
        </p:nvPicPr>
        <p:blipFill>
          <a:blip r:embed="rId2"/>
          <a:stretch>
            <a:fillRect/>
          </a:stretch>
        </p:blipFill>
        <p:spPr>
          <a:xfrm>
            <a:off x="2714612" y="857232"/>
            <a:ext cx="6215105" cy="5786478"/>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224" y="142852"/>
            <a:ext cx="5143536" cy="457200"/>
          </a:xfrm>
        </p:spPr>
        <p:txBody>
          <a:bodyPr/>
          <a:lstStyle/>
          <a:p>
            <a:r>
              <a:rPr lang="en-US" sz="3600" b="1" dirty="0">
                <a:solidFill>
                  <a:srgbClr val="D62704"/>
                </a:solidFill>
              </a:rPr>
              <a:t>Schools in USA</a:t>
            </a:r>
            <a:endParaRPr lang="uk-UA" sz="3600" b="1" dirty="0">
              <a:solidFill>
                <a:srgbClr val="D62704"/>
              </a:solidFill>
            </a:endParaRPr>
          </a:p>
        </p:txBody>
      </p:sp>
      <p:sp>
        <p:nvSpPr>
          <p:cNvPr id="3" name="Текст 2"/>
          <p:cNvSpPr>
            <a:spLocks noGrp="1"/>
          </p:cNvSpPr>
          <p:nvPr>
            <p:ph type="body" idx="2"/>
          </p:nvPr>
        </p:nvSpPr>
        <p:spPr>
          <a:xfrm>
            <a:off x="0" y="642918"/>
            <a:ext cx="2786050" cy="6000792"/>
          </a:xfrm>
        </p:spPr>
        <p:txBody>
          <a:bodyPr>
            <a:normAutofit/>
          </a:bodyPr>
          <a:lstStyle/>
          <a:p>
            <a:pPr algn="l"/>
            <a:r>
              <a:rPr lang="en-US" dirty="0">
                <a:solidFill>
                  <a:srgbClr val="C00000"/>
                </a:solidFill>
              </a:rPr>
              <a:t>/The academic disciplines in the American school are divided into several categories. In each sphere, during the senior years, it is necessary to recruit a certain number of credits. "Credits" is something like a score. You must collect 10 points in exact sciences.</a:t>
            </a:r>
          </a:p>
          <a:p>
            <a:pPr algn="l"/>
            <a:r>
              <a:rPr lang="en-US" dirty="0">
                <a:solidFill>
                  <a:srgbClr val="C00000"/>
                </a:solidFill>
              </a:rPr>
              <a:t>/ In the American school the teacher silently beckons to himself and shows your mark. Only once again in six months the report card comes home. </a:t>
            </a:r>
          </a:p>
          <a:p>
            <a:pPr algn="l"/>
            <a:r>
              <a:rPr lang="en-US" dirty="0">
                <a:solidFill>
                  <a:srgbClr val="C00000"/>
                </a:solidFill>
              </a:rPr>
              <a:t>/In the US schools adopted a system of assessments A, B, C, D, F on the first five letters of the English alphabet.</a:t>
            </a:r>
            <a:endParaRPr lang="uk-UA" dirty="0">
              <a:solidFill>
                <a:srgbClr val="C00000"/>
              </a:solidFill>
            </a:endParaRPr>
          </a:p>
        </p:txBody>
      </p:sp>
      <p:pic>
        <p:nvPicPr>
          <p:cNvPr id="5" name="Содержимое 4" descr="usa-school.jpg"/>
          <p:cNvPicPr>
            <a:picLocks noGrp="1" noChangeAspect="1"/>
          </p:cNvPicPr>
          <p:nvPr>
            <p:ph sz="half" idx="1"/>
          </p:nvPr>
        </p:nvPicPr>
        <p:blipFill>
          <a:blip r:embed="rId2"/>
          <a:stretch>
            <a:fillRect/>
          </a:stretch>
        </p:blipFill>
        <p:spPr>
          <a:xfrm>
            <a:off x="2857488" y="785794"/>
            <a:ext cx="6072230" cy="5857915"/>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a:extLst>
              <a:ext uri="{FF2B5EF4-FFF2-40B4-BE49-F238E27FC236}">
                <a16:creationId xmlns:a16="http://schemas.microsoft.com/office/drawing/2014/main" id="{2358D55C-61F6-4F70-8AB4-398814AA2825}"/>
              </a:ext>
            </a:extLst>
          </p:cNvPr>
          <p:cNvSpPr>
            <a:spLocks noGrp="1"/>
          </p:cNvSpPr>
          <p:nvPr>
            <p:ph sz="half" idx="1"/>
          </p:nvPr>
        </p:nvSpPr>
        <p:spPr/>
        <p:txBody>
          <a:bodyPr/>
          <a:lstStyle/>
          <a:p>
            <a:r>
              <a:rPr lang="en-US" b="1" dirty="0"/>
              <a:t>In each sphere, during the senior years, it is necessary to recruit a certain number of credits. "Credits" is something like a score. You must collect 10 points in exact sciences.</a:t>
            </a:r>
            <a:endParaRPr lang="ru-RU" b="1" dirty="0"/>
          </a:p>
        </p:txBody>
      </p:sp>
      <p:pic>
        <p:nvPicPr>
          <p:cNvPr id="7" name="Объект 6">
            <a:extLst>
              <a:ext uri="{FF2B5EF4-FFF2-40B4-BE49-F238E27FC236}">
                <a16:creationId xmlns:a16="http://schemas.microsoft.com/office/drawing/2014/main" id="{BD7CA7DE-9A99-4FA1-80FE-DEF9B62F240F}"/>
              </a:ext>
            </a:extLst>
          </p:cNvPr>
          <p:cNvPicPr>
            <a:picLocks noGrp="1" noChangeAspect="1"/>
          </p:cNvPicPr>
          <p:nvPr>
            <p:ph sz="half" idx="2"/>
          </p:nvPr>
        </p:nvPicPr>
        <p:blipFill>
          <a:blip r:embed="rId2"/>
          <a:stretch>
            <a:fillRect/>
          </a:stretch>
        </p:blipFill>
        <p:spPr>
          <a:xfrm>
            <a:off x="4648200" y="1417638"/>
            <a:ext cx="4038600" cy="4589653"/>
          </a:xfrm>
          <a:prstGeom prst="rect">
            <a:avLst/>
          </a:prstGeom>
        </p:spPr>
      </p:pic>
      <p:sp>
        <p:nvSpPr>
          <p:cNvPr id="4" name="Заголовок 3">
            <a:extLst>
              <a:ext uri="{FF2B5EF4-FFF2-40B4-BE49-F238E27FC236}">
                <a16:creationId xmlns:a16="http://schemas.microsoft.com/office/drawing/2014/main" id="{B270105B-9789-41D5-893B-F8A54F2E8E1B}"/>
              </a:ext>
            </a:extLst>
          </p:cNvPr>
          <p:cNvSpPr>
            <a:spLocks noGrp="1"/>
          </p:cNvSpPr>
          <p:nvPr>
            <p:ph type="title"/>
          </p:nvPr>
        </p:nvSpPr>
        <p:spPr/>
        <p:txBody>
          <a:bodyPr>
            <a:normAutofit fontScale="90000"/>
          </a:bodyPr>
          <a:lstStyle/>
          <a:p>
            <a:r>
              <a:rPr lang="en-US" sz="3100" dirty="0">
                <a:solidFill>
                  <a:schemeClr val="tx1"/>
                </a:solidFill>
              </a:rPr>
              <a:t>The academic disciplines </a:t>
            </a:r>
            <a:r>
              <a:rPr lang="en-US" sz="3100" dirty="0">
                <a:solidFill>
                  <a:schemeClr val="accent2">
                    <a:lumMod val="75000"/>
                  </a:schemeClr>
                </a:solidFill>
              </a:rPr>
              <a:t>in the American school</a:t>
            </a:r>
            <a:r>
              <a:rPr lang="en-US" sz="3100" dirty="0">
                <a:solidFill>
                  <a:schemeClr val="tx1"/>
                </a:solidFill>
              </a:rPr>
              <a:t> are divided into several categories</a:t>
            </a:r>
            <a:r>
              <a:rPr lang="en-US" dirty="0">
                <a:solidFill>
                  <a:schemeClr val="tx1"/>
                </a:solidFill>
              </a:rPr>
              <a:t>.</a:t>
            </a:r>
            <a:endParaRPr lang="ru-RU" dirty="0">
              <a:solidFill>
                <a:schemeClr val="tx1"/>
              </a:solidFill>
            </a:endParaRPr>
          </a:p>
        </p:txBody>
      </p:sp>
    </p:spTree>
    <p:extLst>
      <p:ext uri="{BB962C8B-B14F-4D97-AF65-F5344CB8AC3E}">
        <p14:creationId xmlns:p14="http://schemas.microsoft.com/office/powerpoint/2010/main" val="234339244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337</TotalTime>
  <Words>1528</Words>
  <Application>Microsoft Office PowerPoint</Application>
  <PresentationFormat>Экран (4:3)</PresentationFormat>
  <Paragraphs>33</Paragraphs>
  <Slides>14</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14</vt:i4>
      </vt:variant>
    </vt:vector>
  </HeadingPairs>
  <TitlesOfParts>
    <vt:vector size="19" baseType="lpstr">
      <vt:lpstr>Lucida Sans Unicode</vt:lpstr>
      <vt:lpstr>Verdana</vt:lpstr>
      <vt:lpstr>Wingdings 2</vt:lpstr>
      <vt:lpstr>Wingdings 3</vt:lpstr>
      <vt:lpstr>Открытая</vt:lpstr>
      <vt:lpstr> Presentation on the topic:</vt:lpstr>
      <vt:lpstr>Schools of Italy schools of italy</vt:lpstr>
      <vt:lpstr>Schools in France</vt:lpstr>
      <vt:lpstr>Schools in Japan</vt:lpstr>
      <vt:lpstr>Schools in China</vt:lpstr>
      <vt:lpstr>Schools in UK</vt:lpstr>
      <vt:lpstr>Schools in Finland</vt:lpstr>
      <vt:lpstr>Schools in USA</vt:lpstr>
      <vt:lpstr>The academic disciplines in the American school are divided into several categories.</vt:lpstr>
      <vt:lpstr>Презентация PowerPoint</vt:lpstr>
      <vt:lpstr>А вот интересная штука — «коридорный паспорт». В школе нельзя находиться не в классе, если у тебя нет разрешения от учителя. Поскольку переменные длятся всего 4-5 минут, что едва хватает перебежать из класса в класс, то банальный выход в туалет нужно отмечать в этом паспорте.</vt:lpstr>
      <vt:lpstr>In the American school the teacher silently beckons to himself and shows your mark. Only once again in six months the report card comes home.</vt:lpstr>
      <vt:lpstr>Schools in Russia</vt:lpstr>
      <vt:lpstr>Schools in Spain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на тему:</dc:title>
  <dc:creator>Валентина</dc:creator>
  <cp:lastModifiedBy>User</cp:lastModifiedBy>
  <cp:revision>35</cp:revision>
  <dcterms:created xsi:type="dcterms:W3CDTF">2017-10-31T13:38:11Z</dcterms:created>
  <dcterms:modified xsi:type="dcterms:W3CDTF">2023-04-10T17:36:37Z</dcterms:modified>
</cp:coreProperties>
</file>