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7" r:id="rId4"/>
  </p:sldMasterIdLst>
  <p:notesMasterIdLst>
    <p:notesMasterId r:id="rId13"/>
  </p:notesMasterIdLst>
  <p:handoutMasterIdLst>
    <p:handoutMasterId r:id="rId14"/>
  </p:handoutMasterIdLst>
  <p:sldIdLst>
    <p:sldId id="268" r:id="rId5"/>
    <p:sldId id="277" r:id="rId6"/>
    <p:sldId id="278" r:id="rId7"/>
    <p:sldId id="271" r:id="rId8"/>
    <p:sldId id="272" r:id="rId9"/>
    <p:sldId id="273" r:id="rId10"/>
    <p:sldId id="274" r:id="rId11"/>
    <p:sldId id="279" r:id="rId1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580"/>
  </p:normalViewPr>
  <p:slideViewPr>
    <p:cSldViewPr snapToGrid="0" snapToObjects="1">
      <p:cViewPr varScale="1">
        <p:scale>
          <a:sx n="111" d="100"/>
          <a:sy n="111" d="100"/>
        </p:scale>
        <p:origin x="-1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F50987BA-D05C-40C1-B148-9AD3F10963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396FD1B-358E-41F3-8670-5F4BD6E78C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B361E-3319-4F3A-8BC4-E1F86CD285CB}" type="datetimeFigureOut">
              <a:rPr lang="ru-RU" smtClean="0"/>
              <a:t>02.04.2024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B0E0641-2939-48BB-AD2A-2C1E323E64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4B57399-AD03-4324-ABAA-7C3DF41257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E5E70-6B8B-45D8-ABB0-40FC6B684A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7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1FC39-5220-449E-B3BD-14C634CF0F13}" type="datetimeFigureOut">
              <a:rPr lang="ru-RU" smtClean="0"/>
              <a:t>02.04.2024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E93EA-94E1-4702-97A4-D0CA1F7CECF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46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2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2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2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800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387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74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115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rtlCol="0" anchor="b">
            <a:normAutofit/>
          </a:bodyPr>
          <a:lstStyle>
            <a:lvl1pPr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rtlCol="0"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3748AA-5F2B-4E95-BA56-A43BAB2338C8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Полилиния 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75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A5F996-8316-4174-A428-BDACDDD0BCEC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89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Текст 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459814-593E-4F71-B8BA-FF17C91E7B48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Текстовое поле 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«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5" name="Текстовое поле 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»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5960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rtlCol="0" anchor="b">
            <a:normAutofit/>
          </a:bodyPr>
          <a:lstStyle>
            <a:lvl1pPr algn="l">
              <a:defRPr sz="48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B707E2-7AE1-4396-BFCC-B4E47A20D7C1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37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 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" name="Текст 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ADEFDB-4982-4BEF-BD36-D1BC56373F2A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Текстовое поле 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«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8" name="Текстовое поле 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»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0453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rtlCol="0" anchor="ctr">
            <a:normAutofit/>
          </a:bodyPr>
          <a:lstStyle>
            <a:lvl1pPr algn="l">
              <a:defRPr sz="48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" name="Текст 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A30792-E5C8-49F3-A500-797380D78824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380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254FBA-FDFE-442A-8FF2-473C8A7C8BB9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321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rtlCol="0" anchor="ctr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42CAEB-FC87-48BB-94BB-9E689A8FDD9F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3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7BB3A3-B59F-4584-A5BD-2CCE215CE6F3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43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rtlCol="0" anchor="b"/>
          <a:lstStyle>
            <a:lvl1pPr algn="l">
              <a:defRPr sz="40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rtlCol="0"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88A495-D023-423A-B56B-1BEBEB6A5731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39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BAB583-C8DE-4EA0-B280-30B3312CAED9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11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65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027A78-6D8F-45BF-A169-2D27227E0424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2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928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12376F-9843-4017-BBE4-92BE4063336B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23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151D4D-90D7-4534-BAAF-7838F1986BF3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293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rtlCol="0" anchor="b"/>
          <a:lstStyle>
            <a:lvl1pPr algn="l">
              <a:defRPr sz="20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557F1F-B35E-46E0-A7E9-1E53A2B09303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6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589212" y="634965"/>
            <a:ext cx="8915400" cy="385497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Щелкните значок, чтобы добавить изображение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924D5D-5C0F-4A53-A7AC-0D23AFA46567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43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 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Полилиния 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Полилиния 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Полилиния 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Полилиния 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Группа 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Полилиния 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Полилиния 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Полилиния 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Полилиния 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Полилиния 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Полилиния 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Полилиния 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Полилиния 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Полилиния 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Полилиния 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Полилиния 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Прямоугольник 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A8C492A-D229-4BF0-B5C6-8DEFEF709616}" type="datetime1">
              <a:rPr lang="ru-RU" smtClean="0"/>
              <a:t>02.04.2024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523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 17">
            <a:extLst>
              <a:ext uri="{FF2B5EF4-FFF2-40B4-BE49-F238E27FC236}">
                <a16:creationId xmlns:a16="http://schemas.microsoft.com/office/drawing/2014/main" xmlns="" id="{93F2CC0B-D5F1-40B8-9CC6-4A36850B6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светлые пятна">
            <a:extLst>
              <a:ext uri="{FF2B5EF4-FFF2-40B4-BE49-F238E27FC236}">
                <a16:creationId xmlns:a16="http://schemas.microsoft.com/office/drawing/2014/main" xmlns="" id="{1A23FE0C-9A67-334E-9B7F-83AA9CF636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347" y="-5953"/>
            <a:ext cx="1219200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F266081D-517B-5D43-A7B4-E67DDEDC0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1908" y="-378486"/>
            <a:ext cx="8915399" cy="2262781"/>
          </a:xfrm>
        </p:spPr>
        <p:txBody>
          <a:bodyPr rtlCol="0">
            <a:norm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Мастер класс «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Винтажная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фибула»</a:t>
            </a:r>
          </a:p>
        </p:txBody>
      </p:sp>
      <p:sp>
        <p:nvSpPr>
          <p:cNvPr id="13" name="Подзаголовок 12">
            <a:extLst>
              <a:ext uri="{FF2B5EF4-FFF2-40B4-BE49-F238E27FC236}">
                <a16:creationId xmlns:a16="http://schemas.microsoft.com/office/drawing/2014/main" xmlns="" id="{F05262DB-6398-4AF9-96A3-041CFB112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2949" y="4442166"/>
            <a:ext cx="7583457" cy="1463291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dirty="0"/>
              <a:t>Автор: педагог ДО Донская О.А.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dirty="0"/>
              <a:t>МАОУ СОШ №25 «Гелиос</a:t>
            </a:r>
            <a:r>
              <a:rPr lang="ru-RU" sz="2000" b="1" dirty="0" smtClean="0"/>
              <a:t>» </a:t>
            </a:r>
            <a:r>
              <a:rPr lang="ru-RU" sz="2000" b="1" dirty="0"/>
              <a:t>НГО </a:t>
            </a:r>
            <a:endParaRPr lang="ru-RU" sz="2000" b="1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/>
              <a:t>(структурное подразделение «</a:t>
            </a:r>
            <a:r>
              <a:rPr lang="ru-RU" sz="2000" b="1" dirty="0"/>
              <a:t>Арт-Центр</a:t>
            </a:r>
            <a:r>
              <a:rPr lang="ru-RU" sz="2000" b="1" dirty="0" smtClean="0"/>
              <a:t>»)</a:t>
            </a:r>
            <a:endParaRPr lang="ru-RU" sz="2000" b="1" dirty="0"/>
          </a:p>
          <a:p>
            <a:pPr rtl="0">
              <a:lnSpc>
                <a:spcPct val="150000"/>
              </a:lnSpc>
            </a:pPr>
            <a:endParaRPr lang="ru-RU" dirty="0"/>
          </a:p>
        </p:txBody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xmlns="" id="{631C6CE6-1810-44ED-A6D7-3FF53040AE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Полилиния 11">
              <a:extLst>
                <a:ext uri="{FF2B5EF4-FFF2-40B4-BE49-F238E27FC236}">
                  <a16:creationId xmlns:a16="http://schemas.microsoft.com/office/drawing/2014/main" xmlns="" id="{1F6D8BFE-D0D0-4BAE-9D5A-701DE7D3CE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12">
              <a:extLst>
                <a:ext uri="{FF2B5EF4-FFF2-40B4-BE49-F238E27FC236}">
                  <a16:creationId xmlns:a16="http://schemas.microsoft.com/office/drawing/2014/main" xmlns="" id="{53F86D30-CEDB-4D96-AF73-AA3CD5A437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13">
              <a:extLst>
                <a:ext uri="{FF2B5EF4-FFF2-40B4-BE49-F238E27FC236}">
                  <a16:creationId xmlns:a16="http://schemas.microsoft.com/office/drawing/2014/main" xmlns="" id="{F5187540-C4C8-410C-A395-69FCB1C86C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14">
              <a:extLst>
                <a:ext uri="{FF2B5EF4-FFF2-40B4-BE49-F238E27FC236}">
                  <a16:creationId xmlns:a16="http://schemas.microsoft.com/office/drawing/2014/main" xmlns="" id="{75BD6E4A-797C-451B-B08F-D99C1A9D1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5">
              <a:extLst>
                <a:ext uri="{FF2B5EF4-FFF2-40B4-BE49-F238E27FC236}">
                  <a16:creationId xmlns:a16="http://schemas.microsoft.com/office/drawing/2014/main" xmlns="" id="{0D241082-BAFA-462E-827B-5814B020F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6">
              <a:extLst>
                <a:ext uri="{FF2B5EF4-FFF2-40B4-BE49-F238E27FC236}">
                  <a16:creationId xmlns:a16="http://schemas.microsoft.com/office/drawing/2014/main" xmlns="" id="{2920CCBD-116D-450B-9608-99F05F7D78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7">
              <a:extLst>
                <a:ext uri="{FF2B5EF4-FFF2-40B4-BE49-F238E27FC236}">
                  <a16:creationId xmlns:a16="http://schemas.microsoft.com/office/drawing/2014/main" xmlns="" id="{A57CD3DE-CEAF-4BD4-A5EF-24B3E622BB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8">
              <a:extLst>
                <a:ext uri="{FF2B5EF4-FFF2-40B4-BE49-F238E27FC236}">
                  <a16:creationId xmlns:a16="http://schemas.microsoft.com/office/drawing/2014/main" xmlns="" id="{4EC3258C-366B-4629-A7D3-5173D3637D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9">
              <a:extLst>
                <a:ext uri="{FF2B5EF4-FFF2-40B4-BE49-F238E27FC236}">
                  <a16:creationId xmlns:a16="http://schemas.microsoft.com/office/drawing/2014/main" xmlns="" id="{D444D63A-CE2B-4ACD-BA0E-4ADECAD86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20">
              <a:extLst>
                <a:ext uri="{FF2B5EF4-FFF2-40B4-BE49-F238E27FC236}">
                  <a16:creationId xmlns:a16="http://schemas.microsoft.com/office/drawing/2014/main" xmlns="" id="{7A504DF6-187A-4A54-96E8-3F3F28AAAA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21">
              <a:extLst>
                <a:ext uri="{FF2B5EF4-FFF2-40B4-BE49-F238E27FC236}">
                  <a16:creationId xmlns:a16="http://schemas.microsoft.com/office/drawing/2014/main" xmlns="" id="{FE04C6F5-6DC5-4C7E-9278-9BE624FC78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22">
              <a:extLst>
                <a:ext uri="{FF2B5EF4-FFF2-40B4-BE49-F238E27FC236}">
                  <a16:creationId xmlns:a16="http://schemas.microsoft.com/office/drawing/2014/main" xmlns="" id="{94A02D9B-E6A9-4D6A-9D2A-D81C768024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Группа 33">
            <a:extLst>
              <a:ext uri="{FF2B5EF4-FFF2-40B4-BE49-F238E27FC236}">
                <a16:creationId xmlns:a16="http://schemas.microsoft.com/office/drawing/2014/main" xmlns="" id="{B78034A6-3565-46AA-9E73-1C954666AB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Полилиния 27">
              <a:extLst>
                <a:ext uri="{FF2B5EF4-FFF2-40B4-BE49-F238E27FC236}">
                  <a16:creationId xmlns:a16="http://schemas.microsoft.com/office/drawing/2014/main" xmlns="" id="{04947AA2-A772-42CB-9CEC-065095D3DC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28">
              <a:extLst>
                <a:ext uri="{FF2B5EF4-FFF2-40B4-BE49-F238E27FC236}">
                  <a16:creationId xmlns:a16="http://schemas.microsoft.com/office/drawing/2014/main" xmlns="" id="{83C52D84-DEC1-4E16-972E-8EEA5D5224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29">
              <a:extLst>
                <a:ext uri="{FF2B5EF4-FFF2-40B4-BE49-F238E27FC236}">
                  <a16:creationId xmlns:a16="http://schemas.microsoft.com/office/drawing/2014/main" xmlns="" id="{2036A28D-EF09-41F7-906F-CF405361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0">
              <a:extLst>
                <a:ext uri="{FF2B5EF4-FFF2-40B4-BE49-F238E27FC236}">
                  <a16:creationId xmlns:a16="http://schemas.microsoft.com/office/drawing/2014/main" xmlns="" id="{EE8D92C7-C907-4120-95E3-80E3DC85BB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31">
              <a:extLst>
                <a:ext uri="{FF2B5EF4-FFF2-40B4-BE49-F238E27FC236}">
                  <a16:creationId xmlns:a16="http://schemas.microsoft.com/office/drawing/2014/main" xmlns="" id="{BBCEAAB8-CD22-41D7-B330-702682A27C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32">
              <a:extLst>
                <a:ext uri="{FF2B5EF4-FFF2-40B4-BE49-F238E27FC236}">
                  <a16:creationId xmlns:a16="http://schemas.microsoft.com/office/drawing/2014/main" xmlns="" id="{6BBC1FEE-3D72-492B-8D8A-BE1A55076F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33">
              <a:extLst>
                <a:ext uri="{FF2B5EF4-FFF2-40B4-BE49-F238E27FC236}">
                  <a16:creationId xmlns:a16="http://schemas.microsoft.com/office/drawing/2014/main" xmlns="" id="{C28C6E5C-C393-435C-96A1-AA2859BDC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34">
              <a:extLst>
                <a:ext uri="{FF2B5EF4-FFF2-40B4-BE49-F238E27FC236}">
                  <a16:creationId xmlns:a16="http://schemas.microsoft.com/office/drawing/2014/main" xmlns="" id="{2C2C991F-AC51-4DF5-B8DD-19B08C1CBF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35">
              <a:extLst>
                <a:ext uri="{FF2B5EF4-FFF2-40B4-BE49-F238E27FC236}">
                  <a16:creationId xmlns:a16="http://schemas.microsoft.com/office/drawing/2014/main" xmlns="" id="{9C916B5F-285D-4F5A-9085-6781753AF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36">
              <a:extLst>
                <a:ext uri="{FF2B5EF4-FFF2-40B4-BE49-F238E27FC236}">
                  <a16:creationId xmlns:a16="http://schemas.microsoft.com/office/drawing/2014/main" xmlns="" id="{0375DD5F-9D17-4873-B697-3D44A5EBE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37">
              <a:extLst>
                <a:ext uri="{FF2B5EF4-FFF2-40B4-BE49-F238E27FC236}">
                  <a16:creationId xmlns:a16="http://schemas.microsoft.com/office/drawing/2014/main" xmlns="" id="{A159BBC7-6A8B-4612-94A8-56323452C7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38">
              <a:extLst>
                <a:ext uri="{FF2B5EF4-FFF2-40B4-BE49-F238E27FC236}">
                  <a16:creationId xmlns:a16="http://schemas.microsoft.com/office/drawing/2014/main" xmlns="" id="{177C901C-F8DE-4C99-95C8-F8CA1B84F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Прямоугольник 47">
            <a:extLst>
              <a:ext uri="{FF2B5EF4-FFF2-40B4-BE49-F238E27FC236}">
                <a16:creationId xmlns:a16="http://schemas.microsoft.com/office/drawing/2014/main" xmlns="" id="{D1D655F2-6D15-4265-ADEE-EF0075C13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0" name="Полилиния 69">
            <a:extLst>
              <a:ext uri="{FF2B5EF4-FFF2-40B4-BE49-F238E27FC236}">
                <a16:creationId xmlns:a16="http://schemas.microsoft.com/office/drawing/2014/main" xmlns="" id="{3248A930-1A6E-4EFB-8213-D1AC735BE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845" t="1078" r="1842" b="4001"/>
          <a:stretch/>
        </p:blipFill>
        <p:spPr>
          <a:xfrm rot="2344109">
            <a:off x="1536224" y="2117633"/>
            <a:ext cx="4410802" cy="3742942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59643" y="6316178"/>
            <a:ext cx="929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2024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29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 17">
            <a:extLst>
              <a:ext uri="{FF2B5EF4-FFF2-40B4-BE49-F238E27FC236}">
                <a16:creationId xmlns:a16="http://schemas.microsoft.com/office/drawing/2014/main" xmlns="" id="{93F2CC0B-D5F1-40B8-9CC6-4A36850B6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xmlns="" id="{631C6CE6-1810-44ED-A6D7-3FF53040AE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Полилиния 11">
              <a:extLst>
                <a:ext uri="{FF2B5EF4-FFF2-40B4-BE49-F238E27FC236}">
                  <a16:creationId xmlns:a16="http://schemas.microsoft.com/office/drawing/2014/main" xmlns="" id="{1F6D8BFE-D0D0-4BAE-9D5A-701DE7D3CE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12">
              <a:extLst>
                <a:ext uri="{FF2B5EF4-FFF2-40B4-BE49-F238E27FC236}">
                  <a16:creationId xmlns:a16="http://schemas.microsoft.com/office/drawing/2014/main" xmlns="" id="{53F86D30-CEDB-4D96-AF73-AA3CD5A437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13">
              <a:extLst>
                <a:ext uri="{FF2B5EF4-FFF2-40B4-BE49-F238E27FC236}">
                  <a16:creationId xmlns:a16="http://schemas.microsoft.com/office/drawing/2014/main" xmlns="" id="{F5187540-C4C8-410C-A395-69FCB1C86C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14">
              <a:extLst>
                <a:ext uri="{FF2B5EF4-FFF2-40B4-BE49-F238E27FC236}">
                  <a16:creationId xmlns:a16="http://schemas.microsoft.com/office/drawing/2014/main" xmlns="" id="{75BD6E4A-797C-451B-B08F-D99C1A9D1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5">
              <a:extLst>
                <a:ext uri="{FF2B5EF4-FFF2-40B4-BE49-F238E27FC236}">
                  <a16:creationId xmlns:a16="http://schemas.microsoft.com/office/drawing/2014/main" xmlns="" id="{0D241082-BAFA-462E-827B-5814B020F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6">
              <a:extLst>
                <a:ext uri="{FF2B5EF4-FFF2-40B4-BE49-F238E27FC236}">
                  <a16:creationId xmlns:a16="http://schemas.microsoft.com/office/drawing/2014/main" xmlns="" id="{2920CCBD-116D-450B-9608-99F05F7D78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7">
              <a:extLst>
                <a:ext uri="{FF2B5EF4-FFF2-40B4-BE49-F238E27FC236}">
                  <a16:creationId xmlns:a16="http://schemas.microsoft.com/office/drawing/2014/main" xmlns="" id="{A57CD3DE-CEAF-4BD4-A5EF-24B3E622BB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8">
              <a:extLst>
                <a:ext uri="{FF2B5EF4-FFF2-40B4-BE49-F238E27FC236}">
                  <a16:creationId xmlns:a16="http://schemas.microsoft.com/office/drawing/2014/main" xmlns="" id="{4EC3258C-366B-4629-A7D3-5173D3637D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9">
              <a:extLst>
                <a:ext uri="{FF2B5EF4-FFF2-40B4-BE49-F238E27FC236}">
                  <a16:creationId xmlns:a16="http://schemas.microsoft.com/office/drawing/2014/main" xmlns="" id="{D444D63A-CE2B-4ACD-BA0E-4ADECAD86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20">
              <a:extLst>
                <a:ext uri="{FF2B5EF4-FFF2-40B4-BE49-F238E27FC236}">
                  <a16:creationId xmlns:a16="http://schemas.microsoft.com/office/drawing/2014/main" xmlns="" id="{7A504DF6-187A-4A54-96E8-3F3F28AAAA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21">
              <a:extLst>
                <a:ext uri="{FF2B5EF4-FFF2-40B4-BE49-F238E27FC236}">
                  <a16:creationId xmlns:a16="http://schemas.microsoft.com/office/drawing/2014/main" xmlns="" id="{FE04C6F5-6DC5-4C7E-9278-9BE624FC78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22">
              <a:extLst>
                <a:ext uri="{FF2B5EF4-FFF2-40B4-BE49-F238E27FC236}">
                  <a16:creationId xmlns:a16="http://schemas.microsoft.com/office/drawing/2014/main" xmlns="" id="{94A02D9B-E6A9-4D6A-9D2A-D81C768024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Группа 33">
            <a:extLst>
              <a:ext uri="{FF2B5EF4-FFF2-40B4-BE49-F238E27FC236}">
                <a16:creationId xmlns:a16="http://schemas.microsoft.com/office/drawing/2014/main" xmlns="" id="{B78034A6-3565-46AA-9E73-1C954666AB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Полилиния 27">
              <a:extLst>
                <a:ext uri="{FF2B5EF4-FFF2-40B4-BE49-F238E27FC236}">
                  <a16:creationId xmlns:a16="http://schemas.microsoft.com/office/drawing/2014/main" xmlns="" id="{04947AA2-A772-42CB-9CEC-065095D3DC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28">
              <a:extLst>
                <a:ext uri="{FF2B5EF4-FFF2-40B4-BE49-F238E27FC236}">
                  <a16:creationId xmlns:a16="http://schemas.microsoft.com/office/drawing/2014/main" xmlns="" id="{83C52D84-DEC1-4E16-972E-8EEA5D5224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29">
              <a:extLst>
                <a:ext uri="{FF2B5EF4-FFF2-40B4-BE49-F238E27FC236}">
                  <a16:creationId xmlns:a16="http://schemas.microsoft.com/office/drawing/2014/main" xmlns="" id="{2036A28D-EF09-41F7-906F-CF405361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0">
              <a:extLst>
                <a:ext uri="{FF2B5EF4-FFF2-40B4-BE49-F238E27FC236}">
                  <a16:creationId xmlns:a16="http://schemas.microsoft.com/office/drawing/2014/main" xmlns="" id="{EE8D92C7-C907-4120-95E3-80E3DC85BB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31">
              <a:extLst>
                <a:ext uri="{FF2B5EF4-FFF2-40B4-BE49-F238E27FC236}">
                  <a16:creationId xmlns:a16="http://schemas.microsoft.com/office/drawing/2014/main" xmlns="" id="{BBCEAAB8-CD22-41D7-B330-702682A27C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32">
              <a:extLst>
                <a:ext uri="{FF2B5EF4-FFF2-40B4-BE49-F238E27FC236}">
                  <a16:creationId xmlns:a16="http://schemas.microsoft.com/office/drawing/2014/main" xmlns="" id="{6BBC1FEE-3D72-492B-8D8A-BE1A55076F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33">
              <a:extLst>
                <a:ext uri="{FF2B5EF4-FFF2-40B4-BE49-F238E27FC236}">
                  <a16:creationId xmlns:a16="http://schemas.microsoft.com/office/drawing/2014/main" xmlns="" id="{C28C6E5C-C393-435C-96A1-AA2859BDC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34">
              <a:extLst>
                <a:ext uri="{FF2B5EF4-FFF2-40B4-BE49-F238E27FC236}">
                  <a16:creationId xmlns:a16="http://schemas.microsoft.com/office/drawing/2014/main" xmlns="" id="{2C2C991F-AC51-4DF5-B8DD-19B08C1CBF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35">
              <a:extLst>
                <a:ext uri="{FF2B5EF4-FFF2-40B4-BE49-F238E27FC236}">
                  <a16:creationId xmlns:a16="http://schemas.microsoft.com/office/drawing/2014/main" xmlns="" id="{9C916B5F-285D-4F5A-9085-6781753AF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36">
              <a:extLst>
                <a:ext uri="{FF2B5EF4-FFF2-40B4-BE49-F238E27FC236}">
                  <a16:creationId xmlns:a16="http://schemas.microsoft.com/office/drawing/2014/main" xmlns="" id="{0375DD5F-9D17-4873-B697-3D44A5EBE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37">
              <a:extLst>
                <a:ext uri="{FF2B5EF4-FFF2-40B4-BE49-F238E27FC236}">
                  <a16:creationId xmlns:a16="http://schemas.microsoft.com/office/drawing/2014/main" xmlns="" id="{A159BBC7-6A8B-4612-94A8-56323452C7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38">
              <a:extLst>
                <a:ext uri="{FF2B5EF4-FFF2-40B4-BE49-F238E27FC236}">
                  <a16:creationId xmlns:a16="http://schemas.microsoft.com/office/drawing/2014/main" xmlns="" id="{177C901C-F8DE-4C99-95C8-F8CA1B84F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Прямоугольник 47">
            <a:extLst>
              <a:ext uri="{FF2B5EF4-FFF2-40B4-BE49-F238E27FC236}">
                <a16:creationId xmlns:a16="http://schemas.microsoft.com/office/drawing/2014/main" xmlns="" id="{D1D655F2-6D15-4265-ADEE-EF0075C13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0" name="Полилиния 69">
            <a:extLst>
              <a:ext uri="{FF2B5EF4-FFF2-40B4-BE49-F238E27FC236}">
                <a16:creationId xmlns:a16="http://schemas.microsoft.com/office/drawing/2014/main" xmlns="" id="{3248A930-1A6E-4EFB-8213-D1AC735BE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47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 txBox="1">
            <a:spLocks/>
          </p:cNvSpPr>
          <p:nvPr/>
        </p:nvSpPr>
        <p:spPr>
          <a:xfrm>
            <a:off x="3100340" y="89860"/>
            <a:ext cx="7347322" cy="7138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История фибулы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189188"/>
            <a:ext cx="2517987" cy="2426787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842" y="2706572"/>
            <a:ext cx="1985504" cy="1985504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013438" y="3376167"/>
            <a:ext cx="3731345" cy="1974503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3" name="Объект 2"/>
          <p:cNvSpPr txBox="1">
            <a:spLocks/>
          </p:cNvSpPr>
          <p:nvPr/>
        </p:nvSpPr>
        <p:spPr>
          <a:xfrm>
            <a:off x="2851532" y="803671"/>
            <a:ext cx="9014830" cy="141675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/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Всем известно, что мода никогда не стоит на месте. Она может неуловимо мчаться вперед, предлагая фантастические наряды и образы, а может возвращаться назад, выискивая «изюминку»  у модниц прошлых столетий. Благодаря такому круговороту моды мы обязаны возвращению фибулы в наряды современных красавиц.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465278" y="2659033"/>
            <a:ext cx="619407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Первый аналог броши появился более 5 тысяч лет назад в бронзовом веке. Он не только отличался от современной броши своей конструкцией, но и имел другое название – фибула 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(«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скрепляющий ткань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»).  </a:t>
            </a: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Фибула имела много конструктивных разновидностей. Так, например, венгерская фибула изготовлялась из цельной металлической проволоки и своей конструкцией напоминала традиционную английскую булавку. 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 </a:t>
            </a: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греческая фибула состояла из двух или четырех спиральных кругов, соединенных вместе. Игла при этом выходила из одной спирали и закреплялась на другой. </a:t>
            </a:r>
          </a:p>
        </p:txBody>
      </p:sp>
    </p:spTree>
    <p:extLst>
      <p:ext uri="{BB962C8B-B14F-4D97-AF65-F5344CB8AC3E}">
        <p14:creationId xmlns:p14="http://schemas.microsoft.com/office/powerpoint/2010/main" val="191762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 17">
            <a:extLst>
              <a:ext uri="{FF2B5EF4-FFF2-40B4-BE49-F238E27FC236}">
                <a16:creationId xmlns:a16="http://schemas.microsoft.com/office/drawing/2014/main" xmlns="" id="{93F2CC0B-D5F1-40B8-9CC6-4A36850B6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xmlns="" id="{631C6CE6-1810-44ED-A6D7-3FF53040AE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Полилиния 11">
              <a:extLst>
                <a:ext uri="{FF2B5EF4-FFF2-40B4-BE49-F238E27FC236}">
                  <a16:creationId xmlns:a16="http://schemas.microsoft.com/office/drawing/2014/main" xmlns="" id="{1F6D8BFE-D0D0-4BAE-9D5A-701DE7D3CE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12">
              <a:extLst>
                <a:ext uri="{FF2B5EF4-FFF2-40B4-BE49-F238E27FC236}">
                  <a16:creationId xmlns:a16="http://schemas.microsoft.com/office/drawing/2014/main" xmlns="" id="{53F86D30-CEDB-4D96-AF73-AA3CD5A437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13">
              <a:extLst>
                <a:ext uri="{FF2B5EF4-FFF2-40B4-BE49-F238E27FC236}">
                  <a16:creationId xmlns:a16="http://schemas.microsoft.com/office/drawing/2014/main" xmlns="" id="{F5187540-C4C8-410C-A395-69FCB1C86C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14">
              <a:extLst>
                <a:ext uri="{FF2B5EF4-FFF2-40B4-BE49-F238E27FC236}">
                  <a16:creationId xmlns:a16="http://schemas.microsoft.com/office/drawing/2014/main" xmlns="" id="{75BD6E4A-797C-451B-B08F-D99C1A9D1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5">
              <a:extLst>
                <a:ext uri="{FF2B5EF4-FFF2-40B4-BE49-F238E27FC236}">
                  <a16:creationId xmlns:a16="http://schemas.microsoft.com/office/drawing/2014/main" xmlns="" id="{0D241082-BAFA-462E-827B-5814B020F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6">
              <a:extLst>
                <a:ext uri="{FF2B5EF4-FFF2-40B4-BE49-F238E27FC236}">
                  <a16:creationId xmlns:a16="http://schemas.microsoft.com/office/drawing/2014/main" xmlns="" id="{2920CCBD-116D-450B-9608-99F05F7D78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7">
              <a:extLst>
                <a:ext uri="{FF2B5EF4-FFF2-40B4-BE49-F238E27FC236}">
                  <a16:creationId xmlns:a16="http://schemas.microsoft.com/office/drawing/2014/main" xmlns="" id="{A57CD3DE-CEAF-4BD4-A5EF-24B3E622BB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8">
              <a:extLst>
                <a:ext uri="{FF2B5EF4-FFF2-40B4-BE49-F238E27FC236}">
                  <a16:creationId xmlns:a16="http://schemas.microsoft.com/office/drawing/2014/main" xmlns="" id="{4EC3258C-366B-4629-A7D3-5173D3637D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9">
              <a:extLst>
                <a:ext uri="{FF2B5EF4-FFF2-40B4-BE49-F238E27FC236}">
                  <a16:creationId xmlns:a16="http://schemas.microsoft.com/office/drawing/2014/main" xmlns="" id="{D444D63A-CE2B-4ACD-BA0E-4ADECAD86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20">
              <a:extLst>
                <a:ext uri="{FF2B5EF4-FFF2-40B4-BE49-F238E27FC236}">
                  <a16:creationId xmlns:a16="http://schemas.microsoft.com/office/drawing/2014/main" xmlns="" id="{7A504DF6-187A-4A54-96E8-3F3F28AAAA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21">
              <a:extLst>
                <a:ext uri="{FF2B5EF4-FFF2-40B4-BE49-F238E27FC236}">
                  <a16:creationId xmlns:a16="http://schemas.microsoft.com/office/drawing/2014/main" xmlns="" id="{FE04C6F5-6DC5-4C7E-9278-9BE624FC78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22">
              <a:extLst>
                <a:ext uri="{FF2B5EF4-FFF2-40B4-BE49-F238E27FC236}">
                  <a16:creationId xmlns:a16="http://schemas.microsoft.com/office/drawing/2014/main" xmlns="" id="{94A02D9B-E6A9-4D6A-9D2A-D81C768024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Группа 33">
            <a:extLst>
              <a:ext uri="{FF2B5EF4-FFF2-40B4-BE49-F238E27FC236}">
                <a16:creationId xmlns:a16="http://schemas.microsoft.com/office/drawing/2014/main" xmlns="" id="{B78034A6-3565-46AA-9E73-1C954666AB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Полилиния 27">
              <a:extLst>
                <a:ext uri="{FF2B5EF4-FFF2-40B4-BE49-F238E27FC236}">
                  <a16:creationId xmlns:a16="http://schemas.microsoft.com/office/drawing/2014/main" xmlns="" id="{04947AA2-A772-42CB-9CEC-065095D3DC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28">
              <a:extLst>
                <a:ext uri="{FF2B5EF4-FFF2-40B4-BE49-F238E27FC236}">
                  <a16:creationId xmlns:a16="http://schemas.microsoft.com/office/drawing/2014/main" xmlns="" id="{83C52D84-DEC1-4E16-972E-8EEA5D5224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29">
              <a:extLst>
                <a:ext uri="{FF2B5EF4-FFF2-40B4-BE49-F238E27FC236}">
                  <a16:creationId xmlns:a16="http://schemas.microsoft.com/office/drawing/2014/main" xmlns="" id="{2036A28D-EF09-41F7-906F-CF405361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0">
              <a:extLst>
                <a:ext uri="{FF2B5EF4-FFF2-40B4-BE49-F238E27FC236}">
                  <a16:creationId xmlns:a16="http://schemas.microsoft.com/office/drawing/2014/main" xmlns="" id="{EE8D92C7-C907-4120-95E3-80E3DC85BB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31">
              <a:extLst>
                <a:ext uri="{FF2B5EF4-FFF2-40B4-BE49-F238E27FC236}">
                  <a16:creationId xmlns:a16="http://schemas.microsoft.com/office/drawing/2014/main" xmlns="" id="{BBCEAAB8-CD22-41D7-B330-702682A27C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32">
              <a:extLst>
                <a:ext uri="{FF2B5EF4-FFF2-40B4-BE49-F238E27FC236}">
                  <a16:creationId xmlns:a16="http://schemas.microsoft.com/office/drawing/2014/main" xmlns="" id="{6BBC1FEE-3D72-492B-8D8A-BE1A55076F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33">
              <a:extLst>
                <a:ext uri="{FF2B5EF4-FFF2-40B4-BE49-F238E27FC236}">
                  <a16:creationId xmlns:a16="http://schemas.microsoft.com/office/drawing/2014/main" xmlns="" id="{C28C6E5C-C393-435C-96A1-AA2859BDC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34">
              <a:extLst>
                <a:ext uri="{FF2B5EF4-FFF2-40B4-BE49-F238E27FC236}">
                  <a16:creationId xmlns:a16="http://schemas.microsoft.com/office/drawing/2014/main" xmlns="" id="{2C2C991F-AC51-4DF5-B8DD-19B08C1CBF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35">
              <a:extLst>
                <a:ext uri="{FF2B5EF4-FFF2-40B4-BE49-F238E27FC236}">
                  <a16:creationId xmlns:a16="http://schemas.microsoft.com/office/drawing/2014/main" xmlns="" id="{9C916B5F-285D-4F5A-9085-6781753AF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36">
              <a:extLst>
                <a:ext uri="{FF2B5EF4-FFF2-40B4-BE49-F238E27FC236}">
                  <a16:creationId xmlns:a16="http://schemas.microsoft.com/office/drawing/2014/main" xmlns="" id="{0375DD5F-9D17-4873-B697-3D44A5EBE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37">
              <a:extLst>
                <a:ext uri="{FF2B5EF4-FFF2-40B4-BE49-F238E27FC236}">
                  <a16:creationId xmlns:a16="http://schemas.microsoft.com/office/drawing/2014/main" xmlns="" id="{A159BBC7-6A8B-4612-94A8-56323452C7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38">
              <a:extLst>
                <a:ext uri="{FF2B5EF4-FFF2-40B4-BE49-F238E27FC236}">
                  <a16:creationId xmlns:a16="http://schemas.microsoft.com/office/drawing/2014/main" xmlns="" id="{177C901C-F8DE-4C99-95C8-F8CA1B84F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Прямоугольник 47">
            <a:extLst>
              <a:ext uri="{FF2B5EF4-FFF2-40B4-BE49-F238E27FC236}">
                <a16:creationId xmlns:a16="http://schemas.microsoft.com/office/drawing/2014/main" xmlns="" id="{D1D655F2-6D15-4265-ADEE-EF0075C13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0" name="Полилиния 69">
            <a:extLst>
              <a:ext uri="{FF2B5EF4-FFF2-40B4-BE49-F238E27FC236}">
                <a16:creationId xmlns:a16="http://schemas.microsoft.com/office/drawing/2014/main" xmlns="" id="{3248A930-1A6E-4EFB-8213-D1AC735BE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3"/>
          <a:srcRect b="14171"/>
          <a:stretch/>
        </p:blipFill>
        <p:spPr>
          <a:xfrm>
            <a:off x="7726973" y="4795484"/>
            <a:ext cx="1597916" cy="1827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1331" y="208185"/>
            <a:ext cx="1491774" cy="1992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5"/>
          <a:srcRect l="14912" r="7460" b="5861"/>
          <a:stretch/>
        </p:blipFill>
        <p:spPr>
          <a:xfrm>
            <a:off x="8998993" y="2764628"/>
            <a:ext cx="1919527" cy="15518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1153" y="401709"/>
            <a:ext cx="1955680" cy="1774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4603" y="4845370"/>
            <a:ext cx="2278501" cy="1704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0" name="Объект 2"/>
          <p:cNvSpPr txBox="1">
            <a:spLocks/>
          </p:cNvSpPr>
          <p:nvPr/>
        </p:nvSpPr>
        <p:spPr>
          <a:xfrm>
            <a:off x="451967" y="313221"/>
            <a:ext cx="7176500" cy="14948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Слово «брошь» (англ. </a:t>
            </a:r>
            <a:r>
              <a:rPr lang="ru-RU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brooch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) происходит от французского «</a:t>
            </a:r>
            <a:r>
              <a:rPr lang="ru-RU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broche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», что в переводе означает «длинная игла». Такое название объясняется первоначальным назначением броши – скреплять одежду. А необходимость скреплять одежду появилась тогда, когда человек впервые надел на себя что-то побольше, чем набедренная повязка. Поэтому не удивительно, что история броши практически равна истории человечества.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1" name="Объект 2"/>
          <p:cNvSpPr txBox="1">
            <a:spLocks/>
          </p:cNvSpPr>
          <p:nvPr/>
        </p:nvSpPr>
        <p:spPr>
          <a:xfrm>
            <a:off x="1416452" y="4316476"/>
            <a:ext cx="6035015" cy="1622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0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Винтаж</a:t>
            </a: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 — стилизованное направление в моде, особенно в одежде и предметах домашнего обихода, ориентирующееся на возрождение модных направлений прошлых поколений, эпох.</a:t>
            </a:r>
          </a:p>
        </p:txBody>
      </p:sp>
    </p:spTree>
    <p:extLst>
      <p:ext uri="{BB962C8B-B14F-4D97-AF65-F5344CB8AC3E}">
        <p14:creationId xmlns:p14="http://schemas.microsoft.com/office/powerpoint/2010/main" val="230306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 12" descr="светлые пятна">
            <a:extLst>
              <a:ext uri="{FF2B5EF4-FFF2-40B4-BE49-F238E27FC236}">
                <a16:creationId xmlns:a16="http://schemas.microsoft.com/office/drawing/2014/main" xmlns="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563"/>
            <a:ext cx="1219198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0357" y="15921"/>
            <a:ext cx="7347322" cy="713811"/>
          </a:xfrm>
        </p:spPr>
        <p:txBody>
          <a:bodyPr rtlCol="0">
            <a:norm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Изготовление фибулы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8621" y="844219"/>
            <a:ext cx="5233136" cy="267408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Материалы для изготовления: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Ферт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Джинс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Тесьма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Пуговицы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Бусины  </a:t>
            </a:r>
          </a:p>
          <a:p>
            <a:pPr marL="0" indent="0">
              <a:buNone/>
            </a:pP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7284" y="2416703"/>
            <a:ext cx="5512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06615" y="868147"/>
            <a:ext cx="6096000" cy="15850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ts val="1000"/>
              </a:spcBef>
              <a:buClr>
                <a:srgbClr val="E48312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E48312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Инструменты:</a:t>
            </a:r>
          </a:p>
          <a:p>
            <a:pPr marL="800100" lvl="1" indent="-342900">
              <a:spcBef>
                <a:spcPts val="1000"/>
              </a:spcBef>
              <a:buClr>
                <a:srgbClr val="E48312"/>
              </a:buClr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rgbClr val="E48312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Ножницы</a:t>
            </a:r>
            <a:endParaRPr lang="ru-RU" dirty="0">
              <a:solidFill>
                <a:srgbClr val="E48312">
                  <a:lumMod val="60000"/>
                  <a:lumOff val="40000"/>
                </a:srgbClr>
              </a:solidFill>
              <a:latin typeface="Arial Black" panose="020B0A04020102020204" pitchFamily="34" charset="0"/>
            </a:endParaRPr>
          </a:p>
          <a:p>
            <a:pPr marL="800100" lvl="1" indent="-342900">
              <a:spcBef>
                <a:spcPts val="1000"/>
              </a:spcBef>
              <a:buClr>
                <a:srgbClr val="E48312"/>
              </a:buClr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E48312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Игла</a:t>
            </a:r>
          </a:p>
          <a:p>
            <a:pPr marL="800100" lvl="1" indent="-342900">
              <a:spcBef>
                <a:spcPts val="1000"/>
              </a:spcBef>
              <a:buClr>
                <a:srgbClr val="E48312"/>
              </a:buClr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E48312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Клеевой пистолет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04141" y="2744995"/>
            <a:ext cx="3230792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3677" r="13389"/>
          <a:stretch/>
        </p:blipFill>
        <p:spPr>
          <a:xfrm>
            <a:off x="8054926" y="3271634"/>
            <a:ext cx="3168000" cy="3248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01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 12" descr="светлые пятна">
            <a:extLst>
              <a:ext uri="{FF2B5EF4-FFF2-40B4-BE49-F238E27FC236}">
                <a16:creationId xmlns:a16="http://schemas.microsoft.com/office/drawing/2014/main" xmlns="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563"/>
            <a:ext cx="1219198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349" y="135562"/>
            <a:ext cx="7347322" cy="713811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Технологическая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последовательность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7284" y="2416703"/>
            <a:ext cx="5512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525" y="1468974"/>
            <a:ext cx="2450804" cy="1835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7868" y="1472146"/>
            <a:ext cx="2828789" cy="2121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7133" y="1611020"/>
            <a:ext cx="2304488" cy="3078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4765" y="3593738"/>
            <a:ext cx="2225233" cy="2975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0218" y="4252589"/>
            <a:ext cx="2865368" cy="2152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620257" y="2807071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32999" y="3081457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412644" y="1711194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08247" y="3631391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84151" y="5935901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831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 12" descr="светлые пятна">
            <a:extLst>
              <a:ext uri="{FF2B5EF4-FFF2-40B4-BE49-F238E27FC236}">
                <a16:creationId xmlns:a16="http://schemas.microsoft.com/office/drawing/2014/main" xmlns="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563"/>
            <a:ext cx="1219198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349" y="135562"/>
            <a:ext cx="7347322" cy="713811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Технологическая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последовательность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7284" y="2416703"/>
            <a:ext cx="5512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5170" t="5649" r="34310" b="12182"/>
          <a:stretch/>
        </p:blipFill>
        <p:spPr>
          <a:xfrm rot="16200000">
            <a:off x="1626466" y="1143104"/>
            <a:ext cx="2199601" cy="223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t="26680"/>
          <a:stretch/>
        </p:blipFill>
        <p:spPr>
          <a:xfrm>
            <a:off x="4834151" y="1434189"/>
            <a:ext cx="1960634" cy="1926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t="22359"/>
          <a:stretch/>
        </p:blipFill>
        <p:spPr>
          <a:xfrm>
            <a:off x="8083171" y="1243226"/>
            <a:ext cx="2105297" cy="2186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14914" t="7011" b="378"/>
          <a:stretch/>
        </p:blipFill>
        <p:spPr>
          <a:xfrm rot="5400000">
            <a:off x="2620334" y="3867301"/>
            <a:ext cx="3091651" cy="2518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t="16419" r="15807"/>
          <a:stretch/>
        </p:blipFill>
        <p:spPr>
          <a:xfrm>
            <a:off x="6346081" y="3580547"/>
            <a:ext cx="2343049" cy="3109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608666" y="1160903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083171" y="1243226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34151" y="1408000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07088" y="3580546"/>
            <a:ext cx="754786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46081" y="3580547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10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68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 12" descr="светлые пятна">
            <a:extLst>
              <a:ext uri="{FF2B5EF4-FFF2-40B4-BE49-F238E27FC236}">
                <a16:creationId xmlns:a16="http://schemas.microsoft.com/office/drawing/2014/main" xmlns="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563"/>
            <a:ext cx="1219198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349" y="135562"/>
            <a:ext cx="7347322" cy="713811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Технологическая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последовательность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7284" y="2416703"/>
            <a:ext cx="5512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t="26033" r="1936"/>
          <a:stretch/>
        </p:blipFill>
        <p:spPr>
          <a:xfrm>
            <a:off x="1305962" y="1415802"/>
            <a:ext cx="249746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5" descr="C:\Users\User\Desktop\фото брош\WhatsApp Image 2024-02-06 at 14.02.06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4"/>
          <a:stretch/>
        </p:blipFill>
        <p:spPr bwMode="auto">
          <a:xfrm>
            <a:off x="4752968" y="1430884"/>
            <a:ext cx="2838995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User\Desktop\фото брош\WhatsApp Image 2024-02-06 at 14.02.05 (1)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14456"/>
          <a:stretch/>
        </p:blipFill>
        <p:spPr bwMode="auto">
          <a:xfrm>
            <a:off x="8375527" y="1433292"/>
            <a:ext cx="3209444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User\Desktop\фото брош\WhatsApp Image 2024-02-06 at 14.02.07 (1)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0"/>
          <a:stretch/>
        </p:blipFill>
        <p:spPr bwMode="auto">
          <a:xfrm>
            <a:off x="2554692" y="4146062"/>
            <a:ext cx="3115137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User\Desktop\фото брош\WhatsApp Image 2024-02-06 at 14.02.13 (1)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 t="19073" r="20198" b="16238"/>
          <a:stretch/>
        </p:blipFill>
        <p:spPr bwMode="auto">
          <a:xfrm>
            <a:off x="6756410" y="4146062"/>
            <a:ext cx="221044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3089368" y="3484592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11 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77909" y="3523202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11 б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0870917" y="3499684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11 в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55775" y="6220919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12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52796" y="6224254"/>
            <a:ext cx="714054" cy="445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13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613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 17">
            <a:extLst>
              <a:ext uri="{FF2B5EF4-FFF2-40B4-BE49-F238E27FC236}">
                <a16:creationId xmlns:a16="http://schemas.microsoft.com/office/drawing/2014/main" xmlns="" id="{93F2CC0B-D5F1-40B8-9CC6-4A36850B6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xmlns="" id="{631C6CE6-1810-44ED-A6D7-3FF53040AE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Полилиния 11">
              <a:extLst>
                <a:ext uri="{FF2B5EF4-FFF2-40B4-BE49-F238E27FC236}">
                  <a16:creationId xmlns:a16="http://schemas.microsoft.com/office/drawing/2014/main" xmlns="" id="{1F6D8BFE-D0D0-4BAE-9D5A-701DE7D3CE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12">
              <a:extLst>
                <a:ext uri="{FF2B5EF4-FFF2-40B4-BE49-F238E27FC236}">
                  <a16:creationId xmlns:a16="http://schemas.microsoft.com/office/drawing/2014/main" xmlns="" id="{53F86D30-CEDB-4D96-AF73-AA3CD5A437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13">
              <a:extLst>
                <a:ext uri="{FF2B5EF4-FFF2-40B4-BE49-F238E27FC236}">
                  <a16:creationId xmlns:a16="http://schemas.microsoft.com/office/drawing/2014/main" xmlns="" id="{F5187540-C4C8-410C-A395-69FCB1C86C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14">
              <a:extLst>
                <a:ext uri="{FF2B5EF4-FFF2-40B4-BE49-F238E27FC236}">
                  <a16:creationId xmlns:a16="http://schemas.microsoft.com/office/drawing/2014/main" xmlns="" id="{75BD6E4A-797C-451B-B08F-D99C1A9D1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5">
              <a:extLst>
                <a:ext uri="{FF2B5EF4-FFF2-40B4-BE49-F238E27FC236}">
                  <a16:creationId xmlns:a16="http://schemas.microsoft.com/office/drawing/2014/main" xmlns="" id="{0D241082-BAFA-462E-827B-5814B020F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6">
              <a:extLst>
                <a:ext uri="{FF2B5EF4-FFF2-40B4-BE49-F238E27FC236}">
                  <a16:creationId xmlns:a16="http://schemas.microsoft.com/office/drawing/2014/main" xmlns="" id="{2920CCBD-116D-450B-9608-99F05F7D78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7">
              <a:extLst>
                <a:ext uri="{FF2B5EF4-FFF2-40B4-BE49-F238E27FC236}">
                  <a16:creationId xmlns:a16="http://schemas.microsoft.com/office/drawing/2014/main" xmlns="" id="{A57CD3DE-CEAF-4BD4-A5EF-24B3E622BB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8">
              <a:extLst>
                <a:ext uri="{FF2B5EF4-FFF2-40B4-BE49-F238E27FC236}">
                  <a16:creationId xmlns:a16="http://schemas.microsoft.com/office/drawing/2014/main" xmlns="" id="{4EC3258C-366B-4629-A7D3-5173D3637D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9">
              <a:extLst>
                <a:ext uri="{FF2B5EF4-FFF2-40B4-BE49-F238E27FC236}">
                  <a16:creationId xmlns:a16="http://schemas.microsoft.com/office/drawing/2014/main" xmlns="" id="{D444D63A-CE2B-4ACD-BA0E-4ADECAD86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20">
              <a:extLst>
                <a:ext uri="{FF2B5EF4-FFF2-40B4-BE49-F238E27FC236}">
                  <a16:creationId xmlns:a16="http://schemas.microsoft.com/office/drawing/2014/main" xmlns="" id="{7A504DF6-187A-4A54-96E8-3F3F28AAAA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21">
              <a:extLst>
                <a:ext uri="{FF2B5EF4-FFF2-40B4-BE49-F238E27FC236}">
                  <a16:creationId xmlns:a16="http://schemas.microsoft.com/office/drawing/2014/main" xmlns="" id="{FE04C6F5-6DC5-4C7E-9278-9BE624FC78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22">
              <a:extLst>
                <a:ext uri="{FF2B5EF4-FFF2-40B4-BE49-F238E27FC236}">
                  <a16:creationId xmlns:a16="http://schemas.microsoft.com/office/drawing/2014/main" xmlns="" id="{94A02D9B-E6A9-4D6A-9D2A-D81C768024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Группа 33">
            <a:extLst>
              <a:ext uri="{FF2B5EF4-FFF2-40B4-BE49-F238E27FC236}">
                <a16:creationId xmlns:a16="http://schemas.microsoft.com/office/drawing/2014/main" xmlns="" id="{B78034A6-3565-46AA-9E73-1C954666AB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Полилиния 27">
              <a:extLst>
                <a:ext uri="{FF2B5EF4-FFF2-40B4-BE49-F238E27FC236}">
                  <a16:creationId xmlns:a16="http://schemas.microsoft.com/office/drawing/2014/main" xmlns="" id="{04947AA2-A772-42CB-9CEC-065095D3DC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28">
              <a:extLst>
                <a:ext uri="{FF2B5EF4-FFF2-40B4-BE49-F238E27FC236}">
                  <a16:creationId xmlns:a16="http://schemas.microsoft.com/office/drawing/2014/main" xmlns="" id="{83C52D84-DEC1-4E16-972E-8EEA5D5224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29">
              <a:extLst>
                <a:ext uri="{FF2B5EF4-FFF2-40B4-BE49-F238E27FC236}">
                  <a16:creationId xmlns:a16="http://schemas.microsoft.com/office/drawing/2014/main" xmlns="" id="{2036A28D-EF09-41F7-906F-CF405361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0">
              <a:extLst>
                <a:ext uri="{FF2B5EF4-FFF2-40B4-BE49-F238E27FC236}">
                  <a16:creationId xmlns:a16="http://schemas.microsoft.com/office/drawing/2014/main" xmlns="" id="{EE8D92C7-C907-4120-95E3-80E3DC85BB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31">
              <a:extLst>
                <a:ext uri="{FF2B5EF4-FFF2-40B4-BE49-F238E27FC236}">
                  <a16:creationId xmlns:a16="http://schemas.microsoft.com/office/drawing/2014/main" xmlns="" id="{BBCEAAB8-CD22-41D7-B330-702682A27C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32">
              <a:extLst>
                <a:ext uri="{FF2B5EF4-FFF2-40B4-BE49-F238E27FC236}">
                  <a16:creationId xmlns:a16="http://schemas.microsoft.com/office/drawing/2014/main" xmlns="" id="{6BBC1FEE-3D72-492B-8D8A-BE1A55076F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33">
              <a:extLst>
                <a:ext uri="{FF2B5EF4-FFF2-40B4-BE49-F238E27FC236}">
                  <a16:creationId xmlns:a16="http://schemas.microsoft.com/office/drawing/2014/main" xmlns="" id="{C28C6E5C-C393-435C-96A1-AA2859BDC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34">
              <a:extLst>
                <a:ext uri="{FF2B5EF4-FFF2-40B4-BE49-F238E27FC236}">
                  <a16:creationId xmlns:a16="http://schemas.microsoft.com/office/drawing/2014/main" xmlns="" id="{2C2C991F-AC51-4DF5-B8DD-19B08C1CBF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35">
              <a:extLst>
                <a:ext uri="{FF2B5EF4-FFF2-40B4-BE49-F238E27FC236}">
                  <a16:creationId xmlns:a16="http://schemas.microsoft.com/office/drawing/2014/main" xmlns="" id="{9C916B5F-285D-4F5A-9085-6781753AF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36">
              <a:extLst>
                <a:ext uri="{FF2B5EF4-FFF2-40B4-BE49-F238E27FC236}">
                  <a16:creationId xmlns:a16="http://schemas.microsoft.com/office/drawing/2014/main" xmlns="" id="{0375DD5F-9D17-4873-B697-3D44A5EBE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37">
              <a:extLst>
                <a:ext uri="{FF2B5EF4-FFF2-40B4-BE49-F238E27FC236}">
                  <a16:creationId xmlns:a16="http://schemas.microsoft.com/office/drawing/2014/main" xmlns="" id="{A159BBC7-6A8B-4612-94A8-56323452C7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38">
              <a:extLst>
                <a:ext uri="{FF2B5EF4-FFF2-40B4-BE49-F238E27FC236}">
                  <a16:creationId xmlns:a16="http://schemas.microsoft.com/office/drawing/2014/main" xmlns="" id="{177C901C-F8DE-4C99-95C8-F8CA1B84F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Прямоугольник 47">
            <a:extLst>
              <a:ext uri="{FF2B5EF4-FFF2-40B4-BE49-F238E27FC236}">
                <a16:creationId xmlns:a16="http://schemas.microsoft.com/office/drawing/2014/main" xmlns="" id="{D1D655F2-6D15-4265-ADEE-EF0075C13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0" name="Полилиния 69">
            <a:extLst>
              <a:ext uri="{FF2B5EF4-FFF2-40B4-BE49-F238E27FC236}">
                <a16:creationId xmlns:a16="http://schemas.microsoft.com/office/drawing/2014/main" xmlns="" id="{3248A930-1A6E-4EFB-8213-D1AC735BE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47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 txBox="1">
            <a:spLocks/>
          </p:cNvSpPr>
          <p:nvPr/>
        </p:nvSpPr>
        <p:spPr>
          <a:xfrm>
            <a:off x="2422339" y="225169"/>
            <a:ext cx="7347322" cy="7138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Заключение 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9" name="Объект 7"/>
          <p:cNvSpPr txBox="1">
            <a:spLocks/>
          </p:cNvSpPr>
          <p:nvPr/>
        </p:nvSpPr>
        <p:spPr>
          <a:xfrm>
            <a:off x="1045568" y="831186"/>
            <a:ext cx="10262834" cy="12858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Фабула – это модное украшение, ей легко дополнить платье или украсить лацкан жакета, сумочку или шарф. Изготовить её может каждый своими руками, зная основные этапы создания маленького шедевра.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207" y="2487162"/>
            <a:ext cx="3253260" cy="324000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4"/>
          <a:srcRect t="6432" r="17828"/>
          <a:stretch/>
        </p:blipFill>
        <p:spPr>
          <a:xfrm>
            <a:off x="6738136" y="2487162"/>
            <a:ext cx="3658932" cy="3324469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3" name="Заголовок 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 txBox="1">
            <a:spLocks/>
          </p:cNvSpPr>
          <p:nvPr/>
        </p:nvSpPr>
        <p:spPr>
          <a:xfrm>
            <a:off x="2061356" y="5949569"/>
            <a:ext cx="8069288" cy="8865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внимание!  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theme/theme1.xml><?xml version="1.0" encoding="utf-8"?>
<a:theme xmlns:a="http://schemas.openxmlformats.org/drawingml/2006/main" name="Легкий дым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F20B7C8E-B819-43F3-AAF9-EE50B1A8363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7C3E52-A0B1-49C0-88BD-66B715EE8B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B8F5F2-61AB-4CE6-A5E3-F34B87B0EE4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D575CB40-8686-4C48-810A-C2974D3D3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«Легкий дым» для планирования мероприятий</Template>
  <TotalTime>0</TotalTime>
  <Words>256</Words>
  <Application>Microsoft Office PowerPoint</Application>
  <PresentationFormat>Произвольный</PresentationFormat>
  <Paragraphs>50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Легкий дым</vt:lpstr>
      <vt:lpstr>Мастер класс «Винтажная фибула»</vt:lpstr>
      <vt:lpstr>Презентация PowerPoint</vt:lpstr>
      <vt:lpstr>Презентация PowerPoint</vt:lpstr>
      <vt:lpstr>Изготовление фибулы</vt:lpstr>
      <vt:lpstr>Технологическая последовательность</vt:lpstr>
      <vt:lpstr>Технологическая последовательность</vt:lpstr>
      <vt:lpstr>Технологическая последовательность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2024-02-26T10:19:37Z</dcterms:created>
  <dcterms:modified xsi:type="dcterms:W3CDTF">2024-04-02T08:07:12Z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