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0"/>
  </p:notesMasterIdLst>
  <p:sldIdLst>
    <p:sldId id="256" r:id="rId2"/>
    <p:sldId id="652" r:id="rId3"/>
    <p:sldId id="653" r:id="rId4"/>
    <p:sldId id="654" r:id="rId5"/>
    <p:sldId id="651" r:id="rId6"/>
    <p:sldId id="655" r:id="rId7"/>
    <p:sldId id="641" r:id="rId8"/>
    <p:sldId id="64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 и Яна" initials="ИиЯ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897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6EB7D-7839-4FD3-90A8-4182D33DE3FF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C0029-0D80-49A4-AE94-33EF71A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32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20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960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8029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308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8653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022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586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111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4CF6D-32CE-4E28-B809-D553EED478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776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477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45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06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26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25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423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389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617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B3E4E-2ED2-4114-A107-8FFA91CB8FB3}" type="datetimeFigureOut">
              <a:rPr lang="ru-RU" smtClean="0"/>
              <a:t>24.07.2024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F8B70B9-64DB-4173-A15A-43F22A174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04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4645" y="2224231"/>
            <a:ext cx="7766936" cy="164630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Работа и мощность электрического тока.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5064" y="5761101"/>
            <a:ext cx="7766936" cy="109689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altLang="ru-RU" dirty="0">
                <a:solidFill>
                  <a:schemeClr val="folHlink"/>
                </a:solidFill>
              </a:rPr>
              <a:t>Автор: учитель физики МАОУ «СОШ №41 им.</a:t>
            </a:r>
          </a:p>
          <a:p>
            <a:pPr>
              <a:defRPr/>
            </a:pPr>
            <a:r>
              <a:rPr lang="ru-RU" altLang="ru-RU" dirty="0">
                <a:solidFill>
                  <a:schemeClr val="folHlink"/>
                </a:solidFill>
              </a:rPr>
              <a:t>И.Н. Баторова» г. Улан-Удэ</a:t>
            </a:r>
            <a:br>
              <a:rPr lang="ru-RU" altLang="ru-RU" dirty="0">
                <a:solidFill>
                  <a:schemeClr val="folHlink"/>
                </a:solidFill>
              </a:rPr>
            </a:br>
            <a:r>
              <a:rPr lang="ru-RU" altLang="ru-RU" dirty="0">
                <a:solidFill>
                  <a:schemeClr val="folHlink"/>
                </a:solidFill>
              </a:rPr>
              <a:t>Лалетина А.В.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76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0"/>
                <a:ext cx="12192000" cy="6858000"/>
              </a:xfrm>
            </p:spPr>
            <p:txBody>
              <a:bodyPr/>
              <a:lstStyle/>
              <a:p>
                <a:pPr>
                  <a:buAutoNum type="arabicPeriod"/>
                </a:pPr>
                <a:r>
                  <a:rPr lang="ru-RU" dirty="0" smtClean="0"/>
                  <a:t>Ранее мы уже сталкивались с работай, при изучении тем связанных с электричеством. Где мы ее видели?</a:t>
                </a:r>
              </a:p>
              <a:p>
                <a:pPr>
                  <a:buAutoNum type="arabi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endParaRPr lang="en-US" b="0" dirty="0" smtClean="0"/>
              </a:p>
              <a:p>
                <a:pPr>
                  <a:buAutoNum type="arabicPeriod"/>
                </a:pPr>
                <a:r>
                  <a:rPr lang="ru-RU" dirty="0" smtClean="0"/>
                  <a:t>Как мы можем выразить работу из данной формулы?</a:t>
                </a:r>
              </a:p>
              <a:p>
                <a:pPr>
                  <a:buAutoNum type="arabicPeriod"/>
                </a:pPr>
                <a:r>
                  <a:rPr lang="en-US" dirty="0" smtClean="0"/>
                  <a:t>A=</a:t>
                </a:r>
                <a:r>
                  <a:rPr lang="en-US" dirty="0" err="1" smtClean="0"/>
                  <a:t>Uq</a:t>
                </a:r>
                <a:endParaRPr lang="en-US" dirty="0" smtClean="0"/>
              </a:p>
              <a:p>
                <a:pPr>
                  <a:buAutoNum type="arabicPeriod"/>
                </a:pPr>
                <a:r>
                  <a:rPr lang="ru-RU" dirty="0" smtClean="0"/>
                  <a:t>Заряд мы тоже встречали в другой формуле. В какой?</a:t>
                </a:r>
              </a:p>
              <a:p>
                <a:pPr>
                  <a:buAutoNum type="arabi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>
                  <a:buAutoNum type="arabicPeriod"/>
                </a:pPr>
                <a:r>
                  <a:rPr lang="ru-RU" dirty="0" smtClean="0"/>
                  <a:t>Давайте выразим заряд из этой формулы.</a:t>
                </a:r>
              </a:p>
              <a:p>
                <a:pPr>
                  <a:buAutoNum type="arabicPeriod"/>
                </a:pPr>
                <a:r>
                  <a:rPr lang="en-US" dirty="0" smtClean="0"/>
                  <a:t>q=It</a:t>
                </a:r>
              </a:p>
              <a:p>
                <a:pPr>
                  <a:buAutoNum type="arabicPeriod"/>
                </a:pPr>
                <a:r>
                  <a:rPr lang="ru-RU" dirty="0" smtClean="0"/>
                  <a:t>А теперь подставим формулу нахождения заряда из пункта 8 в пункт 4.</a:t>
                </a:r>
              </a:p>
              <a:p>
                <a:pPr>
                  <a:buAutoNum type="arabicPeriod"/>
                </a:pPr>
                <a:r>
                  <a:rPr lang="en-US" dirty="0" smtClean="0"/>
                  <a:t>A=</a:t>
                </a:r>
                <a:r>
                  <a:rPr lang="en-US" dirty="0" err="1" smtClean="0"/>
                  <a:t>U</a:t>
                </a:r>
                <a:r>
                  <a:rPr lang="en-US" dirty="0" err="1"/>
                  <a:t>I</a:t>
                </a:r>
                <a:r>
                  <a:rPr lang="en-US" dirty="0" err="1" smtClean="0"/>
                  <a:t>t</a:t>
                </a:r>
                <a:endParaRPr lang="en-US" dirty="0" smtClean="0"/>
              </a:p>
              <a:p>
                <a:pPr>
                  <a:buAutoNum type="arabicPeriod"/>
                </a:pPr>
                <a:r>
                  <a:rPr lang="ru-RU" dirty="0" smtClean="0"/>
                  <a:t>Работа электрического тока на участке цепи равна произведению напряжения на концах этого участка на силу тока и на время, в течении которого совершалась работа.</a:t>
                </a:r>
              </a:p>
              <a:p>
                <a:pPr>
                  <a:buAutoNum type="arabicPeriod"/>
                </a:pPr>
                <a:r>
                  <a:rPr lang="ru-RU" dirty="0" smtClean="0"/>
                  <a:t>Работу измеряют в Дж</a:t>
                </a:r>
              </a:p>
              <a:p>
                <a:pPr>
                  <a:buAutoNum type="arabicPeriod"/>
                </a:pPr>
                <a:endParaRPr lang="ru-RU" dirty="0" smtClean="0"/>
              </a:p>
              <a:p>
                <a:pPr>
                  <a:buAutoNum type="arabicPeriod"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0"/>
                <a:ext cx="12192000" cy="6858000"/>
              </a:xfrm>
              <a:blipFill rotWithShape="0">
                <a:blip r:embed="rId2"/>
                <a:stretch>
                  <a:fillRect l="-150" t="-5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42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 smtClean="0"/>
              <a:t>А теперь порешаем!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764" y="582136"/>
            <a:ext cx="10151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Какую работу ток совершает в электродвигателе за 20 минут, если сила тока в цепи равна 0,2 А, а напряжение составляет 12 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05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0"/>
                <a:ext cx="12192000" cy="6858000"/>
              </a:xfrm>
            </p:spPr>
            <p:txBody>
              <a:bodyPr>
                <a:normAutofit/>
              </a:bodyPr>
              <a:lstStyle/>
              <a:p>
                <a:pPr>
                  <a:buAutoNum type="arabicPeriod"/>
                </a:pPr>
                <a:r>
                  <a:rPr lang="ru-RU" dirty="0" smtClean="0"/>
                  <a:t>В 7 классе мы уже сталкивались с понятием работы и мощности! От чего зависела мощность?</a:t>
                </a:r>
              </a:p>
              <a:p>
                <a:pPr>
                  <a:buAutoNum type="arabi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ru-RU" b="0" dirty="0" smtClean="0"/>
              </a:p>
              <a:p>
                <a:pPr>
                  <a:buAutoNum type="arabicPeriod"/>
                </a:pPr>
                <a:r>
                  <a:rPr lang="ru-RU" dirty="0" smtClean="0"/>
                  <a:t>Мощность электрического тока определяется по той же самой формуле, но обозначается буквой </a:t>
                </a:r>
                <a:r>
                  <a:rPr lang="en-US" dirty="0" smtClean="0"/>
                  <a:t>P</a:t>
                </a:r>
                <a:endParaRPr lang="ru-RU" dirty="0" smtClean="0"/>
              </a:p>
              <a:p>
                <a:pPr>
                  <a:buAutoNum type="arabi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</a:rPr>
                      <m:t>P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ru-RU" dirty="0" smtClean="0"/>
              </a:p>
              <a:p>
                <a:pPr>
                  <a:buAutoNum type="arabicPeriod"/>
                </a:pPr>
                <a:r>
                  <a:rPr lang="ru-RU" dirty="0" smtClean="0"/>
                  <a:t>Измеряется мощность электрического тока в Вт.</a:t>
                </a:r>
              </a:p>
              <a:p>
                <a:pPr>
                  <a:buAutoNum type="arabicPeriod"/>
                </a:pPr>
                <a:r>
                  <a:rPr lang="ru-RU" dirty="0" smtClean="0"/>
                  <a:t>Чему равна работа электрического тока?</a:t>
                </a:r>
              </a:p>
              <a:p>
                <a:pPr>
                  <a:buAutoNum type="arabicPeriod"/>
                </a:pPr>
                <a:r>
                  <a:rPr lang="en-US" dirty="0" smtClean="0"/>
                  <a:t>A=</a:t>
                </a:r>
                <a:r>
                  <a:rPr lang="en-US" dirty="0" err="1" smtClean="0"/>
                  <a:t>U</a:t>
                </a:r>
                <a:r>
                  <a:rPr lang="en-US" dirty="0" err="1"/>
                  <a:t>I</a:t>
                </a:r>
                <a:r>
                  <a:rPr lang="en-US" dirty="0" err="1" smtClean="0"/>
                  <a:t>t</a:t>
                </a:r>
                <a:endParaRPr lang="ru-RU" dirty="0" smtClean="0"/>
              </a:p>
              <a:p>
                <a:pPr>
                  <a:buAutoNum type="arabicPeriod"/>
                </a:pPr>
                <a:r>
                  <a:rPr lang="ru-RU" dirty="0" smtClean="0"/>
                  <a:t>Вставим формулу работы из пункта</a:t>
                </a:r>
                <a:r>
                  <a:rPr lang="en-US" dirty="0" smtClean="0"/>
                  <a:t> 7 </a:t>
                </a:r>
                <a:r>
                  <a:rPr lang="ru-RU" dirty="0" smtClean="0"/>
                  <a:t> в пункт 4</a:t>
                </a:r>
              </a:p>
              <a:p>
                <a:pPr>
                  <a:buAutoNum type="arabi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𝑈𝐼𝑡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>
                  <a:buAutoNum type="arabicPeriod"/>
                </a:pPr>
                <a:r>
                  <a:rPr lang="ru-RU" dirty="0" smtClean="0"/>
                  <a:t>Сократим время</a:t>
                </a:r>
                <a:endParaRPr lang="en-US" dirty="0" smtClean="0"/>
              </a:p>
              <a:p>
                <a:pPr>
                  <a:buAutoNum type="arabicPeriod"/>
                </a:pPr>
                <a:r>
                  <a:rPr lang="en-US" dirty="0" smtClean="0"/>
                  <a:t>P=UI</a:t>
                </a:r>
              </a:p>
              <a:p>
                <a:pPr>
                  <a:buAutoNum type="arabicPeriod"/>
                </a:pPr>
                <a:endParaRPr lang="ru-RU" dirty="0" smtClean="0"/>
              </a:p>
              <a:p>
                <a:pPr>
                  <a:buAutoNum type="arabicPeriod"/>
                </a:pPr>
                <a:endParaRPr lang="ru-RU" dirty="0" smtClean="0"/>
              </a:p>
              <a:p>
                <a:pPr>
                  <a:buAutoNum type="arabicPeriod"/>
                </a:pPr>
                <a:endParaRPr lang="ru-RU" dirty="0" smtClean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0"/>
                <a:ext cx="12192000" cy="6858000"/>
              </a:xfrm>
              <a:blipFill rotWithShape="0">
                <a:blip r:embed="rId2"/>
                <a:stretch>
                  <a:fillRect l="-150" t="-5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983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649357"/>
          </a:xfrm>
        </p:spPr>
        <p:txBody>
          <a:bodyPr/>
          <a:lstStyle/>
          <a:p>
            <a:r>
              <a:rPr lang="ru-RU" dirty="0" smtClean="0"/>
              <a:t>А теперь порешаем!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30572"/>
            <a:ext cx="12192000" cy="6228037"/>
          </a:xfrm>
        </p:spPr>
        <p:txBody>
          <a:bodyPr/>
          <a:lstStyle/>
          <a:p>
            <a:r>
              <a:rPr lang="ru-RU" altLang="ru-RU" i="1" dirty="0"/>
              <a:t>Мощность утюга 1200Вт. Рассчитайте работу тока за 15 мин. работы. Полученное значение переведите в кВт</a:t>
            </a:r>
            <a:r>
              <a:rPr lang="en-US" altLang="ru-RU" i="1" dirty="0"/>
              <a:t>·</a:t>
            </a:r>
            <a:r>
              <a:rPr lang="ru-RU" altLang="ru-RU" i="1" dirty="0"/>
              <a:t> ч. Рассчитайте сколько вы заплатите за использование этого утюга в течение 15 мин непрерывной работы при тарифе 3р13коп.</a:t>
            </a:r>
            <a:endParaRPr lang="en-US" alt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89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3880773"/>
          </a:xfrm>
        </p:spPr>
        <p:txBody>
          <a:bodyPr/>
          <a:lstStyle/>
          <a:p>
            <a:r>
              <a:rPr lang="ru-RU" dirty="0"/>
              <a:t>Сопротивление нити накала электрической лампы составляет 400 Ом, а напряжение на нити равно 100 В. Какова мощность тока в лампе?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12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750" y="188913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4000" i="1" u="sng" dirty="0"/>
              <a:t>Измерение работы и мощности.</a:t>
            </a:r>
          </a:p>
        </p:txBody>
      </p:sp>
      <p:graphicFrame>
        <p:nvGraphicFramePr>
          <p:cNvPr id="64564" name="Group 5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4541154"/>
              </p:ext>
            </p:extLst>
          </p:nvPr>
        </p:nvGraphicFramePr>
        <p:xfrm>
          <a:off x="2063750" y="1268413"/>
          <a:ext cx="8229600" cy="567702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790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</a:p>
                  </a:txBody>
                  <a:tcPr marT="45697" marB="456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Мощность.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95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 помощью вольтметра, амперметра, часов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97" marB="456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 помощью вольтметра и  амперметра.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576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практике:</a:t>
                      </a:r>
                    </a:p>
                  </a:txBody>
                  <a:tcPr marT="45697" marB="456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46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Счетчики: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97" marB="456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Ваттметры: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452" name="Picture 49" descr="10e-i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4724400"/>
            <a:ext cx="131921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6" name="Picture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6"/>
          <a:stretch>
            <a:fillRect/>
          </a:stretch>
        </p:blipFill>
        <p:spPr bwMode="auto">
          <a:xfrm>
            <a:off x="6959601" y="5156200"/>
            <a:ext cx="244951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86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i="1" u="sng" dirty="0">
                <a:solidFill>
                  <a:schemeClr val="tx1"/>
                </a:solidFill>
              </a:rPr>
              <a:t>А знаете ли вы…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6413" y="1052513"/>
            <a:ext cx="8642350" cy="5472112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i="1" dirty="0">
                <a:solidFill>
                  <a:schemeClr val="tx1"/>
                </a:solidFill>
              </a:rPr>
              <a:t>… в прошлом веке в качестве счетчиков электроэнергии использовали ванночки с раствором медного купороса. Проходящий ток вызывал оседание меди на электродах. По увеличению их массы судили о количестве протекшего электричества.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i="1" dirty="0">
                <a:solidFill>
                  <a:schemeClr val="tx1"/>
                </a:solidFill>
              </a:rPr>
              <a:t>… счетчики измеряют работу не в джоулях, а в более крупных единицах работы – киловатт-часах.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chemeClr val="tx1"/>
                </a:solidFill>
              </a:rPr>
              <a:t>			</a:t>
            </a:r>
            <a:r>
              <a:rPr lang="ru-RU" altLang="ru-RU" sz="2800" u="sng" dirty="0">
                <a:solidFill>
                  <a:schemeClr val="tx1"/>
                </a:solidFill>
              </a:rPr>
              <a:t>1 </a:t>
            </a:r>
            <a:r>
              <a:rPr lang="ru-RU" altLang="ru-RU" sz="2800" u="sng" dirty="0" err="1">
                <a:solidFill>
                  <a:schemeClr val="tx1"/>
                </a:solidFill>
              </a:rPr>
              <a:t>кВт·ч</a:t>
            </a:r>
            <a:r>
              <a:rPr lang="ru-RU" altLang="ru-RU" sz="2800" u="sng" dirty="0">
                <a:solidFill>
                  <a:schemeClr val="tx1"/>
                </a:solidFill>
              </a:rPr>
              <a:t> = 3.6 МДж</a:t>
            </a:r>
            <a:r>
              <a:rPr lang="ru-RU" altLang="ru-RU" sz="2800" dirty="0">
                <a:solidFill>
                  <a:schemeClr val="tx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i="1" dirty="0">
                <a:solidFill>
                  <a:schemeClr val="tx1"/>
                </a:solidFill>
              </a:rPr>
              <a:t>… 1 </a:t>
            </a:r>
            <a:r>
              <a:rPr lang="ru-RU" altLang="ru-RU" sz="2800" i="1" dirty="0" err="1">
                <a:solidFill>
                  <a:schemeClr val="tx1"/>
                </a:solidFill>
              </a:rPr>
              <a:t>кВт·ч</a:t>
            </a:r>
            <a:r>
              <a:rPr lang="ru-RU" altLang="ru-RU" sz="2800" i="1" dirty="0">
                <a:solidFill>
                  <a:schemeClr val="tx1"/>
                </a:solidFill>
              </a:rPr>
              <a:t> электроэнергии достаточен для выпечки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i="1" dirty="0">
                <a:solidFill>
                  <a:schemeClr val="tx1"/>
                </a:solidFill>
              </a:rPr>
              <a:t>	36 кг хлеба; добычи 30 кг нефти или 40 кг каменного угля.</a:t>
            </a:r>
          </a:p>
        </p:txBody>
      </p:sp>
    </p:spTree>
    <p:extLst>
      <p:ext uri="{BB962C8B-B14F-4D97-AF65-F5344CB8AC3E}">
        <p14:creationId xmlns:p14="http://schemas.microsoft.com/office/powerpoint/2010/main" val="422906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3348</TotalTime>
  <Words>250</Words>
  <Application>Microsoft Office PowerPoint</Application>
  <PresentationFormat>Широкоэкранный</PresentationFormat>
  <Paragraphs>49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 Math</vt:lpstr>
      <vt:lpstr>Times New Roman</vt:lpstr>
      <vt:lpstr>Trebuchet MS</vt:lpstr>
      <vt:lpstr>Wingdings 3</vt:lpstr>
      <vt:lpstr>Грань</vt:lpstr>
      <vt:lpstr>Работа и мощность электрического тока.</vt:lpstr>
      <vt:lpstr>Презентация PowerPoint</vt:lpstr>
      <vt:lpstr>А теперь порешаем!</vt:lpstr>
      <vt:lpstr>Презентация PowerPoint</vt:lpstr>
      <vt:lpstr>А теперь порешаем! </vt:lpstr>
      <vt:lpstr>Презентация PowerPoint</vt:lpstr>
      <vt:lpstr>Измерение работы и мощности.</vt:lpstr>
      <vt:lpstr>А знаете ли вы…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Механическая работа. Единицы работы.</dc:title>
  <dc:creator>osadm</dc:creator>
  <cp:lastModifiedBy>osadm</cp:lastModifiedBy>
  <cp:revision>150</cp:revision>
  <dcterms:created xsi:type="dcterms:W3CDTF">2023-07-11T09:13:11Z</dcterms:created>
  <dcterms:modified xsi:type="dcterms:W3CDTF">2024-07-24T15:40:44Z</dcterms:modified>
</cp:coreProperties>
</file>