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7" r:id="rId5"/>
    <p:sldId id="266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1594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image" Target="../media/image8.png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743941"/>
          </a:xfrm>
        </p:spPr>
        <p:txBody>
          <a:bodyPr>
            <a:noAutofit/>
          </a:bodyPr>
          <a:lstStyle/>
          <a:p>
            <a:pPr algn="ctr"/>
            <a:r>
              <a:rPr lang="en-US" sz="2500" dirty="0">
                <a:effectLst/>
              </a:rPr>
              <a:t>I</a:t>
            </a:r>
            <a:r>
              <a:rPr lang="ru-RU" sz="2500" dirty="0">
                <a:effectLst/>
              </a:rPr>
              <a:t> МЕЖДУНАРОДНАЯ НАУЧНО-ПРАКТИЧЕСКАЯ КОНФЕРЕНЦИЯ «ИНТЕГРАЦИЯ ТУРИЗМА В ЭКОНОМИЧЕСКУЮ СИСТЕМУ РЕГИОНА: ПЕРСПЕКТИВЫ И БАРЬЕРЫ»</a:t>
            </a:r>
            <a:br>
              <a:rPr lang="ru-RU" sz="2500" dirty="0">
                <a:effectLst/>
              </a:rPr>
            </a:br>
            <a:endParaRPr lang="ru-RU" sz="25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628800"/>
            <a:ext cx="8458200" cy="3096344"/>
          </a:xfrm>
        </p:spPr>
        <p:txBody>
          <a:bodyPr>
            <a:normAutofit lnSpcReduction="10000"/>
          </a:bodyPr>
          <a:lstStyle/>
          <a:p>
            <a:r>
              <a:rPr lang="ru-RU" b="1" dirty="0"/>
              <a:t>ОЦЕНКА ПРОПУСКНОЙ СПОСОБНОСТИ СРЕДСТВ РАЗМЕЩЕНИЯ ДЛЯ РАЗВИТИЯ ВЪЕЗДНОГО ТУРИЗМА В КАЛУЖСКОЙ, ОРЛОВСКОЙ И ТУЛЬСКОЙ ОБЛАСТЯХ</a:t>
            </a:r>
            <a:endParaRPr lang="ru-RU" dirty="0"/>
          </a:p>
          <a:p>
            <a:pPr algn="ctr"/>
            <a:endParaRPr lang="ru-RU" b="1" dirty="0"/>
          </a:p>
          <a:p>
            <a:pPr algn="ctr"/>
            <a:endParaRPr lang="ru-RU" b="1" dirty="0"/>
          </a:p>
          <a:p>
            <a:pPr algn="r"/>
            <a:r>
              <a:rPr lang="ru-RU" sz="2000" b="1" dirty="0" err="1"/>
              <a:t>К.э.н</a:t>
            </a:r>
            <a:r>
              <a:rPr lang="ru-RU" sz="2000" b="1" dirty="0"/>
              <a:t>, доцент кафедры Туризма и культурного наследия</a:t>
            </a:r>
          </a:p>
          <a:p>
            <a:pPr algn="r"/>
            <a:r>
              <a:rPr lang="ru-RU" sz="2000" b="1" dirty="0"/>
              <a:t>АНО ВО «Российский новый университет»</a:t>
            </a:r>
          </a:p>
          <a:p>
            <a:pPr algn="r"/>
            <a:r>
              <a:rPr lang="ru-RU" sz="2000" b="1" dirty="0"/>
              <a:t>Макарова Д.Д</a:t>
            </a:r>
            <a:r>
              <a:rPr lang="ru-RU" b="1" dirty="0"/>
              <a:t>.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951" y="164271"/>
            <a:ext cx="2234567" cy="1488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71462"/>
            <a:ext cx="2226130" cy="1426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Изображение выглядит как мультфильм, снимок экрана&#10;&#10;Автоматически созданное описание">
            <a:extLst>
              <a:ext uri="{FF2B5EF4-FFF2-40B4-BE49-F238E27FC236}">
                <a16:creationId xmlns:a16="http://schemas.microsoft.com/office/drawing/2014/main" id="{30D9FF20-2D56-FEA0-A385-84657F98844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508" y="3068960"/>
            <a:ext cx="1691342" cy="1488381"/>
          </a:xfrm>
          <a:prstGeom prst="rect">
            <a:avLst/>
          </a:prstGeom>
        </p:spPr>
      </p:pic>
      <p:pic>
        <p:nvPicPr>
          <p:cNvPr id="7" name="Рисунок 6" descr="Изображение выглядит как Графика, Шрифт, графический дизайн, дизайн&#10;&#10;Автоматически созданное описание">
            <a:extLst>
              <a:ext uri="{FF2B5EF4-FFF2-40B4-BE49-F238E27FC236}">
                <a16:creationId xmlns:a16="http://schemas.microsoft.com/office/drawing/2014/main" id="{E273BDB6-1ED4-04E9-004C-22526A982B6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116374"/>
            <a:ext cx="1584176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5064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ru-RU" dirty="0"/>
              <a:t>4 день тура </a:t>
            </a:r>
            <a:r>
              <a:rPr lang="ru-RU" dirty="0">
                <a:effectLst/>
              </a:rPr>
              <a:t>«Москва - Калуга – Орел –Тула – Москва»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06292609"/>
              </p:ext>
            </p:extLst>
          </p:nvPr>
        </p:nvGraphicFramePr>
        <p:xfrm>
          <a:off x="827584" y="2924944"/>
          <a:ext cx="7848871" cy="36724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2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32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37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036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Пункт назначения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Стоимость (руб).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9669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Общие затраты от 3 100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бензин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966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Завтрак в гостинице Грин Отель и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Спа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5*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966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08.30-10.00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Орел –  Усадьба Спасское-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Лутовиново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(69 км)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966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10.00-12.00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Экскурсия по усадьбе Спасское –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Лутовиново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 руб.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510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12.00-14.00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Усадьба Спасское-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Лутовиново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Усадьба Ясная Поляна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(110 км)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966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14.00-15.00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Экскурсия по усадьбе Ясная Поляна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 руб.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66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15.00-15.30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Ясная Поляна – Тула (15 км)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966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15.30-17.00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Тульский Кремль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 руб.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966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17.00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Размещение в гостинице CK Роял Отель Тула 5*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2000 руб.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966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18.30-21.30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Тульский академический театр драмы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600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268759"/>
            <a:ext cx="1079500" cy="1420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268760"/>
            <a:ext cx="1152128" cy="1465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59255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ru-RU" dirty="0"/>
              <a:t>5 день тура </a:t>
            </a:r>
            <a:r>
              <a:rPr lang="ru-RU" dirty="0">
                <a:effectLst/>
              </a:rPr>
              <a:t>«Москва - Калуга – Орел –Тула – Москва»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55635346"/>
              </p:ext>
            </p:extLst>
          </p:nvPr>
        </p:nvGraphicFramePr>
        <p:xfrm>
          <a:off x="683568" y="3068960"/>
          <a:ext cx="7632848" cy="278364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810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908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09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349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Пункт назначения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Стоимость (руб.)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953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Общие затраты от 1 450 руб.+ бензин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95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Завтрак в гостинице CK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Роял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Отель Тула 5*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695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10.00-11.00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Музей Самоваров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 руб.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695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11.30-12.30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Музей Пряников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 руб.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695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12.30-13.30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Музей Оружия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 руб.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695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14.00-14.45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Обед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700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695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15.00-18.00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Тула – м. Варшавская (Москва) (170 км)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268760"/>
            <a:ext cx="1152128" cy="1465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268760"/>
            <a:ext cx="1457959" cy="1465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45816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effectLst/>
              </a:rPr>
              <a:t>Экономическая эффективность тура 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35838141"/>
              </p:ext>
            </p:extLst>
          </p:nvPr>
        </p:nvGraphicFramePr>
        <p:xfrm>
          <a:off x="323527" y="1340768"/>
          <a:ext cx="8496945" cy="28917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330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2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25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04027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831938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Кол-чел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Общая сумма за группу (без%)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Апрель (руб.)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Май (руб.)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Июнь (руб.)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Июль (руб.)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 (руб.)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 (руб.)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Общая сумма за весь период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(с %)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Выручка (руб.)</a:t>
                      </a:r>
                      <a:endParaRPr lang="ru-RU" sz="15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  <a:endParaRPr lang="ru-RU" sz="15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 </a:t>
                      </a:r>
                      <a:endParaRPr lang="ru-RU" sz="15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17 469 000</a:t>
                      </a:r>
                      <a:endParaRPr lang="ru-RU" sz="15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ru-RU" sz="15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5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ru-RU" sz="15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5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ru-RU" sz="15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5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ru-RU" sz="15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5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ru-RU" sz="15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5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20 700 000</a:t>
                      </a:r>
                      <a:endParaRPr lang="ru-RU" sz="15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3 231 000</a:t>
                      </a:r>
                      <a:endParaRPr lang="ru-RU" sz="15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  <a:endParaRPr lang="ru-RU" sz="15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 </a:t>
                      </a:r>
                      <a:endParaRPr lang="ru-RU" sz="15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1 941 000</a:t>
                      </a:r>
                      <a:endParaRPr lang="ru-RU" sz="15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ru-RU" sz="15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5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ru-RU" sz="15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5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5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ru-RU" sz="15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5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ru-RU" sz="15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5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11 500 000</a:t>
                      </a:r>
                      <a:endParaRPr lang="ru-RU" sz="15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1 795 000</a:t>
                      </a:r>
                      <a:endParaRPr lang="ru-RU" sz="15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15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 </a:t>
                      </a:r>
                      <a:endParaRPr lang="ru-RU" sz="15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970 500</a:t>
                      </a:r>
                      <a:endParaRPr lang="ru-RU" sz="15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ru-RU" sz="15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5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5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ru-RU" sz="15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5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5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ru-RU" sz="15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5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4 600 000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718 000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</a:t>
                      </a:r>
                      <a:endParaRPr lang="ru-RU" sz="15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endParaRPr lang="ru-RU" sz="15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388 200</a:t>
                      </a:r>
                      <a:endParaRPr lang="ru-RU" sz="15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5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ru-RU" sz="15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5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5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ru-RU" sz="15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5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5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ru-RU" sz="15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5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1380 000</a:t>
                      </a:r>
                      <a:endParaRPr lang="ru-RU" sz="15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215 400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95536" y="4437112"/>
            <a:ext cx="820891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Таким образом, разрабатывая новые туры, ориентированные на въездной туристский поток, происходит поступление дополнительных денежных средств в субъекты Российской Федерации, повышается конкуренция между предприятия малого и среднего бизнеса. Необходимо отметить, что были проанализированы возможности туристских территории по размещению туристов и просчитана средняя экономическая эффективность </a:t>
            </a:r>
          </a:p>
        </p:txBody>
      </p:sp>
    </p:spTree>
    <p:extLst>
      <p:ext uri="{BB962C8B-B14F-4D97-AF65-F5344CB8AC3E}">
        <p14:creationId xmlns:p14="http://schemas.microsoft.com/office/powerpoint/2010/main" val="38857833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/>
              <a:t>Спасибо за внимание!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138" y="647259"/>
            <a:ext cx="2669911" cy="1775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339" y="2821557"/>
            <a:ext cx="2787510" cy="1787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 descr="Изображение выглядит как текст, снимок экрана, логотип, Графика&#10;&#10;Автоматически созданное описание">
            <a:extLst>
              <a:ext uri="{FF2B5EF4-FFF2-40B4-BE49-F238E27FC236}">
                <a16:creationId xmlns:a16="http://schemas.microsoft.com/office/drawing/2014/main" id="{8292BA68-DF4F-FE37-560E-5A41B0A242B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9750" y="353974"/>
            <a:ext cx="2669911" cy="4291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8725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Чемпионат мира по футболу- 2018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11 городов;</a:t>
            </a:r>
          </a:p>
          <a:p>
            <a:r>
              <a:rPr lang="ru-RU" dirty="0"/>
              <a:t>Увеличение турпотока на 50%;</a:t>
            </a:r>
          </a:p>
          <a:p>
            <a:r>
              <a:rPr lang="ru-RU" dirty="0"/>
              <a:t>6,8 млн. человек, в том числе 3,4 млн. иностранных туристов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806762"/>
            <a:ext cx="5184576" cy="259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866878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Государственные программы в сфере туризма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28333431"/>
              </p:ext>
            </p:extLst>
          </p:nvPr>
        </p:nvGraphicFramePr>
        <p:xfrm>
          <a:off x="179511" y="1196753"/>
          <a:ext cx="8640960" cy="51331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942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233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233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74427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Министерство культуры и туризма Калужской</a:t>
                      </a:r>
                    </a:p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области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580" marR="58580" marT="0" marB="0" anchor="ctr"/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Государственная программа Калужской области "Развитие туризма в Калужской области (2014-2020 г.)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580" marR="5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Увеличение туристского потока в Калужской области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580" marR="5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76793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Управление культуры и архивного дела Орловской области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580" marR="5858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Государственная программа Орловской области «Развитие культуры и искусства, туризма, архивного дела, сохранение и реконструкция военно-мемориальных объектов в Орловской области» на 2013-2020гг.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580" marR="5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Подпрограмма 2 "Развитие внутреннего туризма в Орловской области";</a:t>
                      </a: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создание в Орловской области современного и конкурентоспособного туристского комплекса, вносящего вклад в развитие экономики и социальной сферы Орловской области;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580" marR="5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43756"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Министерство культуры и туризма Тульской области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580" marR="5858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Стратегия развития туризма в Тульской области до 2035 года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580" marR="5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Увеличение влияния туризма на экономическую и социальную сферы Тульской области и модернизацию государственной политики в сфере туризма с учетом комплексного развития территорий в рамках кластерного подхода.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580" marR="5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883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Государственная программа Тульской области «Развитие культуры и туризма Тульской области»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на 2014-2021 гг.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580" marR="5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Подпрограмма развития внутреннего и въездного туризма в Тульской области:</a:t>
                      </a: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увеличение туристского потока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580" marR="5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77882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ru-RU" dirty="0">
                <a:effectLst/>
              </a:rPr>
              <a:t>Анализ гостиничных предприятий в городах Калуга, Орел и Тула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6444992"/>
              </p:ext>
            </p:extLst>
          </p:nvPr>
        </p:nvGraphicFramePr>
        <p:xfrm>
          <a:off x="304800" y="1340768"/>
          <a:ext cx="8686800" cy="4572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07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10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32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717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348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832" marR="6183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Категории гостиниц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832" marR="618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 средств размещений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832" marR="618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Потенциальные отели для размещения гостей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832" marR="6183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1012">
                <a:tc rowSpan="5"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Калуга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832" marR="61832" marT="0" marB="0" vert="vert2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 звезд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832" marR="618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832" marR="61832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рассматриваются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832" marR="61832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10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2*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832" marR="618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832" marR="61832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рассматриваются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832" marR="61832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10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3*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832" marR="618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832" marR="61832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Green Park</a:t>
                      </a: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Калуга, Историческая Гостиница, 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832" marR="61832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20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4*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832" marR="618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832" marR="61832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Hilton Garden Inn Kaluga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Парк отель Калуга, 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Best Western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Калуга, 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CK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Роял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Отель Калуга, Отель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Амбассадор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Калуга</a:t>
                      </a:r>
                      <a:endParaRPr lang="ru-RU" sz="1600" b="1" dirty="0">
                        <a:solidFill>
                          <a:srgbClr val="4F81BD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832" marR="61832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96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5*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832" marR="618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832" marR="61832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Four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point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by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Sheraton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832" marR="61832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9610">
                <a:tc rowSpan="4"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Орел</a:t>
                      </a:r>
                    </a:p>
                  </a:txBody>
                  <a:tcPr marL="61832" marR="61832" marT="0" marB="0" vert="vert2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Без звезд</a:t>
                      </a:r>
                    </a:p>
                  </a:txBody>
                  <a:tcPr marL="61832" marR="618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103</a:t>
                      </a:r>
                    </a:p>
                  </a:txBody>
                  <a:tcPr marL="61832" marR="61832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Не рассматриваются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832" marR="61832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9610">
                <a:tc vMerge="1"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832" marR="61832" marT="0" marB="0" vert="vert2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2*</a:t>
                      </a:r>
                    </a:p>
                  </a:txBody>
                  <a:tcPr marL="61832" marR="618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1832" marR="61832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Не рассматриваются </a:t>
                      </a:r>
                    </a:p>
                  </a:txBody>
                  <a:tcPr marL="61832" marR="61832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9610">
                <a:tc vMerge="1"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832" marR="61832" marT="0" marB="0" vert="vert2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3*</a:t>
                      </a:r>
                    </a:p>
                  </a:txBody>
                  <a:tcPr marL="61832" marR="618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1832" marR="61832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Парк</a:t>
                      </a:r>
                      <a:r>
                        <a:rPr lang="ru-RU" sz="1600" baseline="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 отель Мечта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832" marR="61832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2272">
                <a:tc vMerge="1"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832" marR="61832" marT="0" marB="0" vert="vert2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5*</a:t>
                      </a:r>
                    </a:p>
                  </a:txBody>
                  <a:tcPr marL="61832" marR="618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1832" marR="61832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Гр</a:t>
                      </a:r>
                      <a:r>
                        <a:rPr lang="ru-RU" sz="1600" baseline="0" dirty="0" err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инн</a:t>
                      </a:r>
                      <a:r>
                        <a:rPr lang="ru-RU" sz="1600" baseline="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отель и </a:t>
                      </a:r>
                      <a:r>
                        <a:rPr lang="ru-RU" sz="1600" baseline="0" dirty="0" err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спа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832" marR="61832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9610">
                <a:tc rowSpan="5"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Тула</a:t>
                      </a:r>
                    </a:p>
                  </a:txBody>
                  <a:tcPr marL="61832" marR="61832" marT="0" marB="0" vert="vert2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Без звезд</a:t>
                      </a:r>
                    </a:p>
                  </a:txBody>
                  <a:tcPr marL="61832" marR="618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128</a:t>
                      </a:r>
                    </a:p>
                  </a:txBody>
                  <a:tcPr marL="61832" marR="61832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 рассматриваются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9610">
                <a:tc vMerge="1"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832" marR="61832" marT="0" marB="0" vert="vert2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2*</a:t>
                      </a:r>
                    </a:p>
                  </a:txBody>
                  <a:tcPr marL="61832" marR="618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1832" marR="61832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 рассматриваются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9610">
                <a:tc vMerge="1"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832" marR="61832" marT="0" marB="0" vert="vert2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3*</a:t>
                      </a:r>
                    </a:p>
                  </a:txBody>
                  <a:tcPr marL="61832" marR="618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1832" marR="61832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 рассматриваются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89610">
                <a:tc vMerge="1"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832" marR="61832" marT="0" marB="0" vert="vert2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4*</a:t>
                      </a:r>
                    </a:p>
                  </a:txBody>
                  <a:tcPr marL="61832" marR="618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1832" marR="61832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Отель Император, Отель Вояж, гостиница Армения.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89610">
                <a:tc vMerge="1"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832" marR="61832" marT="0" marB="0" vert="vert2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5*</a:t>
                      </a:r>
                    </a:p>
                  </a:txBody>
                  <a:tcPr marL="61832" marR="618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1832" marR="61832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CK </a:t>
                      </a:r>
                      <a:r>
                        <a:rPr kumimoji="0" lang="ru-RU" sz="1600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Роял</a:t>
                      </a:r>
                      <a:r>
                        <a:rPr kumimoji="0" lang="ru-RU" sz="16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Отель Тула, бутик- отель </a:t>
                      </a:r>
                      <a:r>
                        <a:rPr kumimoji="0" lang="ru-RU" sz="1600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Тургеневъ</a:t>
                      </a:r>
                      <a:endParaRPr kumimoji="0" lang="ru-RU" sz="16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51520" y="5880556"/>
            <a:ext cx="8496944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 данным онлайн-системы бронирования </a:t>
            </a:r>
            <a:r>
              <a:rPr kumimoji="0" lang="en-US" altLang="ru-RU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Booking</a:t>
            </a:r>
            <a:r>
              <a:rPr kumimoji="0" lang="ru-RU" altLang="ru-RU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en-US" altLang="ru-RU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com</a:t>
            </a:r>
            <a:endParaRPr kumimoji="0" lang="en-US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63937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effectLst/>
              </a:rPr>
              <a:t>Анализ пропускной способности гостиничных предприятий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1" y="1340768"/>
            <a:ext cx="1745008" cy="1035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340768"/>
            <a:ext cx="1224136" cy="1035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5" y="1340768"/>
            <a:ext cx="2345230" cy="1035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340768"/>
            <a:ext cx="1656184" cy="1046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1567" y="2500592"/>
            <a:ext cx="734169" cy="546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3465" y="2466614"/>
            <a:ext cx="432048" cy="716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387478"/>
            <a:ext cx="363723" cy="659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4293" y="2500592"/>
            <a:ext cx="493713" cy="44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1205" y="3076574"/>
            <a:ext cx="2125389" cy="98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183180"/>
            <a:ext cx="3074875" cy="87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8590" y="3277687"/>
            <a:ext cx="987626" cy="5496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9" name="Picture 17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7463" y="4065749"/>
            <a:ext cx="772809" cy="897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0" name="Picture 18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7381" y="4219706"/>
            <a:ext cx="653230" cy="738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1" name="Picture 19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234" y="4856604"/>
            <a:ext cx="2681003" cy="804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3" name="Picture 21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3901" y="4856604"/>
            <a:ext cx="2649998" cy="848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86789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effectLst/>
              </a:rPr>
              <a:t>Москва - Калуга – Орел –Тула – Москва</a:t>
            </a:r>
            <a:endParaRPr lang="ru-RU" dirty="0"/>
          </a:p>
        </p:txBody>
      </p:sp>
      <p:pic>
        <p:nvPicPr>
          <p:cNvPr id="12290" name="Picture 2" descr="C:\Users\данчик\Downloads\IMG_20190423_0536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84784"/>
            <a:ext cx="7344816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84186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ru-RU" dirty="0"/>
              <a:t>1 день тура </a:t>
            </a:r>
            <a:r>
              <a:rPr lang="ru-RU" dirty="0">
                <a:effectLst/>
              </a:rPr>
              <a:t>«Москва - Калуга – Орел –Тула – Москва»</a:t>
            </a:r>
            <a:br>
              <a:rPr lang="ru-RU" dirty="0">
                <a:effectLst/>
              </a:rPr>
            </a:br>
            <a:r>
              <a:rPr lang="ru-RU" dirty="0"/>
              <a:t>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51245632"/>
              </p:ext>
            </p:extLst>
          </p:nvPr>
        </p:nvGraphicFramePr>
        <p:xfrm>
          <a:off x="683568" y="2564904"/>
          <a:ext cx="7848872" cy="44866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847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03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37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823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Пункт назначения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Стоимость (руб)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3153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Общие затраты от 4460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+ бензин/чел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315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07:30-10:00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 Теплый стан (Москва) –Жуков (100 км)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230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10:00-11:00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Государственный музей Г.К. Жуков  (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г.Жуков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. ул. Советская). Экскурсия 45 мин.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 руб.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315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11:00-11:30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Автобусная экскурсия по г.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Малояролавец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(25 км)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230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11:30-13:30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Малоярославец – Полотняный завод усадьба Гончаровых (66 км). Посещение музея с театральным представлением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 руб.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315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13:30-14:30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Полотняный завод- Калуга (36 км)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315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14:30-15:30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Обед в кафе «8 чашек»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 руб.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8230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15:30-17.00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Экскурсия по г. Калуга + Планетарий + Дом музей 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К.Э.Циолковского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 руб.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8230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17.00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Размещение в гостинице 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Four point by Sheraton</a:t>
                      </a: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5*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завтраком (цена за чел.)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2000 руб.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315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Свободное время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196750"/>
            <a:ext cx="936103" cy="1190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 descr="http://img.aucland.ru/market-photos/59/ZHuko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251894"/>
            <a:ext cx="936104" cy="1080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profsuvenir.ru/image/cache/data/magnet/zolotoe%20kolzo/-50-1000x10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196750"/>
            <a:ext cx="1296144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167136"/>
            <a:ext cx="1224136" cy="1224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19085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38785730"/>
              </p:ext>
            </p:extLst>
          </p:nvPr>
        </p:nvGraphicFramePr>
        <p:xfrm>
          <a:off x="683569" y="3068960"/>
          <a:ext cx="7704855" cy="338437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950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79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18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953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Пункт назначения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Стоимость (руб)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131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Общие затраты от 3550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+ бензин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13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Завтрак в гостинице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Four point by Sheraton 5*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13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09.00-11,00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Калуга –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Оптина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Пустынь (74 км)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613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11.00-14.00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Экскурсия по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Оптиной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Пустыне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 руб.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13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14.00-15.00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Обед в трапезной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 руб.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13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15.00-17.30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Оптина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Пустынь – Орел (150 км)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613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17.30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Размещение в гостинице Грин Отель и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Спа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5*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2000 руб.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613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18,30-19.30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Ужин в гостинице Грин Отель и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Спа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5*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 руб.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51520" y="476672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ru-RU" dirty="0"/>
              <a:t>2 день тура </a:t>
            </a:r>
            <a:r>
              <a:rPr lang="ru-RU" dirty="0">
                <a:effectLst/>
              </a:rPr>
              <a:t>«Москва - Калуга – Орел –Тула – Москва»</a:t>
            </a:r>
            <a:br>
              <a:rPr lang="ru-RU" dirty="0">
                <a:effectLst/>
              </a:rPr>
            </a:br>
            <a:r>
              <a:rPr lang="ru-RU" dirty="0"/>
              <a:t> 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191092"/>
            <a:ext cx="992348" cy="1439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5" y="1191092"/>
            <a:ext cx="1080120" cy="1421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69662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8343" y="220994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ru-RU" dirty="0"/>
              <a:t>3 день тура </a:t>
            </a:r>
            <a:r>
              <a:rPr lang="ru-RU" dirty="0">
                <a:effectLst/>
              </a:rPr>
              <a:t>«Москва - Калуга – Орел –Тула – Москва»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03789324"/>
              </p:ext>
            </p:extLst>
          </p:nvPr>
        </p:nvGraphicFramePr>
        <p:xfrm>
          <a:off x="539552" y="2996953"/>
          <a:ext cx="7848872" cy="36454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229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32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37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02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Пункт назначения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Стоимость (руб.)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6347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Общие затраты от 5 300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бензин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028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Завтрак в гостинице Грин Отель и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Спа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5*+ 1 доп. сутки в  гостинице Грин Отель и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Спа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5*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2000 руб.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634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10.00-11.00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Обзорная экскурсия по г. Орел + улица Ленина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 руб..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634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11.00-12.00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Орловский краеведческий музей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 руб.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34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12.00-13.00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Военно-исторический музей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 руб.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634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13.30-14.30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Обед в кафе в городе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700 руб.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3028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15.00-17.00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Музей И.А. Бунина и дом-музей Н.С. Лескова + Музей И.С. Тургенева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1200 руб.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3028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19.00-21.30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Орловский государственный академический театр имени И.С. Тургенева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700 руб.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412776"/>
            <a:ext cx="1080120" cy="1421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464422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70</TotalTime>
  <Words>1162</Words>
  <Application>Microsoft Office PowerPoint</Application>
  <PresentationFormat>Экран (4:3)</PresentationFormat>
  <Paragraphs>280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2" baseType="lpstr">
      <vt:lpstr>Arial</vt:lpstr>
      <vt:lpstr>Calibri</vt:lpstr>
      <vt:lpstr>Franklin Gothic Book</vt:lpstr>
      <vt:lpstr>Franklin Gothic Medium</vt:lpstr>
      <vt:lpstr>Symbol</vt:lpstr>
      <vt:lpstr>Times New Roman</vt:lpstr>
      <vt:lpstr>Wingdings</vt:lpstr>
      <vt:lpstr>Wingdings 2</vt:lpstr>
      <vt:lpstr>Трек</vt:lpstr>
      <vt:lpstr>I МЕЖДУНАРОДНАЯ НАУЧНО-ПРАКТИЧЕСКАЯ КОНФЕРЕНЦИЯ «ИНТЕГРАЦИЯ ТУРИЗМА В ЭКОНОМИЧЕСКУЮ СИСТЕМУ РЕГИОНА: ПЕРСПЕКТИВЫ И БАРЬЕРЫ» </vt:lpstr>
      <vt:lpstr>Чемпионат мира по футболу- 2018</vt:lpstr>
      <vt:lpstr>Государственные программы в сфере туризма</vt:lpstr>
      <vt:lpstr>Анализ гостиничных предприятий в городах Калуга, Орел и Тула</vt:lpstr>
      <vt:lpstr>Анализ пропускной способности гостиничных предприятий</vt:lpstr>
      <vt:lpstr>Москва - Калуга – Орел –Тула – Москва</vt:lpstr>
      <vt:lpstr>1 день тура «Москва - Калуга – Орел –Тула – Москва»  </vt:lpstr>
      <vt:lpstr>2 день тура «Москва - Калуга – Орел –Тула – Москва»  </vt:lpstr>
      <vt:lpstr>3 день тура «Москва - Калуга – Орел –Тула – Москва»</vt:lpstr>
      <vt:lpstr>4 день тура «Москва - Калуга – Орел –Тула – Москва»</vt:lpstr>
      <vt:lpstr>5 день тура «Москва - Калуга – Орел –Тула – Москва»</vt:lpstr>
      <vt:lpstr>Экономическая эффективность тура 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 Всероссийская  научно-практическая конференция «Современные проблемы и перспективы развития туризма и сферы услуг в условиях глобализации  </dc:title>
  <dc:creator>данчик</dc:creator>
  <cp:lastModifiedBy>Макарова Дарья Дмитриевна</cp:lastModifiedBy>
  <cp:revision>19</cp:revision>
  <dcterms:created xsi:type="dcterms:W3CDTF">2018-12-13T01:56:02Z</dcterms:created>
  <dcterms:modified xsi:type="dcterms:W3CDTF">2024-08-23T11:55:28Z</dcterms:modified>
</cp:coreProperties>
</file>