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1%D1%82%D0%BE%D1%80%D1%8B" TargetMode="External"/><Relationship Id="rId2" Type="http://schemas.openxmlformats.org/officeDocument/2006/relationships/hyperlink" Target="https://ru.wikipedia.org/wiki/%D0%98%D0%BD%D1%82%D1%83%D1%80%D0%B8%D1%81%D1%8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4579" y="736899"/>
            <a:ext cx="3422483" cy="1972021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800" b="1" dirty="0">
                <a:effectLst/>
              </a:rPr>
              <a:t>ИСТОРИЧЕСКИЕ ОБЪЕКТЫ РАЗМЕЩЕНИЯ КАК ИНСТРУМЕНТ СОХРАНЕНИЯ КУЛЬТУРНОГО НАСЛЕДИЯ</a:t>
            </a:r>
            <a:endParaRPr lang="ru-RU" sz="1800" dirty="0"/>
          </a:p>
        </p:txBody>
      </p:sp>
      <p:pic>
        <p:nvPicPr>
          <p:cNvPr id="5" name="Рисунок 4" descr="Изображение выглядит как мультфильм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C5D455A0-B6A7-2F65-4A1E-A5740FA62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76672"/>
            <a:ext cx="3528392" cy="310498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4572000" y="2996952"/>
            <a:ext cx="3885061" cy="345638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effectLst/>
              </a:rPr>
              <a:t> V Международная научно-практическая конференция 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effectLst/>
              </a:rPr>
              <a:t>«Инновационные технологии управления и стратегии территориального развития туризма и сферы гостеприимства»</a:t>
            </a:r>
          </a:p>
          <a:p>
            <a:pPr>
              <a:lnSpc>
                <a:spcPct val="90000"/>
              </a:lnSpc>
            </a:pPr>
            <a:endParaRPr lang="ru-RU" sz="1200" b="1" dirty="0">
              <a:effectLst/>
            </a:endParaRPr>
          </a:p>
          <a:p>
            <a:pPr>
              <a:lnSpc>
                <a:spcPct val="90000"/>
              </a:lnSpc>
            </a:pPr>
            <a:r>
              <a:rPr lang="ru-RU" sz="1200" b="1" dirty="0">
                <a:effectLst/>
              </a:rPr>
              <a:t>Макарова Д.Д.</a:t>
            </a:r>
            <a:endParaRPr lang="ru-RU" sz="1200" dirty="0">
              <a:effectLst/>
            </a:endParaRPr>
          </a:p>
          <a:p>
            <a:pPr>
              <a:lnSpc>
                <a:spcPct val="90000"/>
              </a:lnSpc>
            </a:pPr>
            <a:r>
              <a:rPr lang="ru-RU" sz="1200" dirty="0" err="1">
                <a:effectLst/>
              </a:rPr>
              <a:t>канд.экон</a:t>
            </a:r>
            <a:r>
              <a:rPr lang="ru-RU" sz="1200" dirty="0">
                <a:effectLst/>
              </a:rPr>
              <a:t>. наук, доцент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effectLst/>
              </a:rPr>
              <a:t>Высшей школы туризма и гостеприимства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effectLst/>
              </a:rPr>
              <a:t>ФГБОУ ВО «Российский государственный университет 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effectLst/>
              </a:rPr>
              <a:t>туризма и сервиса» </a:t>
            </a:r>
          </a:p>
          <a:p>
            <a:pPr>
              <a:lnSpc>
                <a:spcPct val="90000"/>
              </a:lnSpc>
            </a:pPr>
            <a:endParaRPr lang="ru-RU" sz="1200" b="1" dirty="0"/>
          </a:p>
        </p:txBody>
      </p:sp>
      <p:pic>
        <p:nvPicPr>
          <p:cNvPr id="7" name="Рисунок 6" descr="Изображение выглядит как Графика, Шрифт, графический дизайн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D93A84D5-C77B-A3F1-AC51-84CF9FA6E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03812"/>
            <a:ext cx="3104984" cy="310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29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487932"/>
              </p:ext>
            </p:extLst>
          </p:nvPr>
        </p:nvGraphicFramePr>
        <p:xfrm>
          <a:off x="179512" y="1268758"/>
          <a:ext cx="8640960" cy="5197171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8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Санкт-Петербург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Angleterre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настоящее время «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Англетер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находится под управлением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Rocco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Forte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Hotels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единый комплекс с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Асторией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Здесь было написано последнее стихотворение Сергея Есенина: «До свиданья, друг мой, до свиданья…»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27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Belmond Grand Hotel Europe (</a:t>
                      </a: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Европейская</a:t>
                      </a: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В 1933 году гостиница была передана из акционерного общества «Отель Лимитед» в 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акционерное общество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 «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hlinkClick r:id="rId2" tooltip="Интурист"/>
                        </a:rPr>
                        <a:t>Интурист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». Во время 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блокады Ленинграда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 в сентябре 1941 — апреле 1942 года в здании размещался госпиталь. В 1945 году после ремонта здание начало вновь функционировать как отель.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Сьют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 «Романов» посвящены императорской династии, представители которой не раз бывали в отеле, а Николай II устраивал здесь дипломатические приемы. Апартаменты Императорская яхта, названные в честь императорской яхты «Держава» выполнена в морской стилистике [10].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Four Seasons Hotel Lion Palace St. Petersburg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</a:rPr>
                        <a:t>Особняк князя Лобанова-Ростовского. По информации девелопера, общий объем инвестиций в проект составил более 250 миллионов долларов. В ходе реставрационных работ по архивным документам были воссозданы скульптурные горельефы, восстановлены парадная лестница и беломраморные львы работы. Воссоздана живопись на потолочном плафоне главного входа, проведена реставрация лепного декора, отреставрирована "Зеленая комната", найденная в ходе работ в декабре 2008 года. В XIX веке, после продажи княжеского особняка в казну, в его стенах располагалось Военное министерство, а в советское время — одна из немногих блокадных школ, общежитие и проектный институт. В 2002 году "Дом со львами" перешел в распоряжение управделами президента РФ, инвестору для реконструкции он был перед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ан в 2004 году [7].</a:t>
                      </a: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Астория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Петроградская военная гостиница/ Первый дом Петроградского Совета/ Первый дом Ленинградского Совета/ гостиница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Астория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Доходный дом князя А. Львова. Официальное открытие гостиницы состоялось 23 декабря 1912 года. Название было дано в память о фешенебельных нью-йоркских отелях, которыми владели двоюродные братья </a:t>
                      </a:r>
                      <a:r>
                        <a:rPr lang="ru-RU" sz="11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 tooltip="Асторы"/>
                        </a:rPr>
                        <a:t>Асторы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один из которых за несколько месяцев до того погиб на Титанике, уступив женщинам место в спасательной шлюпке.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9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Гельвеция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Особняк генерал-майора Григория 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Христовского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Самая необычная деталь – атланты на фасаде корпуса гостиницы. Есть предположение, что Ольга Пушкина, сестра А.С. Пушкина, бывала в этом особняке на балах. Затем начались сдаваться квартиры в особняке, и среди новых жильцов был Николай Суханов, который планировал покушение на Александра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В советский период особняк был превращен к коммунальные квартиры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Октябрьская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Гостиница была открыта в декабре 1851 года, через полтора года после того, как по первой российской железной дороге было налажено регулярное сообщение. Во время Великой Отечественной Войны здесь был организован стационар работников трамвайно-троллейбусного транспорта. После прорыва Блокады он стал работать в прежнем режиме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Segoe U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39" marR="297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ru-RU" sz="3200" dirty="0"/>
              <a:t>Краткая историческая значимость исторических отелей в Санкт-Петербурге</a:t>
            </a:r>
          </a:p>
        </p:txBody>
      </p:sp>
    </p:spTree>
    <p:extLst>
      <p:ext uri="{BB962C8B-B14F-4D97-AF65-F5344CB8AC3E}">
        <p14:creationId xmlns:p14="http://schemas.microsoft.com/office/powerpoint/2010/main" val="988804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779790"/>
            <a:ext cx="6777318" cy="1731982"/>
          </a:xfrm>
        </p:spPr>
        <p:txBody>
          <a:bodyPr/>
          <a:lstStyle/>
          <a:p>
            <a:pPr algn="r"/>
            <a:r>
              <a:rPr lang="ru-RU" dirty="0"/>
              <a:t>Спасибо за </a:t>
            </a:r>
            <a:br>
              <a:rPr lang="ru-RU" dirty="0"/>
            </a:br>
            <a:r>
              <a:rPr lang="ru-RU" dirty="0"/>
              <a:t>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3280"/>
            <a:ext cx="3348372" cy="18834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52394"/>
            <a:ext cx="3491880" cy="2409732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96F0A157-AC98-6EE1-8A64-35C5448B3D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564904"/>
            <a:ext cx="2520280" cy="40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86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Объекты культурного наследия в России подразделяются на следующие виды: </a:t>
            </a:r>
          </a:p>
          <a:p>
            <a:pPr algn="just"/>
            <a:r>
              <a:rPr lang="ru-RU" dirty="0"/>
              <a:t>памятники, </a:t>
            </a:r>
          </a:p>
          <a:p>
            <a:pPr algn="just"/>
            <a:r>
              <a:rPr lang="ru-RU" dirty="0"/>
              <a:t>ансамбли, </a:t>
            </a:r>
          </a:p>
          <a:p>
            <a:pPr algn="just"/>
            <a:r>
              <a:rPr lang="ru-RU" dirty="0"/>
              <a:t>достопримечательные места.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Федеральный закон от 25.06.2002 года №73- ФЗ (ред. от 21.12.2021) «Об объектах культурного наследия (памятниках истории и культуры) народов Российской Федерации»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09120"/>
            <a:ext cx="5615533" cy="214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16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Гостиница, расположенная в здании, являющемся объектом культурного наследия, и (или) выявленным объектом культурного наследия, и (или) объектом, составляющим предмет охраны исторического поселения, - вид гостиниц, имеющих в силу этого ограничение при проведении реставрации и ремонтных работ. </a:t>
            </a:r>
          </a:p>
          <a:p>
            <a:pPr algn="just"/>
            <a:endParaRPr lang="ru-RU" dirty="0"/>
          </a:p>
          <a:p>
            <a:pPr marL="0" indent="0" algn="r">
              <a:buNone/>
            </a:pPr>
            <a:r>
              <a:rPr lang="ru-RU" sz="2000" dirty="0"/>
              <a:t>(Постановление Правительства РФ от  18 ноября 2020 года №1860 «Об утверждении Положения о классификации гостиниц»)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96944" cy="1291750"/>
          </a:xfrm>
        </p:spPr>
        <p:txBody>
          <a:bodyPr/>
          <a:lstStyle/>
          <a:p>
            <a:r>
              <a:rPr lang="ru-RU" sz="4800" dirty="0"/>
              <a:t>Исторические средства размещения</a:t>
            </a:r>
          </a:p>
        </p:txBody>
      </p:sp>
    </p:spTree>
    <p:extLst>
      <p:ext uri="{BB962C8B-B14F-4D97-AF65-F5344CB8AC3E}">
        <p14:creationId xmlns:p14="http://schemas.microsoft.com/office/powerpoint/2010/main" val="33405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Аренда за 1 руб.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03892" y="1988840"/>
            <a:ext cx="3803904" cy="3877056"/>
          </a:xfrm>
        </p:spPr>
        <p:txBody>
          <a:bodyPr/>
          <a:lstStyle/>
          <a:p>
            <a:r>
              <a:rPr lang="ru-RU" dirty="0"/>
              <a:t>Усадьба </a:t>
            </a:r>
            <a:r>
              <a:rPr lang="ru-RU" dirty="0" err="1"/>
              <a:t>Гребнево</a:t>
            </a:r>
            <a:r>
              <a:rPr lang="ru-RU" dirty="0"/>
              <a:t> (Московская обл.)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867865" y="1916832"/>
            <a:ext cx="3803904" cy="3877056"/>
          </a:xfrm>
        </p:spPr>
        <p:txBody>
          <a:bodyPr/>
          <a:lstStyle/>
          <a:p>
            <a:r>
              <a:rPr lang="ru-RU" dirty="0"/>
              <a:t>Усадьба </a:t>
            </a:r>
            <a:r>
              <a:rPr lang="ru-RU" dirty="0" err="1"/>
              <a:t>Скорняково</a:t>
            </a:r>
            <a:r>
              <a:rPr lang="ru-RU" dirty="0"/>
              <a:t>-Архангельское (Липецкая обл.)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3624228" cy="334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84984"/>
            <a:ext cx="3640944" cy="334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251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Размещение на территории усадебных комплексов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204864"/>
            <a:ext cx="4770086" cy="268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3717032"/>
            <a:ext cx="2794074" cy="279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9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155059"/>
              </p:ext>
            </p:extLst>
          </p:nvPr>
        </p:nvGraphicFramePr>
        <p:xfrm>
          <a:off x="323528" y="1484784"/>
          <a:ext cx="8712967" cy="5248939"/>
        </p:xfrm>
        <a:graphic>
          <a:graphicData uri="http://schemas.openxmlformats.org/drawingml/2006/table">
            <a:tbl>
              <a:tblPr firstRow="1" firstCol="1" bandRow="1"/>
              <a:tblGrid>
                <a:gridCol w="976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9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7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67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Владельцы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 располагалось/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располагается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908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Ай-Тодор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Михаил Николаевич Романов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(4 сын императора Николая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Александры Фёдоровны) и Александр Михайлович  (4 сын Михаила Николаевича и Ольги Федоровны, внук Николая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им. Розы Люксембург/ ГБУ РК Санаторий для детей и детей с родителями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2281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Дюлбер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 Николаевич Романов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(2 сын Николая Николаевича (старшего), внук Николая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 время Февральской революции члены императорской семьи использовали дворец как крепость до момента миграции из Крыма/первая советская здравница “Красное знамя” на 35 мест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33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Кичкине (дача Кичкине)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Дмитрий Константинович Романов  (3 сын Константина Николаевича, внука Николая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Турбаза/во время ВОВ - немецкий штаб/турбаза/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Ведомственная территория и закрыта для посещения = отель “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Кичкине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475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Ливадия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Александр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Романов,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Александр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Романов,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Николай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Романов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и музейный комплекс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6908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Харакс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Михаил Николаевич Романов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(4 сын императора Николая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Александры Фёдоровны), сыновья Михаила Николаевича: Александр Михайлович и Георгий Михайлович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Харакс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/санаторий Днепр/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историко-археологический музей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0" marR="48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56263" cy="1054250"/>
          </a:xfrm>
        </p:spPr>
        <p:txBody>
          <a:bodyPr/>
          <a:lstStyle/>
          <a:p>
            <a:r>
              <a:rPr lang="ru-RU" sz="3600" dirty="0"/>
              <a:t>Дворцы - санатории на территории Крымского полуострова</a:t>
            </a:r>
          </a:p>
        </p:txBody>
      </p:sp>
    </p:spTree>
    <p:extLst>
      <p:ext uri="{BB962C8B-B14F-4D97-AF65-F5344CB8AC3E}">
        <p14:creationId xmlns:p14="http://schemas.microsoft.com/office/powerpoint/2010/main" val="381929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" y="0"/>
            <a:ext cx="3116164" cy="259042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349" y="4199944"/>
            <a:ext cx="3159609" cy="2658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651" y="-1"/>
            <a:ext cx="2766370" cy="25904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367" y="0"/>
            <a:ext cx="3375633" cy="25317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116" y="2531725"/>
            <a:ext cx="3013584" cy="4326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0422"/>
            <a:ext cx="3491880" cy="261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6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0820140"/>
              </p:ext>
            </p:extLst>
          </p:nvPr>
        </p:nvGraphicFramePr>
        <p:xfrm>
          <a:off x="179512" y="2204865"/>
          <a:ext cx="8712968" cy="4248472"/>
        </p:xfrm>
        <a:graphic>
          <a:graphicData uri="http://schemas.openxmlformats.org/drawingml/2006/table">
            <a:tbl>
              <a:tblPr firstRow="1" firstCol="1" bandRow="1"/>
              <a:tblGrid>
                <a:gridCol w="1492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5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5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Владельцы усадеб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 располагалось/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располагается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7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Архангельское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Шереметевы, Голицыны, Юсуповы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Историко-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художестенный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музей, база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спорткулуба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ЦСКА/музей-усадьба и санаторий Министерства обороны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Валуево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Ученый вольможа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А.И. Мусин-Пушкин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“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Валуево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 и усадьба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Вороново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Воронцовы, Градоначальник Федор Растопчин, Шереметьевы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“Вороново”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Минэконразвития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Ершово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Олсуфьевы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Дом отдыха, санаторий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Марфино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Голицыны, Салтыковы, Орловы, Панины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Санаторий “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Марфинский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Министерства обороны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435766"/>
          </a:xfrm>
        </p:spPr>
        <p:txBody>
          <a:bodyPr/>
          <a:lstStyle/>
          <a:p>
            <a:r>
              <a:rPr lang="ru-RU" dirty="0"/>
              <a:t>Дворцы-санатории в 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5447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322705"/>
              </p:ext>
            </p:extLst>
          </p:nvPr>
        </p:nvGraphicFramePr>
        <p:xfrm>
          <a:off x="107504" y="1412776"/>
          <a:ext cx="8928992" cy="5184576"/>
        </p:xfrm>
        <a:graphic>
          <a:graphicData uri="http://schemas.openxmlformats.org/drawingml/2006/table">
            <a:tbl>
              <a:tblPr firstRow="1" firstCol="1" bandRow="1"/>
              <a:tblGrid>
                <a:gridCol w="1373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Название гостиницы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Значимость исторического объекта размещения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3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Москва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Балчуг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Доходный дом был построен после пожара 1812 года. На первом этаже располагался ресторан, а последующие этажи сдавались в аренду художникам. В 1939 году располагалось общежитие Наркомата иностранных дел. 1 октября 1992 года была открыта гостиница «Балчуг Кемпински»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Ленинградская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Сталинская высотка, проект «семь сестер», высота – 139 метров. Сохранение центрального входа и общественной зоны.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Метрополь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Модерн. Инициатором строительства выступил Савва Мамонтов. Михаилом Врубелем было сделано майоликовое панно «Принцесса Греза» на главном фасаде гостиницы.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2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Националь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Модерн. 29 декабря 1902 года состоялось открытие гостиницы. После революции 1917 года размещалось общежитие для чиновников. Останавливались Владимир Ленин и Надежда Крупская. Во время восстановления гостиницы использовались объекты интерьеры из Аничкова дворца.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992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Петровский Путевой дворец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Путевой дворец на въезде в Москву из Санкт-Петербурга. Возведен дворец по указу Екатерины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по проекту Матвея Казакова, чтобы  были созданы комфортные условия для отдыха во время частых остановок на пути следования. Коронационные торжества в Москве Николая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Александры Федоровны. Картина Ильи Репина «Прием волостных старшин Александром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во дворце Петровского дворца в Москве в 1886 года» (коронация Александра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Марии Федоровны»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Украина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Сталинская высотка, проект «семь сестер», высота здания составляет 206 метров. Гостиница "Украина" была построена по заказу Иосифа Сталина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185" marR="55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408"/>
            <a:ext cx="8712968" cy="1414290"/>
          </a:xfrm>
        </p:spPr>
        <p:txBody>
          <a:bodyPr/>
          <a:lstStyle/>
          <a:p>
            <a:r>
              <a:rPr lang="ru-RU" sz="3600" dirty="0"/>
              <a:t>Краткая историческая значимость исторических отелей в Москве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0977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74</TotalTime>
  <Words>1169</Words>
  <Application>Microsoft Office PowerPoint</Application>
  <PresentationFormat>Экран (4:3)</PresentationFormat>
  <Paragraphs>105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Book Antiqua</vt:lpstr>
      <vt:lpstr>Calibri</vt:lpstr>
      <vt:lpstr>Segoe UI</vt:lpstr>
      <vt:lpstr>Times New Roman</vt:lpstr>
      <vt:lpstr>Wingdings</vt:lpstr>
      <vt:lpstr>Твердый переплет</vt:lpstr>
      <vt:lpstr>ИСТОРИЧЕСКИЕ ОБЪЕКТЫ РАЗМЕЩЕНИЯ КАК ИНСТРУМЕНТ СОХРАНЕНИЯ КУЛЬТУРНОГО НАСЛЕДИЯ</vt:lpstr>
      <vt:lpstr>Федеральный закон от 25.06.2002 года №73- ФЗ (ред. от 21.12.2021) «Об объектах культурного наследия (памятниках истории и культуры) народов Российской Федерации» </vt:lpstr>
      <vt:lpstr>Исторические средства размещения</vt:lpstr>
      <vt:lpstr>Аренда за 1 руб.</vt:lpstr>
      <vt:lpstr>Размещение на территории усадебных комплексов</vt:lpstr>
      <vt:lpstr>Дворцы - санатории на территории Крымского полуострова</vt:lpstr>
      <vt:lpstr>Презентация PowerPoint</vt:lpstr>
      <vt:lpstr>Дворцы-санатории в Московской области</vt:lpstr>
      <vt:lpstr>Краткая историческая значимость исторических отелей в Москве</vt:lpstr>
      <vt:lpstr>Краткая историческая значимость исторических отелей в Санкт-Петербурге</vt:lpstr>
      <vt:lpstr>Спасибо за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ИСТОРИЧЕСКИЕ ОБЪЕКТЫ РАЗМЕЩЕНИЯ КАК ИНСТРУМЕНТ СОХРАНЕНИЯ КУЛЬТУРНОГО НАСЛЕДИЯ</dc:title>
  <dc:creator>данчик</dc:creator>
  <cp:lastModifiedBy>Макарова Дарья Дмитриевна</cp:lastModifiedBy>
  <cp:revision>15</cp:revision>
  <dcterms:created xsi:type="dcterms:W3CDTF">2022-09-10T17:02:29Z</dcterms:created>
  <dcterms:modified xsi:type="dcterms:W3CDTF">2024-08-23T11:59:21Z</dcterms:modified>
</cp:coreProperties>
</file>