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FADC5F-1C61-40BB-BD32-8EED2DD1D1D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0920C9-5743-44C4-9721-205EC9BEB9B5}">
      <dgm:prSet phldrT="[Текст]"/>
      <dgm:spPr/>
      <dgm:t>
        <a:bodyPr/>
        <a:lstStyle/>
        <a:p>
          <a:r>
            <a:rPr lang="ru-RU" dirty="0"/>
            <a:t>Пансионат</a:t>
          </a:r>
        </a:p>
      </dgm:t>
    </dgm:pt>
    <dgm:pt modelId="{D91BD9E0-85AB-4224-B60B-439AC8559C1C}" type="parTrans" cxnId="{5B5181A2-7E87-4635-BAA4-B798A43FAD27}">
      <dgm:prSet/>
      <dgm:spPr/>
      <dgm:t>
        <a:bodyPr/>
        <a:lstStyle/>
        <a:p>
          <a:endParaRPr lang="ru-RU"/>
        </a:p>
      </dgm:t>
    </dgm:pt>
    <dgm:pt modelId="{CBF12EEE-9F6B-48A2-877E-D6195AF28009}" type="sibTrans" cxnId="{5B5181A2-7E87-4635-BAA4-B798A43FAD27}">
      <dgm:prSet/>
      <dgm:spPr/>
      <dgm:t>
        <a:bodyPr/>
        <a:lstStyle/>
        <a:p>
          <a:endParaRPr lang="ru-RU"/>
        </a:p>
      </dgm:t>
    </dgm:pt>
    <dgm:pt modelId="{BEB677D0-EB4C-42D1-B488-CA023B52EA9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Отдых</a:t>
          </a:r>
        </a:p>
      </dgm:t>
    </dgm:pt>
    <dgm:pt modelId="{C45519A1-8DD4-427A-8555-748B46A2C3AF}" type="parTrans" cxnId="{35DF15C4-B4E8-4A86-8505-7CC1EC2E1876}">
      <dgm:prSet/>
      <dgm:spPr/>
      <dgm:t>
        <a:bodyPr/>
        <a:lstStyle/>
        <a:p>
          <a:endParaRPr lang="ru-RU"/>
        </a:p>
      </dgm:t>
    </dgm:pt>
    <dgm:pt modelId="{EC2DEC7A-46E2-44EC-AFDA-3041D4817993}" type="sibTrans" cxnId="{35DF15C4-B4E8-4A86-8505-7CC1EC2E1876}">
      <dgm:prSet/>
      <dgm:spPr/>
      <dgm:t>
        <a:bodyPr/>
        <a:lstStyle/>
        <a:p>
          <a:endParaRPr lang="ru-RU"/>
        </a:p>
      </dgm:t>
    </dgm:pt>
    <dgm:pt modelId="{30F9906D-0E09-4B8E-90C0-EFDB27F5A8E4}">
      <dgm:prSet phldrT="[Текст]"/>
      <dgm:spPr/>
      <dgm:t>
        <a:bodyPr/>
        <a:lstStyle/>
        <a:p>
          <a:r>
            <a:rPr lang="ru-RU" dirty="0" err="1"/>
            <a:t>Спа</a:t>
          </a:r>
          <a:r>
            <a:rPr lang="ru-RU" dirty="0"/>
            <a:t>-отель</a:t>
          </a:r>
        </a:p>
      </dgm:t>
    </dgm:pt>
    <dgm:pt modelId="{CABF186F-FDAC-45E5-BC5B-57465EB16325}" type="parTrans" cxnId="{84504BC2-8A3B-490C-A4E7-2D54FF9BDE15}">
      <dgm:prSet/>
      <dgm:spPr/>
      <dgm:t>
        <a:bodyPr/>
        <a:lstStyle/>
        <a:p>
          <a:endParaRPr lang="ru-RU"/>
        </a:p>
      </dgm:t>
    </dgm:pt>
    <dgm:pt modelId="{6EEE023D-F027-4B3A-A9ED-F3644643E692}" type="sibTrans" cxnId="{84504BC2-8A3B-490C-A4E7-2D54FF9BDE15}">
      <dgm:prSet/>
      <dgm:spPr/>
      <dgm:t>
        <a:bodyPr/>
        <a:lstStyle/>
        <a:p>
          <a:endParaRPr lang="ru-RU"/>
        </a:p>
      </dgm:t>
    </dgm:pt>
    <dgm:pt modelId="{7BC1AE2C-BFA4-4736-B40A-40E1C6682B7B}">
      <dgm:prSet phldrT="[Текст]"/>
      <dgm:spPr/>
      <dgm:t>
        <a:bodyPr/>
        <a:lstStyle/>
        <a:p>
          <a:pPr marL="171450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dirty="0"/>
            <a:t>Оздоровление + доп. услуги</a:t>
          </a:r>
        </a:p>
      </dgm:t>
    </dgm:pt>
    <dgm:pt modelId="{950E343C-84C3-4D3C-A9B4-9B09C0E90E46}" type="parTrans" cxnId="{7B4A43F9-8CEF-47CF-8B3E-F8D42BE7F69A}">
      <dgm:prSet/>
      <dgm:spPr/>
      <dgm:t>
        <a:bodyPr/>
        <a:lstStyle/>
        <a:p>
          <a:endParaRPr lang="ru-RU"/>
        </a:p>
      </dgm:t>
    </dgm:pt>
    <dgm:pt modelId="{FBAFE114-F6F6-4EB1-9484-C021D2730405}" type="sibTrans" cxnId="{7B4A43F9-8CEF-47CF-8B3E-F8D42BE7F69A}">
      <dgm:prSet/>
      <dgm:spPr/>
      <dgm:t>
        <a:bodyPr/>
        <a:lstStyle/>
        <a:p>
          <a:endParaRPr lang="ru-RU"/>
        </a:p>
      </dgm:t>
    </dgm:pt>
    <dgm:pt modelId="{2C4967D0-38F7-4EC2-88C7-90CF95DD60FA}">
      <dgm:prSet phldrT="[Текст]"/>
      <dgm:spPr/>
      <dgm:t>
        <a:bodyPr/>
        <a:lstStyle/>
        <a:p>
          <a:pPr marL="228600" indent="0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2FF8C187-E2D0-4210-A6D4-C45AA0743AC4}" type="parTrans" cxnId="{229C2D6C-C255-41D3-B04F-F38852999C8F}">
      <dgm:prSet/>
      <dgm:spPr/>
      <dgm:t>
        <a:bodyPr/>
        <a:lstStyle/>
        <a:p>
          <a:endParaRPr lang="ru-RU"/>
        </a:p>
      </dgm:t>
    </dgm:pt>
    <dgm:pt modelId="{56FDE4E0-831C-41E2-972B-6010559994CE}" type="sibTrans" cxnId="{229C2D6C-C255-41D3-B04F-F38852999C8F}">
      <dgm:prSet/>
      <dgm:spPr/>
      <dgm:t>
        <a:bodyPr/>
        <a:lstStyle/>
        <a:p>
          <a:endParaRPr lang="ru-RU"/>
        </a:p>
      </dgm:t>
    </dgm:pt>
    <dgm:pt modelId="{6319234B-7AFF-48ED-99BF-50AE7DC69D7B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Размещение</a:t>
          </a:r>
        </a:p>
      </dgm:t>
    </dgm:pt>
    <dgm:pt modelId="{FFBDF045-9BAF-48FC-9CA2-858955E0E0A4}" type="parTrans" cxnId="{3DB2DDE9-D56E-4641-A296-E6995F12B27F}">
      <dgm:prSet/>
      <dgm:spPr/>
      <dgm:t>
        <a:bodyPr/>
        <a:lstStyle/>
        <a:p>
          <a:endParaRPr lang="ru-RU"/>
        </a:p>
      </dgm:t>
    </dgm:pt>
    <dgm:pt modelId="{0D5E0D89-89B7-4242-ABA9-957B02493716}" type="sibTrans" cxnId="{3DB2DDE9-D56E-4641-A296-E6995F12B27F}">
      <dgm:prSet/>
      <dgm:spPr/>
      <dgm:t>
        <a:bodyPr/>
        <a:lstStyle/>
        <a:p>
          <a:endParaRPr lang="ru-RU"/>
        </a:p>
      </dgm:t>
    </dgm:pt>
    <dgm:pt modelId="{302BE444-0172-4278-B25C-BD37EF2F5F20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Оздоровление</a:t>
          </a:r>
        </a:p>
      </dgm:t>
    </dgm:pt>
    <dgm:pt modelId="{5B5CDE11-8927-4EB8-B07F-1D83AF27752F}" type="parTrans" cxnId="{EABD6D98-99E5-475F-9155-F2EB606A3A2F}">
      <dgm:prSet/>
      <dgm:spPr/>
      <dgm:t>
        <a:bodyPr/>
        <a:lstStyle/>
        <a:p>
          <a:endParaRPr lang="ru-RU"/>
        </a:p>
      </dgm:t>
    </dgm:pt>
    <dgm:pt modelId="{BFD6AA0C-BC0D-4831-A4E4-1F6FA4418D2E}" type="sibTrans" cxnId="{EABD6D98-99E5-475F-9155-F2EB606A3A2F}">
      <dgm:prSet/>
      <dgm:spPr/>
      <dgm:t>
        <a:bodyPr/>
        <a:lstStyle/>
        <a:p>
          <a:endParaRPr lang="ru-RU"/>
        </a:p>
      </dgm:t>
    </dgm:pt>
    <dgm:pt modelId="{E86E9097-66F7-498A-9448-A126E55D0897}">
      <dgm:prSet phldrT="[Текст]"/>
      <dgm:spPr/>
      <dgm:t>
        <a:bodyPr/>
        <a:lstStyle/>
        <a:p>
          <a:pPr marL="171450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dirty="0"/>
            <a:t>+ Размещение</a:t>
          </a:r>
        </a:p>
      </dgm:t>
    </dgm:pt>
    <dgm:pt modelId="{D1C812A1-CE75-4FF6-B494-5724F91DB00D}" type="parTrans" cxnId="{D2B245BF-CE9E-4D58-BACB-68D39284EE28}">
      <dgm:prSet/>
      <dgm:spPr/>
      <dgm:t>
        <a:bodyPr/>
        <a:lstStyle/>
        <a:p>
          <a:endParaRPr lang="ru-RU"/>
        </a:p>
      </dgm:t>
    </dgm:pt>
    <dgm:pt modelId="{4E40AB34-72A5-4A35-9601-E3F972DCC574}" type="sibTrans" cxnId="{D2B245BF-CE9E-4D58-BACB-68D39284EE28}">
      <dgm:prSet/>
      <dgm:spPr/>
      <dgm:t>
        <a:bodyPr/>
        <a:lstStyle/>
        <a:p>
          <a:endParaRPr lang="ru-RU"/>
        </a:p>
      </dgm:t>
    </dgm:pt>
    <dgm:pt modelId="{DC31BC1F-F12D-483F-8948-B667319174D1}">
      <dgm:prSet phldrT="[Текст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= Отдых</a:t>
          </a:r>
        </a:p>
      </dgm:t>
    </dgm:pt>
    <dgm:pt modelId="{79A1CAB2-0D65-4A4D-8D86-6D299CBC2179}" type="parTrans" cxnId="{508FA7E1-B57D-4228-8FF9-9609B6C6D74C}">
      <dgm:prSet/>
      <dgm:spPr/>
      <dgm:t>
        <a:bodyPr/>
        <a:lstStyle/>
        <a:p>
          <a:endParaRPr lang="ru-RU"/>
        </a:p>
      </dgm:t>
    </dgm:pt>
    <dgm:pt modelId="{F6B859F1-5EBA-4D8E-9705-58CAED380CE6}" type="sibTrans" cxnId="{508FA7E1-B57D-4228-8FF9-9609B6C6D74C}">
      <dgm:prSet/>
      <dgm:spPr/>
      <dgm:t>
        <a:bodyPr/>
        <a:lstStyle/>
        <a:p>
          <a:endParaRPr lang="ru-RU"/>
        </a:p>
      </dgm:t>
    </dgm:pt>
    <dgm:pt modelId="{9573265D-6879-471A-AF4E-57059FB42868}" type="pres">
      <dgm:prSet presAssocID="{51FADC5F-1C61-40BB-BD32-8EED2DD1D1D8}" presName="Name0" presStyleCnt="0">
        <dgm:presLayoutVars>
          <dgm:dir/>
          <dgm:animLvl val="lvl"/>
          <dgm:resizeHandles/>
        </dgm:presLayoutVars>
      </dgm:prSet>
      <dgm:spPr/>
    </dgm:pt>
    <dgm:pt modelId="{AAFB47DD-CA58-43B8-B2F3-6573D23CE902}" type="pres">
      <dgm:prSet presAssocID="{660920C9-5743-44C4-9721-205EC9BEB9B5}" presName="linNode" presStyleCnt="0"/>
      <dgm:spPr/>
    </dgm:pt>
    <dgm:pt modelId="{5A122FBC-BE9A-44BF-8B47-89259EF2F4EA}" type="pres">
      <dgm:prSet presAssocID="{660920C9-5743-44C4-9721-205EC9BEB9B5}" presName="parentShp" presStyleLbl="node1" presStyleIdx="0" presStyleCnt="2">
        <dgm:presLayoutVars>
          <dgm:bulletEnabled val="1"/>
        </dgm:presLayoutVars>
      </dgm:prSet>
      <dgm:spPr/>
    </dgm:pt>
    <dgm:pt modelId="{E38C8815-074A-4809-9DFF-3CE17D99A580}" type="pres">
      <dgm:prSet presAssocID="{660920C9-5743-44C4-9721-205EC9BEB9B5}" presName="childShp" presStyleLbl="bgAccFollowNode1" presStyleIdx="0" presStyleCnt="2">
        <dgm:presLayoutVars>
          <dgm:bulletEnabled val="1"/>
        </dgm:presLayoutVars>
      </dgm:prSet>
      <dgm:spPr/>
    </dgm:pt>
    <dgm:pt modelId="{5A8A7AA0-3070-4942-BECF-F507D219A397}" type="pres">
      <dgm:prSet presAssocID="{CBF12EEE-9F6B-48A2-877E-D6195AF28009}" presName="spacing" presStyleCnt="0"/>
      <dgm:spPr/>
    </dgm:pt>
    <dgm:pt modelId="{AF75CCB5-CE60-46C2-8959-C8BE5E71003C}" type="pres">
      <dgm:prSet presAssocID="{30F9906D-0E09-4B8E-90C0-EFDB27F5A8E4}" presName="linNode" presStyleCnt="0"/>
      <dgm:spPr/>
    </dgm:pt>
    <dgm:pt modelId="{6C1B5204-6FBC-494D-969D-E519B94FE409}" type="pres">
      <dgm:prSet presAssocID="{30F9906D-0E09-4B8E-90C0-EFDB27F5A8E4}" presName="parentShp" presStyleLbl="node1" presStyleIdx="1" presStyleCnt="2">
        <dgm:presLayoutVars>
          <dgm:bulletEnabled val="1"/>
        </dgm:presLayoutVars>
      </dgm:prSet>
      <dgm:spPr/>
    </dgm:pt>
    <dgm:pt modelId="{92066988-545F-4CE4-B255-C3BFA7FC854B}" type="pres">
      <dgm:prSet presAssocID="{30F9906D-0E09-4B8E-90C0-EFDB27F5A8E4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CDABBD18-A783-4581-9191-7E2FC45DE7E7}" type="presOf" srcId="{DC31BC1F-F12D-483F-8948-B667319174D1}" destId="{92066988-545F-4CE4-B255-C3BFA7FC854B}" srcOrd="0" destOrd="2" presId="urn:microsoft.com/office/officeart/2005/8/layout/vList6"/>
    <dgm:cxn modelId="{97758B64-E70D-4D46-9FF7-F9C28A82D4F6}" type="presOf" srcId="{2C4967D0-38F7-4EC2-88C7-90CF95DD60FA}" destId="{E38C8815-074A-4809-9DFF-3CE17D99A580}" srcOrd="0" destOrd="3" presId="urn:microsoft.com/office/officeart/2005/8/layout/vList6"/>
    <dgm:cxn modelId="{229C2D6C-C255-41D3-B04F-F38852999C8F}" srcId="{660920C9-5743-44C4-9721-205EC9BEB9B5}" destId="{2C4967D0-38F7-4EC2-88C7-90CF95DD60FA}" srcOrd="3" destOrd="0" parTransId="{2FF8C187-E2D0-4210-A6D4-C45AA0743AC4}" sibTransId="{56FDE4E0-831C-41E2-972B-6010559994CE}"/>
    <dgm:cxn modelId="{DA003C4D-0E17-4F0F-9286-6E5B36C53DC7}" type="presOf" srcId="{660920C9-5743-44C4-9721-205EC9BEB9B5}" destId="{5A122FBC-BE9A-44BF-8B47-89259EF2F4EA}" srcOrd="0" destOrd="0" presId="urn:microsoft.com/office/officeart/2005/8/layout/vList6"/>
    <dgm:cxn modelId="{4DCF3B50-F27C-4E8E-94E3-A33A56A002A3}" type="presOf" srcId="{E86E9097-66F7-498A-9448-A126E55D0897}" destId="{92066988-545F-4CE4-B255-C3BFA7FC854B}" srcOrd="0" destOrd="1" presId="urn:microsoft.com/office/officeart/2005/8/layout/vList6"/>
    <dgm:cxn modelId="{47559079-D58A-4143-A755-88B4F78CD037}" type="presOf" srcId="{6319234B-7AFF-48ED-99BF-50AE7DC69D7B}" destId="{E38C8815-074A-4809-9DFF-3CE17D99A580}" srcOrd="0" destOrd="1" presId="urn:microsoft.com/office/officeart/2005/8/layout/vList6"/>
    <dgm:cxn modelId="{EABD6D98-99E5-475F-9155-F2EB606A3A2F}" srcId="{660920C9-5743-44C4-9721-205EC9BEB9B5}" destId="{302BE444-0172-4278-B25C-BD37EF2F5F20}" srcOrd="2" destOrd="0" parTransId="{5B5CDE11-8927-4EB8-B07F-1D83AF27752F}" sibTransId="{BFD6AA0C-BC0D-4831-A4E4-1F6FA4418D2E}"/>
    <dgm:cxn modelId="{5B5181A2-7E87-4635-BAA4-B798A43FAD27}" srcId="{51FADC5F-1C61-40BB-BD32-8EED2DD1D1D8}" destId="{660920C9-5743-44C4-9721-205EC9BEB9B5}" srcOrd="0" destOrd="0" parTransId="{D91BD9E0-85AB-4224-B60B-439AC8559C1C}" sibTransId="{CBF12EEE-9F6B-48A2-877E-D6195AF28009}"/>
    <dgm:cxn modelId="{D2B245BF-CE9E-4D58-BACB-68D39284EE28}" srcId="{30F9906D-0E09-4B8E-90C0-EFDB27F5A8E4}" destId="{E86E9097-66F7-498A-9448-A126E55D0897}" srcOrd="1" destOrd="0" parTransId="{D1C812A1-CE75-4FF6-B494-5724F91DB00D}" sibTransId="{4E40AB34-72A5-4A35-9601-E3F972DCC574}"/>
    <dgm:cxn modelId="{84504BC2-8A3B-490C-A4E7-2D54FF9BDE15}" srcId="{51FADC5F-1C61-40BB-BD32-8EED2DD1D1D8}" destId="{30F9906D-0E09-4B8E-90C0-EFDB27F5A8E4}" srcOrd="1" destOrd="0" parTransId="{CABF186F-FDAC-45E5-BC5B-57465EB16325}" sibTransId="{6EEE023D-F027-4B3A-A9ED-F3644643E692}"/>
    <dgm:cxn modelId="{35DF15C4-B4E8-4A86-8505-7CC1EC2E1876}" srcId="{660920C9-5743-44C4-9721-205EC9BEB9B5}" destId="{BEB677D0-EB4C-42D1-B488-CA023B52EA9C}" srcOrd="0" destOrd="0" parTransId="{C45519A1-8DD4-427A-8555-748B46A2C3AF}" sibTransId="{EC2DEC7A-46E2-44EC-AFDA-3041D4817993}"/>
    <dgm:cxn modelId="{AED05AC6-BA7E-454C-913C-C9B0764F4026}" type="presOf" srcId="{BEB677D0-EB4C-42D1-B488-CA023B52EA9C}" destId="{E38C8815-074A-4809-9DFF-3CE17D99A580}" srcOrd="0" destOrd="0" presId="urn:microsoft.com/office/officeart/2005/8/layout/vList6"/>
    <dgm:cxn modelId="{0CAEF0DB-F89F-4CFC-B2B7-ECAB6C17572D}" type="presOf" srcId="{302BE444-0172-4278-B25C-BD37EF2F5F20}" destId="{E38C8815-074A-4809-9DFF-3CE17D99A580}" srcOrd="0" destOrd="2" presId="urn:microsoft.com/office/officeart/2005/8/layout/vList6"/>
    <dgm:cxn modelId="{3F6F94E0-79E5-4F9E-A3D6-21DE3B5B65E6}" type="presOf" srcId="{7BC1AE2C-BFA4-4736-B40A-40E1C6682B7B}" destId="{92066988-545F-4CE4-B255-C3BFA7FC854B}" srcOrd="0" destOrd="0" presId="urn:microsoft.com/office/officeart/2005/8/layout/vList6"/>
    <dgm:cxn modelId="{508FA7E1-B57D-4228-8FF9-9609B6C6D74C}" srcId="{30F9906D-0E09-4B8E-90C0-EFDB27F5A8E4}" destId="{DC31BC1F-F12D-483F-8948-B667319174D1}" srcOrd="2" destOrd="0" parTransId="{79A1CAB2-0D65-4A4D-8D86-6D299CBC2179}" sibTransId="{F6B859F1-5EBA-4D8E-9705-58CAED380CE6}"/>
    <dgm:cxn modelId="{3DB2DDE9-D56E-4641-A296-E6995F12B27F}" srcId="{660920C9-5743-44C4-9721-205EC9BEB9B5}" destId="{6319234B-7AFF-48ED-99BF-50AE7DC69D7B}" srcOrd="1" destOrd="0" parTransId="{FFBDF045-9BAF-48FC-9CA2-858955E0E0A4}" sibTransId="{0D5E0D89-89B7-4242-ABA9-957B02493716}"/>
    <dgm:cxn modelId="{1F4637EA-F91A-4DFB-BFB6-0377C8F9D403}" type="presOf" srcId="{51FADC5F-1C61-40BB-BD32-8EED2DD1D1D8}" destId="{9573265D-6879-471A-AF4E-57059FB42868}" srcOrd="0" destOrd="0" presId="urn:microsoft.com/office/officeart/2005/8/layout/vList6"/>
    <dgm:cxn modelId="{D8D01DF1-31AC-4003-BB44-F856AAE85DDF}" type="presOf" srcId="{30F9906D-0E09-4B8E-90C0-EFDB27F5A8E4}" destId="{6C1B5204-6FBC-494D-969D-E519B94FE409}" srcOrd="0" destOrd="0" presId="urn:microsoft.com/office/officeart/2005/8/layout/vList6"/>
    <dgm:cxn modelId="{7B4A43F9-8CEF-47CF-8B3E-F8D42BE7F69A}" srcId="{30F9906D-0E09-4B8E-90C0-EFDB27F5A8E4}" destId="{7BC1AE2C-BFA4-4736-B40A-40E1C6682B7B}" srcOrd="0" destOrd="0" parTransId="{950E343C-84C3-4D3C-A9B4-9B09C0E90E46}" sibTransId="{FBAFE114-F6F6-4EB1-9484-C021D2730405}"/>
    <dgm:cxn modelId="{923A6DFE-CEDA-4CD3-BF0B-03C24CA16BBE}" type="presParOf" srcId="{9573265D-6879-471A-AF4E-57059FB42868}" destId="{AAFB47DD-CA58-43B8-B2F3-6573D23CE902}" srcOrd="0" destOrd="0" presId="urn:microsoft.com/office/officeart/2005/8/layout/vList6"/>
    <dgm:cxn modelId="{9B5D2164-21D3-41DE-AAE4-6C2373E5FF5E}" type="presParOf" srcId="{AAFB47DD-CA58-43B8-B2F3-6573D23CE902}" destId="{5A122FBC-BE9A-44BF-8B47-89259EF2F4EA}" srcOrd="0" destOrd="0" presId="urn:microsoft.com/office/officeart/2005/8/layout/vList6"/>
    <dgm:cxn modelId="{C0C2918B-5522-4DAC-992C-41D52CE4C86C}" type="presParOf" srcId="{AAFB47DD-CA58-43B8-B2F3-6573D23CE902}" destId="{E38C8815-074A-4809-9DFF-3CE17D99A580}" srcOrd="1" destOrd="0" presId="urn:microsoft.com/office/officeart/2005/8/layout/vList6"/>
    <dgm:cxn modelId="{A20B887D-222C-4EFD-9D70-A45AECE63D17}" type="presParOf" srcId="{9573265D-6879-471A-AF4E-57059FB42868}" destId="{5A8A7AA0-3070-4942-BECF-F507D219A397}" srcOrd="1" destOrd="0" presId="urn:microsoft.com/office/officeart/2005/8/layout/vList6"/>
    <dgm:cxn modelId="{BE09F013-9F07-4880-BF68-CB235B890963}" type="presParOf" srcId="{9573265D-6879-471A-AF4E-57059FB42868}" destId="{AF75CCB5-CE60-46C2-8959-C8BE5E71003C}" srcOrd="2" destOrd="0" presId="urn:microsoft.com/office/officeart/2005/8/layout/vList6"/>
    <dgm:cxn modelId="{DC9F3226-FE32-4F32-B3CB-88070EB61FB3}" type="presParOf" srcId="{AF75CCB5-CE60-46C2-8959-C8BE5E71003C}" destId="{6C1B5204-6FBC-494D-969D-E519B94FE409}" srcOrd="0" destOrd="0" presId="urn:microsoft.com/office/officeart/2005/8/layout/vList6"/>
    <dgm:cxn modelId="{BE2A348C-5552-4447-B9E9-A2B18991A972}" type="presParOf" srcId="{AF75CCB5-CE60-46C2-8959-C8BE5E71003C}" destId="{92066988-545F-4CE4-B255-C3BFA7FC854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8C8815-074A-4809-9DFF-3CE17D99A580}">
      <dsp:nvSpPr>
        <dsp:cNvPr id="0" name=""/>
        <dsp:cNvSpPr/>
      </dsp:nvSpPr>
      <dsp:spPr>
        <a:xfrm>
          <a:off x="2880319" y="434"/>
          <a:ext cx="4320480" cy="16947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Отдых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Размещение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Оздоровление</a:t>
          </a:r>
        </a:p>
        <a:p>
          <a:pPr marL="228600" lvl="1" indent="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kern="1200" dirty="0"/>
        </a:p>
      </dsp:txBody>
      <dsp:txXfrm>
        <a:off x="2880319" y="212284"/>
        <a:ext cx="3684931" cy="1271097"/>
      </dsp:txXfrm>
    </dsp:sp>
    <dsp:sp modelId="{5A122FBC-BE9A-44BF-8B47-89259EF2F4EA}">
      <dsp:nvSpPr>
        <dsp:cNvPr id="0" name=""/>
        <dsp:cNvSpPr/>
      </dsp:nvSpPr>
      <dsp:spPr>
        <a:xfrm>
          <a:off x="0" y="434"/>
          <a:ext cx="2880320" cy="16947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Пансионат</a:t>
          </a:r>
        </a:p>
      </dsp:txBody>
      <dsp:txXfrm>
        <a:off x="82733" y="83167"/>
        <a:ext cx="2714854" cy="1529331"/>
      </dsp:txXfrm>
    </dsp:sp>
    <dsp:sp modelId="{92066988-545F-4CE4-B255-C3BFA7FC854B}">
      <dsp:nvSpPr>
        <dsp:cNvPr id="0" name=""/>
        <dsp:cNvSpPr/>
      </dsp:nvSpPr>
      <dsp:spPr>
        <a:xfrm>
          <a:off x="2880319" y="1864711"/>
          <a:ext cx="4320480" cy="16947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171450" lvl="1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kern="1200" dirty="0"/>
            <a:t>Оздоровление + доп. услуги</a:t>
          </a:r>
        </a:p>
        <a:p>
          <a:pPr marL="171450" lvl="1" indent="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kern="1200" dirty="0"/>
            <a:t>+ Размещение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= Отдых</a:t>
          </a:r>
        </a:p>
      </dsp:txBody>
      <dsp:txXfrm>
        <a:off x="2880319" y="2076561"/>
        <a:ext cx="3684931" cy="1271097"/>
      </dsp:txXfrm>
    </dsp:sp>
    <dsp:sp modelId="{6C1B5204-6FBC-494D-969D-E519B94FE409}">
      <dsp:nvSpPr>
        <dsp:cNvPr id="0" name=""/>
        <dsp:cNvSpPr/>
      </dsp:nvSpPr>
      <dsp:spPr>
        <a:xfrm>
          <a:off x="0" y="1864711"/>
          <a:ext cx="2880320" cy="16947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 err="1"/>
            <a:t>Спа</a:t>
          </a:r>
          <a:r>
            <a:rPr lang="ru-RU" sz="3900" kern="1200" dirty="0"/>
            <a:t>-отель</a:t>
          </a:r>
        </a:p>
      </dsp:txBody>
      <dsp:txXfrm>
        <a:off x="82733" y="1947444"/>
        <a:ext cx="2714854" cy="1529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802631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/>
              <a:t>Спа-отель: концепция средства размещения или инструмент продвижения услуг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3861048"/>
            <a:ext cx="4419600" cy="939552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/>
              <a:t>Макарова Д.Д.</a:t>
            </a:r>
          </a:p>
          <a:p>
            <a:pPr algn="r"/>
            <a:r>
              <a:rPr lang="ru-RU" dirty="0"/>
              <a:t>к.э.н., доцент кафедры Туризма и культурного наследия</a:t>
            </a:r>
          </a:p>
          <a:p>
            <a:pPr algn="r"/>
            <a:r>
              <a:rPr lang="ru-RU" dirty="0"/>
              <a:t>АНО ВО «Российский новый университет»</a:t>
            </a:r>
          </a:p>
        </p:txBody>
      </p:sp>
      <p:pic>
        <p:nvPicPr>
          <p:cNvPr id="5" name="Рисунок 4" descr="Изображение выглядит как мультфильм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B3285C9-7E4E-5E51-5D4B-335E492B2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516" y="44624"/>
            <a:ext cx="2127509" cy="1872208"/>
          </a:xfrm>
          <a:prstGeom prst="rect">
            <a:avLst/>
          </a:prstGeom>
        </p:spPr>
      </p:pic>
      <p:pic>
        <p:nvPicPr>
          <p:cNvPr id="7" name="Рисунок 6" descr="Изображение выглядит как Графика, Шрифт, графический дизайн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26674646-E5DC-082A-A431-D25E75FF3E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3176"/>
            <a:ext cx="1772814" cy="177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600" dirty="0"/>
              <a:t>Постановление №1860 от 18.11.2022 </a:t>
            </a:r>
            <a:br>
              <a:rPr lang="ru-RU" sz="2600" dirty="0"/>
            </a:br>
            <a:r>
              <a:rPr lang="ru-RU" sz="2600" dirty="0"/>
              <a:t>«Об утверждении Положения о классификации гостиниц»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Городская гостиница (отель);</a:t>
            </a:r>
          </a:p>
          <a:p>
            <a:r>
              <a:rPr lang="ru-RU" dirty="0"/>
              <a:t>Гостиница, расположенная в здании, являющемся объектом культурного наследия, и (или) выявленным объектом культурного наследия, и (или) объектом, составляющим предмет охраны исторического поселения</a:t>
            </a:r>
          </a:p>
          <a:p>
            <a:r>
              <a:rPr lang="ru-RU" dirty="0"/>
              <a:t>Курортный отель, санаторий, дом отдыха, центр отдыха, пансионат;</a:t>
            </a:r>
          </a:p>
          <a:p>
            <a:r>
              <a:rPr lang="ru-RU" dirty="0" err="1"/>
              <a:t>Апарт</a:t>
            </a:r>
            <a:r>
              <a:rPr lang="ru-RU" dirty="0"/>
              <a:t>-отель;</a:t>
            </a:r>
          </a:p>
          <a:p>
            <a:r>
              <a:rPr lang="ru-RU" dirty="0"/>
              <a:t>Комплекс апартаментов;</a:t>
            </a:r>
          </a:p>
          <a:p>
            <a:r>
              <a:rPr lang="ru-RU" dirty="0"/>
              <a:t>Мотель;</a:t>
            </a:r>
          </a:p>
          <a:p>
            <a:r>
              <a:rPr lang="ru-RU" dirty="0"/>
              <a:t>Хостел;</a:t>
            </a:r>
          </a:p>
          <a:p>
            <a:r>
              <a:rPr lang="ru-RU" dirty="0"/>
              <a:t>Загородный отель, туристская база, база отдыха.</a:t>
            </a:r>
          </a:p>
        </p:txBody>
      </p:sp>
    </p:spTree>
    <p:extLst>
      <p:ext uri="{BB962C8B-B14F-4D97-AF65-F5344CB8AC3E}">
        <p14:creationId xmlns:p14="http://schemas.microsoft.com/office/powerpoint/2010/main" val="2893146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ГОСТ Р 55317-2012 «Услуги населению. СПА-услуги. Термины и определения»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5410944" cy="3849291"/>
          </a:xfrm>
        </p:spPr>
        <p:txBody>
          <a:bodyPr>
            <a:normAutofit fontScale="92500" lnSpcReduction="20000"/>
          </a:bodyPr>
          <a:lstStyle/>
          <a:p>
            <a:pPr algn="just" fontAlgn="base"/>
            <a:r>
              <a:rPr lang="ru-RU" dirty="0"/>
              <a:t>2.2.2 </a:t>
            </a:r>
            <a:r>
              <a:rPr lang="ru-RU" b="1" dirty="0"/>
              <a:t>СПА-центр в отеле (гостинице, средстве размещения):</a:t>
            </a:r>
            <a:r>
              <a:rPr lang="ru-RU" dirty="0"/>
              <a:t> Структурное подразделение отеля или СПА, расположенное на его территории, предоставляющее разнообразные СПА-услуги и ориентированное на обслуживание клиентов отеля.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Примечание - К СПА-центрам в отелях относят СПА в бизнес-отеле, СПА в загородном отеле, СПА-центр в составе </a:t>
            </a:r>
            <a:r>
              <a:rPr lang="ru-RU" dirty="0" err="1"/>
              <a:t>гостинично</a:t>
            </a:r>
            <a:r>
              <a:rPr lang="ru-RU" dirty="0"/>
              <a:t>-курортного и санаторно-курортного комплекса, </a:t>
            </a:r>
            <a:r>
              <a:rPr lang="ru-RU" b="1" dirty="0">
                <a:solidFill>
                  <a:srgbClr val="FF0000"/>
                </a:solidFill>
              </a:rPr>
              <a:t>СПА-отель.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93096"/>
            <a:ext cx="2952328" cy="215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309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СПА-отель, санаторий или пансионат? (авторские определения)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899682"/>
              </p:ext>
            </p:extLst>
          </p:nvPr>
        </p:nvGraphicFramePr>
        <p:xfrm>
          <a:off x="467544" y="1340767"/>
          <a:ext cx="8352928" cy="5073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8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4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1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Тип размещения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Отличительные особенности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3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Санаторий</a:t>
                      </a:r>
                      <a:endParaRPr lang="ru-RU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Средство размещения,  которое предоставляет лечебные и медицинские услуги для проживающих гостей и длительное проживание. Иные особенности: курс лечения, распорядок дня и расписание по предоставлению лечебных/медицинских услуг, лечение включено в стоимость проживания, особенный рацион питания для проживающих гостей. Основная цель у гостей – лечение.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3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Пансионат</a:t>
                      </a:r>
                      <a:endParaRPr lang="ru-RU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Средство размещения, предоставляющее проживание, а также оздоровительные и косметологические услуги за дополнительную плату. Иные особенности: любой период проживания, свободный график у проживающих гостей, разнообразное питание. Основная цель у гостей – отдых с элементами оздоровления.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8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Спа-отель</a:t>
                      </a:r>
                      <a:endParaRPr lang="ru-RU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Средство размещения, располагающееся в курортной зоне или лесном массиве, предоставляющее проживание,  а также различные процедуры, направленные на оздоровление, омоложение, релаксацию. Иные особенности: любой период проживания, достаточно свободный график у проживающих гостей (возможно уже оплачены различные процедуры),  разнообразное питание (возможно с ориентиром на здоровое питание). Основная цель -  отдых, направленный на оздоровление и  восстановление сил.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3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Курортный отель</a:t>
                      </a:r>
                      <a:endParaRPr lang="ru-RU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Средство размещения, которое располагается на курорте и предоставляет дополнительные услуги, направленные на оздоровление гостей с помощью природных ресурсов. Иные особенности: любой период проживания, отсутствие распорядка дня и предоставление разнообразного питания для гостей. Основная цель -  отдых, направленный на оздоровление и  восстановление сил.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014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dirty="0" err="1"/>
              <a:t>Спа</a:t>
            </a:r>
            <a:r>
              <a:rPr lang="ru-RU" dirty="0"/>
              <a:t> –отель или пансионат?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547260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/>
              <a:t>Вид гостиницы</a:t>
            </a:r>
            <a:r>
              <a:rPr lang="ru-RU" dirty="0"/>
              <a:t>: санаторий или пансионат? По оказываемым услугам </a:t>
            </a:r>
            <a:r>
              <a:rPr lang="ru-RU" dirty="0" err="1"/>
              <a:t>спа</a:t>
            </a:r>
            <a:r>
              <a:rPr lang="ru-RU" dirty="0"/>
              <a:t>-отель можно сравнить с пансионатом.</a:t>
            </a:r>
          </a:p>
          <a:p>
            <a:pPr algn="just"/>
            <a:r>
              <a:rPr lang="ru-RU" b="1" dirty="0"/>
              <a:t>Теория поколения</a:t>
            </a:r>
            <a:r>
              <a:rPr lang="ru-RU" dirty="0"/>
              <a:t>. </a:t>
            </a:r>
            <a:r>
              <a:rPr lang="ru-RU" dirty="0" err="1"/>
              <a:t>Спа</a:t>
            </a:r>
            <a:r>
              <a:rPr lang="ru-RU" dirty="0"/>
              <a:t>-отель для поколения </a:t>
            </a:r>
            <a:r>
              <a:rPr lang="en-US" dirty="0"/>
              <a:t>Z </a:t>
            </a:r>
            <a:r>
              <a:rPr lang="ru-RU" dirty="0"/>
              <a:t>более интересно звучит, чем пансионат. </a:t>
            </a:r>
          </a:p>
          <a:p>
            <a:pPr algn="just"/>
            <a:r>
              <a:rPr lang="ru-RU" b="1" dirty="0"/>
              <a:t>Концепция как новый гостиничный продукт</a:t>
            </a:r>
            <a:r>
              <a:rPr lang="ru-RU" dirty="0"/>
              <a:t>. Первичная потребность  гостей в получении различных процедур, направленных на оздоровление (как в пансионате),  обновленная материально-техническая база средства размещения, ЗОЖ, удаленность от мегаполиса.</a:t>
            </a:r>
          </a:p>
          <a:p>
            <a:pPr algn="just"/>
            <a:r>
              <a:rPr lang="ru-RU" b="1" dirty="0"/>
              <a:t>Инструмент маркетинга</a:t>
            </a:r>
            <a:r>
              <a:rPr lang="ru-RU" dirty="0"/>
              <a:t>. </a:t>
            </a:r>
            <a:r>
              <a:rPr lang="ru-RU" dirty="0" err="1"/>
              <a:t>Спа</a:t>
            </a:r>
            <a:r>
              <a:rPr lang="ru-RU" dirty="0"/>
              <a:t>-отель или пансионат. «Красивая картинка» для продвижения и рекламы. 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23968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91264" cy="244827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СПА-отель – это обновленная концепция пансионата, направленная на отдых гостей, а  также ориентир на более молодого потребителя услуг с изменяющимися потребностями и более высокими требованиями к инфраструктуре объекта и его внешнему виду, питанию и процедурам. Стоимость всех этих услуг уходит на второй план.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77568214"/>
              </p:ext>
            </p:extLst>
          </p:nvPr>
        </p:nvGraphicFramePr>
        <p:xfrm>
          <a:off x="827584" y="2852936"/>
          <a:ext cx="7200800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83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557720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4" name="Рисунок 3" descr="Изображение выглядит как текст, снимок экрана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6A7632BD-21AB-49C1-2E7F-67CB81C1E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6632"/>
            <a:ext cx="2532470" cy="407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247374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4381</TotalTime>
  <Words>572</Words>
  <Application>Microsoft Office PowerPoint</Application>
  <PresentationFormat>Экран 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Tw Cen MT</vt:lpstr>
      <vt:lpstr>Паркет</vt:lpstr>
      <vt:lpstr>Спа-отель: концепция средства размещения или инструмент продвижения услуг</vt:lpstr>
      <vt:lpstr>Постановление №1860 от 18.11.2022  «Об утверждении Положения о классификации гостиниц»  </vt:lpstr>
      <vt:lpstr>ГОСТ Р 55317-2012 «Услуги населению. СПА-услуги. Термины и определения»</vt:lpstr>
      <vt:lpstr>СПА-отель, санаторий или пансионат? (авторские определения)</vt:lpstr>
      <vt:lpstr>Спа –отель или пансионат?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Спа-отель: концепция средства размещения или инструмент продвижения услуг</dc:title>
  <dc:creator>данчик</dc:creator>
  <cp:lastModifiedBy>Макарова Дарья Дмитриевна</cp:lastModifiedBy>
  <cp:revision>21</cp:revision>
  <dcterms:created xsi:type="dcterms:W3CDTF">2022-05-03T07:18:59Z</dcterms:created>
  <dcterms:modified xsi:type="dcterms:W3CDTF">2024-08-24T07:02:25Z</dcterms:modified>
</cp:coreProperties>
</file>