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64" r:id="rId5"/>
    <p:sldId id="265" r:id="rId6"/>
    <p:sldId id="266" r:id="rId7"/>
    <p:sldId id="258" r:id="rId8"/>
    <p:sldId id="267" r:id="rId9"/>
    <p:sldId id="268" r:id="rId10"/>
    <p:sldId id="269" r:id="rId11"/>
    <p:sldId id="270" r:id="rId12"/>
    <p:sldId id="259" r:id="rId13"/>
    <p:sldId id="26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CCCCFF"/>
    <a:srgbClr val="FFCCFF"/>
    <a:srgbClr val="FFFF66"/>
    <a:srgbClr val="99CC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E464C7-9111-4146-A39A-11C926D842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8BEC03A-924D-48E6-ACB0-64DBCA3E62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FBFF890-B259-4628-9280-C33AADA86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EE82-3998-4BC1-8690-E43B095E233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EC1F08E-6314-49C2-92A4-2804AF282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ACC6754-130B-4FCE-9663-D5E54447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B6FD1-1780-47AF-A6C0-9B618E548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52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9188F3-F9E4-48C5-AB47-636638958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CDB29DF-C17B-4D37-8ED8-97075D46BB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EB99425-6028-4102-AB9E-3B2B897D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EE82-3998-4BC1-8690-E43B095E233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B7D4C7E-FA61-4DAC-AEA4-DBCFB35D6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6B6FEF4-8BAD-4642-A88C-25D9038F8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B6FD1-1780-47AF-A6C0-9B618E548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614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65CBB4F4-C83D-4A58-BBC1-955766FF5C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F02231A-9CC4-4A74-A6FE-762837E7AC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A93C2DF-2A2B-49AE-8B0C-EC68D0554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EE82-3998-4BC1-8690-E43B095E233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44D6DEE-E1E1-418D-8F3F-CEECBB390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8C635EA-6163-4B20-98BA-E26E8BA63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B6FD1-1780-47AF-A6C0-9B618E548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098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A73BA8-8AF6-4EB4-882A-E7FA8267C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C4B3215-0D3C-4CB6-9520-F9414AAB4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2439FFF-6FB3-4663-87B4-12D0636E9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EE82-3998-4BC1-8690-E43B095E233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D4FEA29-CA32-4672-B3E3-93CBB09AB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88BBBBB-D3B7-4DEC-BF64-55F2420E1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B6FD1-1780-47AF-A6C0-9B618E548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96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AF0D80-8373-4CCA-BD9B-7CCD6DBA7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676B636-5340-45EC-9DAB-72056DEB29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A519409-2746-44DB-B136-8F927AD6C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EE82-3998-4BC1-8690-E43B095E233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9E09A6E-6B52-4DAA-8D1B-71A82635B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4C5DE14-5A5A-45AC-8687-4D63A3DDC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B6FD1-1780-47AF-A6C0-9B618E548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255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F488CA-A98C-498F-8DFF-37D254D09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E9C497A-20A5-4164-BE55-077E43A79C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B392195-7559-4936-9C38-5162A0DAE3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6FF9112-8AA7-4D41-A5D7-6F3AA06D9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EE82-3998-4BC1-8690-E43B095E233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81B573B-D941-4D46-B437-26E421316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E7AA29F-2E6A-4849-892B-5AD849322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B6FD1-1780-47AF-A6C0-9B618E548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47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05E3E1-AA27-4F65-808B-ECF8998DB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478CDAB-5EFA-4E47-A409-3D2EB5E7D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B62A1DE-0797-479F-8076-16FEE8ABA7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0989F83-0A6E-4E67-9217-377D5A69EA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724D436-A608-451D-AA62-DC0CA48442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8266A287-EB4F-4A7A-8538-80544FD44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EE82-3998-4BC1-8690-E43B095E233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80DAECF-EB49-4726-95F7-A3933C738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8A2483C-6C6E-439D-901F-88E2AD362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B6FD1-1780-47AF-A6C0-9B618E548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054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8C4F9B-57AD-40C6-9ACE-4BFDA9491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B73D6C5-0528-4F6F-86E1-37D26EC7A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EE82-3998-4BC1-8690-E43B095E233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DFBF6E1-9469-4ACC-9AF6-B2896E0A1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F2DC69B-318B-410C-A8DE-B14629A27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B6FD1-1780-47AF-A6C0-9B618E548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7B7D1B6-4366-4676-9AC0-F2409A29F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EE82-3998-4BC1-8690-E43B095E233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DE64AF3-E613-4311-B0D4-7BA5CF3A6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05F0A4E-2E4C-4857-9F8D-D361A833F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B6FD1-1780-47AF-A6C0-9B618E548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615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0D3965-47AB-455F-9A99-B1017FDDD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8CF6CFD-BBEA-457A-B440-ED4778CC3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3072DDE-43AE-4B5F-9377-EDB102D152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F1DC471-E1A0-4977-B169-284D86251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EE82-3998-4BC1-8690-E43B095E233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EF354F0-70F4-4415-B6EE-D4BF5B635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5742206-6F4F-4F98-88AD-8907F7F96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B6FD1-1780-47AF-A6C0-9B618E548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380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EFB964-F3F6-4067-93E2-2EEA93240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71F6566-09E7-49B3-8E6F-9A1B60D4C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6C334B6-1503-40A3-A972-1AB684BC6C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8A4E43D-FE1B-4677-8722-31CED51E1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EE82-3998-4BC1-8690-E43B095E233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787F23E-55AE-46B3-B5BE-04523BCB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41969D6-B75A-459C-8D02-4DD0D0251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B6FD1-1780-47AF-A6C0-9B618E548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738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2000">
              <a:srgbClr val="FFFF00">
                <a:lumMod val="60000"/>
                <a:lumOff val="40000"/>
                <a:alpha val="49000"/>
              </a:srgbClr>
            </a:gs>
            <a:gs pos="0">
              <a:srgbClr val="CCFF33">
                <a:lumMod val="92000"/>
                <a:lumOff val="8000"/>
                <a:alpha val="45000"/>
              </a:srgbClr>
            </a:gs>
            <a:gs pos="100000">
              <a:srgbClr val="CCCCFF">
                <a:lumMod val="82000"/>
                <a:alpha val="7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336EC4-965D-4E6F-8B5C-61ACFE992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25EC4AF-BC45-48E2-93DA-BB886287F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F6FC949-E5E1-4F77-A1AD-A96C57B76F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2EE82-3998-4BC1-8690-E43B095E233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5E2FCF0-C3BE-4A40-810D-0CFF523A93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0719FCE-B51A-4945-B66B-A8782B58EE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B6FD1-1780-47AF-A6C0-9B618E548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700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BBD682-2FAC-4C60-AE1D-C0C283983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407" y="563532"/>
            <a:ext cx="11800936" cy="370043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ПРОЕКТНАЯ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ДЕЯТЕЛЬНОСТЬ 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ПРОЦЕССЕ 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СОЗДАНИЯ  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КОЛЛЕКЦИИ 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НАЦИОНАЛЬНЫХ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КОСТЮМОВ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09C6790-5ECB-48F4-B5DE-94662091D4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9124" y="4471005"/>
            <a:ext cx="10827589" cy="1955409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/>
              <a:t>Донская Оксана </a:t>
            </a:r>
            <a:r>
              <a:rPr lang="ru-RU" dirty="0" smtClean="0"/>
              <a:t>Алексеевна </a:t>
            </a:r>
            <a:endParaRPr lang="en-US" dirty="0" smtClean="0"/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педагог </a:t>
            </a:r>
            <a:r>
              <a:rPr lang="ru-RU" dirty="0"/>
              <a:t>дополнительного </a:t>
            </a:r>
            <a:r>
              <a:rPr lang="ru-RU" dirty="0" smtClean="0"/>
              <a:t>образования МАОУ </a:t>
            </a:r>
            <a:r>
              <a:rPr lang="ru-RU" dirty="0"/>
              <a:t>«СОШ №25 «Гелиос» </a:t>
            </a:r>
            <a:endParaRPr lang="en-US" dirty="0" smtClean="0"/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(</a:t>
            </a:r>
            <a:r>
              <a:rPr lang="ru-RU" dirty="0"/>
              <a:t>структурное подразделение «Арт-Центр»)» НГО</a:t>
            </a:r>
            <a:r>
              <a:rPr lang="en-US" dirty="0"/>
              <a:t> 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0305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FC8A40-10B2-4220-9F42-5DAA08CA2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816" y="0"/>
            <a:ext cx="11129513" cy="1325563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Дефиле 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нанайских 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костюмов </a:t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фестивале 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«Живой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источник»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751FD12-849C-41AF-886B-CBB7B42DF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video5458376273225071724">
            <a:hlinkClick r:id="" action="ppaction://media"/>
            <a:extLst>
              <a:ext uri="{FF2B5EF4-FFF2-40B4-BE49-F238E27FC236}">
                <a16:creationId xmlns:a16="http://schemas.microsoft.com/office/drawing/2014/main" xmlns="" id="{86758C50-E4C0-4B47-BDEB-753A151A49D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5423" y="1258088"/>
            <a:ext cx="9955400" cy="559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2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F444C9-EBE8-4D53-9140-C4C51BD04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7DBEA9A-B02D-4EE0-B6BE-95C5BA0EB7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90" t="2339" r="7433" b="-5252"/>
          <a:stretch/>
        </p:blipFill>
        <p:spPr>
          <a:xfrm>
            <a:off x="579673" y="189781"/>
            <a:ext cx="4941233" cy="6832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1B6C4E3-B217-4132-A5F8-3D0F9EF615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131" y="3209701"/>
            <a:ext cx="4572000" cy="342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7E620B9-0465-47D0-90E7-0CD5384C1E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8" r="9677"/>
          <a:stretch/>
        </p:blipFill>
        <p:spPr>
          <a:xfrm>
            <a:off x="9627079" y="350641"/>
            <a:ext cx="1846052" cy="26159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9AE73F1-C6E0-40F6-823A-FFD8DB866E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131" y="350639"/>
            <a:ext cx="1961975" cy="26159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873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971E26-EFD6-4B7A-AF03-B72FA6845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15" y="448574"/>
            <a:ext cx="11421373" cy="6150633"/>
          </a:xfrm>
        </p:spPr>
        <p:txBody>
          <a:bodyPr>
            <a:normAutofit fontScale="70000" lnSpcReduction="20000"/>
          </a:bodyPr>
          <a:lstStyle/>
          <a:p>
            <a:pPr marL="0" indent="432000" algn="just">
              <a:lnSpc>
                <a:spcPct val="120000"/>
              </a:lnSpc>
              <a:spcBef>
                <a:spcPts val="0"/>
              </a:spcBef>
            </a:pPr>
            <a:r>
              <a:rPr lang="ru-RU" sz="4500" dirty="0"/>
              <a:t>Разработка и реализация проекта по созданию национальных костюмов направлена на расширение кругозора детей в области национальной культуры, формирует ответственность за судьбу своего народа, толерантность к иному образу жизни, воспитывает уважительное отношение к культуре разных народов</a:t>
            </a:r>
            <a:r>
              <a:rPr lang="ru-RU" sz="4500" dirty="0" smtClean="0"/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4500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4500" dirty="0"/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</a:pPr>
            <a:r>
              <a:rPr lang="ru-RU" sz="4500" dirty="0"/>
              <a:t> Введение проектной деятельности в дополнительное образование детей  позволяет решать многие задачи, поскольку при реализации таких проектов осуществляется исследовательская, творческая и прикладная деятельность.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481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1AE62B8-1737-4A68-8E6B-1E6158E0CF8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2687787"/>
            <a:ext cx="12192000" cy="435133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2418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B0427C-5100-428F-A0BF-1E337B35B1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24025" y="5261316"/>
            <a:ext cx="5195667" cy="1287195"/>
          </a:xfrm>
        </p:spPr>
        <p:txBody>
          <a:bodyPr>
            <a:normAutofit fontScale="90000"/>
          </a:bodyPr>
          <a:lstStyle/>
          <a:p>
            <a:r>
              <a:rPr lang="ru-RU" sz="2700" b="1" dirty="0"/>
              <a:t>«Стратегии развития воспитания в </a:t>
            </a:r>
            <a:r>
              <a:rPr lang="ru-RU" sz="2700" b="1" dirty="0" smtClean="0"/>
              <a:t>РФ</a:t>
            </a: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> на период до 2025 </a:t>
            </a:r>
            <a:r>
              <a:rPr lang="ru-RU" sz="2700" b="1" dirty="0" smtClean="0"/>
              <a:t>года».</a:t>
            </a: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F5A2671-735A-48D0-8963-19F91A8C86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189" y="1163504"/>
            <a:ext cx="11412747" cy="4135902"/>
          </a:xfrm>
        </p:spPr>
        <p:txBody>
          <a:bodyPr>
            <a:normAutofit fontScale="85000" lnSpcReduction="10000"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3200" b="1" dirty="0" smtClean="0"/>
              <a:t>«</a:t>
            </a:r>
            <a:r>
              <a:rPr lang="ru-RU" sz="3200" b="1" dirty="0" smtClean="0"/>
              <a:t>В </a:t>
            </a:r>
            <a:r>
              <a:rPr lang="ru-RU" sz="3200" b="1" dirty="0"/>
              <a:t>условиях национального возрождения Российской Федерации приоритетной задачей в сфере воспитания детей является развитие высоконравственной личности, разделяющей российские традиционные духовные ценности, обладающей актуальными знаниями и умениями, способной реализовать свой потенциал в условиях современного общества, готовой к мирному созиданию и защите Родины</a:t>
            </a:r>
            <a:r>
              <a:rPr lang="ru-RU" sz="3200" b="1" dirty="0" smtClean="0"/>
              <a:t>.»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89634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F042C7B-61CA-4D63-9D89-D81EA21D3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493" y="392522"/>
            <a:ext cx="6546012" cy="4441235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Изучение </a:t>
            </a:r>
            <a:r>
              <a:rPr lang="ru-RU" sz="2400" dirty="0"/>
              <a:t>национального костюма является важной частью   сохранения культурного наследия и его передачи будущим поколениям. Национальная одежда – это своеобразная книга, научившись читать </a:t>
            </a:r>
            <a:r>
              <a:rPr lang="ru-RU" sz="2400" dirty="0" smtClean="0"/>
              <a:t>которую, </a:t>
            </a:r>
            <a:r>
              <a:rPr lang="ru-RU" sz="2400" dirty="0"/>
              <a:t>можно узнать о традициях, обычаях и истории народа. </a:t>
            </a:r>
          </a:p>
        </p:txBody>
      </p:sp>
      <p:pic>
        <p:nvPicPr>
          <p:cNvPr id="1026" name="Picture 2" descr="F:\1-1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412" y="465827"/>
            <a:ext cx="4644869" cy="22137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5f7cfe9c847b56.191690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879" y="3023558"/>
            <a:ext cx="6510068" cy="3661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WiV_ikYQOw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20800" r="-11092" b="-3288"/>
          <a:stretch/>
        </p:blipFill>
        <p:spPr bwMode="auto">
          <a:xfrm>
            <a:off x="362181" y="2213600"/>
            <a:ext cx="5331251" cy="4549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32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авлишин иллюстрации нанайцы">
            <a:extLst>
              <a:ext uri="{FF2B5EF4-FFF2-40B4-BE49-F238E27FC236}">
                <a16:creationId xmlns:a16="http://schemas.microsoft.com/office/drawing/2014/main" xmlns="" id="{A2D18759-5BA7-40E4-A565-A1E0CCB5CA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" t="3499" r="5097" b="3629"/>
          <a:stretch/>
        </p:blipFill>
        <p:spPr bwMode="auto">
          <a:xfrm>
            <a:off x="8660921" y="197652"/>
            <a:ext cx="3340614" cy="4601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24C3EA23-DF12-4610-BDD2-2991D4073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60" y="197652"/>
            <a:ext cx="2848214" cy="4582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5765A2D-2012-4409-9467-EC365C696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3" y="3959527"/>
            <a:ext cx="11935226" cy="2448750"/>
          </a:xfrm>
        </p:spPr>
        <p:txBody>
          <a:bodyPr>
            <a:no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600" b="1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/>
              <a:t>Нанайцы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dirty="0" smtClean="0"/>
              <a:t>(самоназвание: </a:t>
            </a:r>
            <a:r>
              <a:rPr lang="ru-RU" sz="2600" b="1" i="1" dirty="0" err="1"/>
              <a:t>нанай</a:t>
            </a:r>
            <a:r>
              <a:rPr lang="ru-RU" sz="2600" b="1" i="1" dirty="0"/>
              <a:t>, </a:t>
            </a:r>
            <a:r>
              <a:rPr lang="ru-RU" sz="2600" b="1" i="1" dirty="0" err="1"/>
              <a:t>нани</a:t>
            </a:r>
            <a:r>
              <a:rPr lang="ru-RU" sz="2600" b="1" i="1" dirty="0"/>
              <a:t> - «местный», «здешний человек»</a:t>
            </a:r>
            <a:r>
              <a:rPr lang="ru-RU" sz="2600" b="1" dirty="0"/>
              <a:t>) </a:t>
            </a:r>
            <a:endParaRPr lang="ru-RU" sz="2600" b="1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dirty="0" smtClean="0"/>
              <a:t>– </a:t>
            </a:r>
            <a:r>
              <a:rPr lang="ru-RU" sz="2600" b="1" dirty="0"/>
              <a:t> коренной народ на Дальнем Востоке Российской Федерации </a:t>
            </a:r>
            <a:endParaRPr lang="ru-RU" sz="2600" b="1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dirty="0" smtClean="0"/>
              <a:t>(</a:t>
            </a:r>
            <a:r>
              <a:rPr lang="ru-RU" sz="2600" b="1" dirty="0"/>
              <a:t>12,0 тыс. чел. – 2010 г</a:t>
            </a:r>
            <a:r>
              <a:rPr lang="ru-RU" sz="2600" b="1" dirty="0" smtClean="0"/>
              <a:t>.),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dirty="0" smtClean="0"/>
              <a:t> </a:t>
            </a:r>
            <a:r>
              <a:rPr lang="ru-RU" sz="2600" b="1" dirty="0"/>
              <a:t>проживают на территории Китая и вдоль берегов реки Амур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dirty="0"/>
              <a:t>в Приморском и Хабаровском краях. </a:t>
            </a:r>
          </a:p>
        </p:txBody>
      </p:sp>
      <p:pic>
        <p:nvPicPr>
          <p:cNvPr id="1030" name="Picture 6" descr="Куклы в народных костюмах №87 Кукла в нанайском костюме • Форум о  журнальных коллекциях Деагостини, Ашет, Eaglemoss, Modimio">
            <a:extLst>
              <a:ext uri="{FF2B5EF4-FFF2-40B4-BE49-F238E27FC236}">
                <a16:creationId xmlns:a16="http://schemas.microsoft.com/office/drawing/2014/main" xmlns="" id="{3B711DD8-8D25-4EA9-A036-3CF5C3C0C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494" y="456445"/>
            <a:ext cx="5120568" cy="3718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7713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79496C2-6F38-4609-89AC-71077AF5C3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94" y="302026"/>
            <a:ext cx="2180223" cy="4862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78095B-4710-4DD5-9346-74D4DE581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075" y="115744"/>
            <a:ext cx="10515600" cy="88178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Традиционная одежда 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нанайцев</a:t>
            </a:r>
          </a:p>
        </p:txBody>
      </p:sp>
      <p:pic>
        <p:nvPicPr>
          <p:cNvPr id="6" name="Объект 4">
            <a:extLst>
              <a:ext uri="{FF2B5EF4-FFF2-40B4-BE49-F238E27FC236}">
                <a16:creationId xmlns:a16="http://schemas.microsoft.com/office/drawing/2014/main" xmlns="" id="{F66DD98D-B9E5-4237-BE1D-9122FDF47B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2" r="13624"/>
          <a:stretch/>
        </p:blipFill>
        <p:spPr>
          <a:xfrm>
            <a:off x="8507102" y="3233809"/>
            <a:ext cx="1917941" cy="33717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41B86A0-2803-45C0-8BBC-C436E41315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235" y="302026"/>
            <a:ext cx="2335544" cy="5121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9F0672E-8300-42E8-A198-EEED8C05DC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1" r="11745"/>
          <a:stretch/>
        </p:blipFill>
        <p:spPr>
          <a:xfrm>
            <a:off x="2314326" y="2348321"/>
            <a:ext cx="2227516" cy="4257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AD6EF67-7E65-4C5F-80CF-8D2C6FFAF1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41842" y="1229000"/>
            <a:ext cx="4035155" cy="491817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b="1" dirty="0"/>
              <a:t>Халат –</a:t>
            </a:r>
            <a:r>
              <a:rPr lang="en-US" b="1" dirty="0"/>
              <a:t> </a:t>
            </a:r>
            <a:r>
              <a:rPr lang="ru-RU" b="1" i="1" dirty="0" err="1">
                <a:latin typeface="Bookman Old Style" pitchFamily="18" charset="0"/>
              </a:rPr>
              <a:t>энгэрэгдэ</a:t>
            </a:r>
            <a:endParaRPr lang="en-US" b="1" i="1" dirty="0">
              <a:latin typeface="Bookman Old Style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endParaRPr lang="ru-RU" b="1" i="1" dirty="0">
              <a:latin typeface="Bookman Old Style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b="1" dirty="0"/>
              <a:t>Штаны – </a:t>
            </a:r>
            <a:r>
              <a:rPr lang="en-US" b="1" dirty="0"/>
              <a:t> </a:t>
            </a:r>
            <a:r>
              <a:rPr lang="ru-RU" b="1" i="1" dirty="0">
                <a:latin typeface="Bookman Old Style" pitchFamily="18" charset="0"/>
              </a:rPr>
              <a:t>пэру</a:t>
            </a:r>
            <a:endParaRPr lang="en-US" b="1" i="1" dirty="0">
              <a:latin typeface="Bookman Old Style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endParaRPr lang="ru-RU" b="1" i="1" dirty="0">
              <a:latin typeface="Bookman Old Style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b="1" dirty="0"/>
              <a:t>Шапка –</a:t>
            </a:r>
            <a:r>
              <a:rPr lang="en-US" b="1" dirty="0"/>
              <a:t> </a:t>
            </a:r>
            <a:r>
              <a:rPr lang="ru-RU" b="1" dirty="0"/>
              <a:t> </a:t>
            </a:r>
            <a:r>
              <a:rPr lang="ru-RU" b="1" i="1" dirty="0" err="1">
                <a:latin typeface="Bookman Old Style" pitchFamily="18" charset="0"/>
              </a:rPr>
              <a:t>порогдан</a:t>
            </a:r>
            <a:endParaRPr lang="en-US" b="1" i="1" dirty="0">
              <a:latin typeface="Bookman Old Style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endParaRPr lang="ru-RU" b="1" i="1" dirty="0">
              <a:latin typeface="Bookman Old Style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b="1" dirty="0"/>
              <a:t>Пояс – </a:t>
            </a:r>
            <a:r>
              <a:rPr lang="ru-RU" b="1" i="1" dirty="0" err="1">
                <a:latin typeface="Bookman Old Style" pitchFamily="18" charset="0"/>
              </a:rPr>
              <a:t>омол</a:t>
            </a:r>
            <a:r>
              <a:rPr lang="en-US" b="1" i="1" dirty="0">
                <a:latin typeface="Bookman Old Style" pitchFamily="18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endParaRPr lang="ru-RU" b="1" i="1" dirty="0">
              <a:latin typeface="Bookman Old Style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b="1" dirty="0"/>
              <a:t>Косынка покрывало</a:t>
            </a:r>
            <a:r>
              <a:rPr lang="en-US" b="1" dirty="0"/>
              <a:t> </a:t>
            </a:r>
            <a:r>
              <a:rPr lang="ru-RU" b="1" dirty="0"/>
              <a:t>(муж.) –</a:t>
            </a:r>
            <a:r>
              <a:rPr lang="en-US" b="1" dirty="0"/>
              <a:t> </a:t>
            </a:r>
            <a:r>
              <a:rPr lang="ru-RU" b="1" dirty="0"/>
              <a:t> </a:t>
            </a:r>
            <a:r>
              <a:rPr lang="ru-RU" b="1" i="1" dirty="0" err="1">
                <a:latin typeface="Bookman Old Style" pitchFamily="18" charset="0"/>
              </a:rPr>
              <a:t>сиаптун</a:t>
            </a:r>
            <a:endParaRPr lang="ru-RU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78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19E0277-B463-4E15-9BFC-1593D745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955" y="218364"/>
            <a:ext cx="11627893" cy="6455391"/>
          </a:xfrm>
        </p:spPr>
        <p:txBody>
          <a:bodyPr>
            <a:noAutofit/>
          </a:bodyPr>
          <a:lstStyle/>
          <a:p>
            <a:pPr marL="0" indent="540000" algn="just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3200" dirty="0"/>
              <a:t>Проектная деятельность обучающихся – совместная учебно-познавательная, творческая или игровая деятельность учащихся-партнеров, имеющая общую цель, согласованные методы и  способы деятельности, направленная на достижение общего результата деятельности значимой для учащихся</a:t>
            </a:r>
            <a:r>
              <a:rPr lang="ru-RU" sz="3200" dirty="0" smtClean="0"/>
              <a:t>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3200" dirty="0"/>
          </a:p>
          <a:p>
            <a:pPr marL="0" indent="540000" algn="just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Ø"/>
            </a:pPr>
            <a:endParaRPr lang="ru-RU" sz="1600" dirty="0"/>
          </a:p>
          <a:p>
            <a:pPr marL="0" indent="540000" algn="just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3200" dirty="0"/>
              <a:t>Результат этой деятельности – найденный способ решения проблемы – носит практический характер и значим для самих открывателей. А для педагога учебный проект – это интегративное дидактическое средство развития, обучения и воспитания, которое позволяет вырабатывать и развивать специфические умения и навыки проектирования.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381293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4AB2E1-FED3-4855-94A4-DEED0F10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380" y="123587"/>
            <a:ext cx="11268222" cy="148092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Проект: «Нанайские костюмы – уникальность культуры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народов Приамурья»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49E741D-8FD0-4BAA-93D8-56604E7028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0402" y="3899140"/>
            <a:ext cx="3949438" cy="25506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/>
              <a:t> </a:t>
            </a:r>
            <a:r>
              <a:rPr lang="ru-RU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Этапы проекта: </a:t>
            </a:r>
            <a:endParaRPr lang="ru-RU" u="sng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  <a:p>
            <a:pPr marL="0" indent="0">
              <a:buNone/>
            </a:pPr>
            <a:r>
              <a:rPr lang="ru-RU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1. Организационный </a:t>
            </a:r>
            <a:endParaRPr lang="ru-RU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  <a:p>
            <a:pPr marL="0" indent="0">
              <a:buNone/>
            </a:pPr>
            <a:r>
              <a:rPr lang="ru-RU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2. Исследовательский</a:t>
            </a:r>
          </a:p>
          <a:p>
            <a:pPr marL="0" indent="0">
              <a:buNone/>
            </a:pPr>
            <a:r>
              <a:rPr lang="ru-RU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3. Технологический</a:t>
            </a:r>
          </a:p>
          <a:p>
            <a:pPr marL="0" indent="0">
              <a:buNone/>
            </a:pPr>
            <a:r>
              <a:rPr lang="ru-RU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4</a:t>
            </a:r>
            <a:r>
              <a:rPr lang="ru-RU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. Творческий </a:t>
            </a:r>
            <a:endParaRPr lang="ru-RU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A14AB2E1-FED3-4855-94A4-DEED0F10CE4F}"/>
              </a:ext>
            </a:extLst>
          </p:cNvPr>
          <p:cNvSpPr txBox="1">
            <a:spLocks/>
          </p:cNvSpPr>
          <p:nvPr/>
        </p:nvSpPr>
        <p:spPr>
          <a:xfrm>
            <a:off x="207034" y="1733850"/>
            <a:ext cx="11516175" cy="2475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28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Цель проекта: </a:t>
            </a:r>
            <a:r>
              <a:rPr lang="ru-RU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формирование у учащихся уважительного отношения к культуре различных национальностей в процессе коллективной творческой деятельности по созданию коллекции национальных нанайских костюмов.</a:t>
            </a:r>
            <a:r>
              <a:rPr lang="ru-RU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047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789567-7227-448E-B0B6-1D5E351E0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5045" y="-209056"/>
            <a:ext cx="8216962" cy="1325563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Изготовление 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женского 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костюма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869FE22-B255-439F-A71F-D06A687EFE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538" y="4219040"/>
            <a:ext cx="1889999" cy="252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65D5663-709B-457B-871B-1A079707E2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913" y="4198989"/>
            <a:ext cx="1889999" cy="252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61A5910-2D9D-475D-8320-7724DD405A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892" y="907551"/>
            <a:ext cx="2160000" cy="288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289BA9E-562A-4979-A86B-34849690A9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57" y="898913"/>
            <a:ext cx="2160000" cy="288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6E92C0D1-791F-4D7F-8C33-832E3BD50D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86" y="4198989"/>
            <a:ext cx="2219449" cy="252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F87668D4-AAFE-4018-B45C-FDB49626277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151" y="907551"/>
            <a:ext cx="2160000" cy="288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AC041FC-416A-4AA9-9736-4A59D86524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3" b="9575"/>
          <a:stretch/>
        </p:blipFill>
        <p:spPr>
          <a:xfrm>
            <a:off x="7702516" y="4219040"/>
            <a:ext cx="1778749" cy="252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81E4A5B4-A95B-46D9-8DA1-7039281D7E6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655" y="907551"/>
            <a:ext cx="2160000" cy="288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542259C9-58D1-4B39-A010-9089808E5EE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470" y="4198989"/>
            <a:ext cx="1890001" cy="252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6607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83D646-CA34-433A-A03F-8FFA4D48F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4" y="-215341"/>
            <a:ext cx="8243177" cy="1325563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Изготовление 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мужского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костюма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BBAE4CE-6DEE-49F8-BB38-74904436D9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7" t="5344" r="9490"/>
          <a:stretch/>
        </p:blipFill>
        <p:spPr>
          <a:xfrm>
            <a:off x="6786961" y="3505160"/>
            <a:ext cx="1936070" cy="32457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AE9398B-8D4D-40AF-A996-C6E5E541F2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" b="3035"/>
          <a:stretch/>
        </p:blipFill>
        <p:spPr>
          <a:xfrm>
            <a:off x="8975827" y="2788142"/>
            <a:ext cx="2899403" cy="39217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8D70921-EACF-4D1F-8FA6-BBC7457881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561" y="256378"/>
            <a:ext cx="1683093" cy="22441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DE6E143-B410-4F75-B04E-8B80681799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2"/>
          <a:stretch/>
        </p:blipFill>
        <p:spPr>
          <a:xfrm>
            <a:off x="517995" y="3300744"/>
            <a:ext cx="2657884" cy="34091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8ADAF8CA-6D28-4C64-B62F-45B385F10F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570" y="4177862"/>
            <a:ext cx="1929791" cy="25730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64E57671-AB3B-4F86-8605-9F548BC6676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81"/>
          <a:stretch/>
        </p:blipFill>
        <p:spPr>
          <a:xfrm>
            <a:off x="321799" y="1110222"/>
            <a:ext cx="2854080" cy="1879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59C62959-5920-4BEC-AD50-463CAAFA027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570" y="997523"/>
            <a:ext cx="2215118" cy="29534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6497930-BE4C-4767-80FD-E75F26F3D3F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614" y="1110222"/>
            <a:ext cx="1568763" cy="20916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4618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346</Words>
  <Application>Microsoft Office PowerPoint</Application>
  <PresentationFormat>Произвольный</PresentationFormat>
  <Paragraphs>43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ПРОЕКТНАЯ    ДЕЯТЕЛЬНОСТЬ  В  ПРОЦЕССЕ   СОЗДАНИЯ   КОЛЛЕКЦИИ НАЦИОНАЛЬНЫХ   КОСТЮМОВ. </vt:lpstr>
      <vt:lpstr>«Стратегии развития воспитания в РФ  на период до 2025 года». </vt:lpstr>
      <vt:lpstr>Презентация PowerPoint</vt:lpstr>
      <vt:lpstr>Презентация PowerPoint</vt:lpstr>
      <vt:lpstr>Традиционная одежда  нанайцев</vt:lpstr>
      <vt:lpstr>Презентация PowerPoint</vt:lpstr>
      <vt:lpstr> Проект: «Нанайские костюмы – уникальность культуры народов Приамурья»</vt:lpstr>
      <vt:lpstr>Изготовление  женского  костюма</vt:lpstr>
      <vt:lpstr>Изготовление  мужского  костюма</vt:lpstr>
      <vt:lpstr>Дефиле   нанайских  костюмов  на фестивале   «Живой  источник»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 В ПРОЦЕССЕ СОЗДАНИЯ КОЛЛЕКЦИИ НАЦИОНАЛЬНЫХ КОСТЮМОВ.</dc:title>
  <dc:creator>User</dc:creator>
  <cp:lastModifiedBy>ADM</cp:lastModifiedBy>
  <cp:revision>15</cp:revision>
  <dcterms:created xsi:type="dcterms:W3CDTF">2023-11-29T01:21:52Z</dcterms:created>
  <dcterms:modified xsi:type="dcterms:W3CDTF">2023-11-30T14:32:42Z</dcterms:modified>
</cp:coreProperties>
</file>