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42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42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213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59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68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7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87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13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04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77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29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</a:blip>
          <a:srcRect/>
          <a:stretch>
            <a:fillRect t="-99000" b="-9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0C51F-FFEB-4B99-BA3B-8B63CF415E3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A6D9C-5D06-438C-AB84-02F5F5EB6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8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51" y="2121142"/>
            <a:ext cx="8822556" cy="1864841"/>
          </a:xfrm>
        </p:spPr>
        <p:txBody>
          <a:bodyPr/>
          <a:lstStyle/>
          <a:p>
            <a:r>
              <a:rPr lang="ru-RU" dirty="0" smtClean="0"/>
              <a:t>Дж. К. Роулинг </a:t>
            </a:r>
            <a:br>
              <a:rPr lang="ru-RU" dirty="0" smtClean="0"/>
            </a:br>
            <a:r>
              <a:rPr lang="ru-RU" dirty="0" smtClean="0"/>
              <a:t>«Гарри Поттер»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64" y="689811"/>
            <a:ext cx="5015864" cy="588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9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21" y="365125"/>
            <a:ext cx="11193379" cy="854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Какое первое впечатление произвела на мальчиков </a:t>
            </a:r>
            <a:r>
              <a:rPr lang="ru-RU" dirty="0" err="1" smtClean="0"/>
              <a:t>Гермиона</a:t>
            </a:r>
            <a:r>
              <a:rPr lang="ru-RU" dirty="0" smtClean="0"/>
              <a:t>? Согласны ли вы  с ними?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611" y="1219200"/>
            <a:ext cx="10515600" cy="4351338"/>
          </a:xfrm>
        </p:spPr>
        <p:txBody>
          <a:bodyPr/>
          <a:lstStyle/>
          <a:p>
            <a:r>
              <a:rPr lang="ru-RU" dirty="0" smtClean="0"/>
              <a:t>Первое впечатление, которое </a:t>
            </a:r>
            <a:r>
              <a:rPr lang="ru-RU" dirty="0" err="1" smtClean="0"/>
              <a:t>Гермиона</a:t>
            </a:r>
            <a:r>
              <a:rPr lang="ru-RU" dirty="0" smtClean="0"/>
              <a:t> </a:t>
            </a:r>
            <a:r>
              <a:rPr lang="ru-RU" dirty="0" err="1" smtClean="0"/>
              <a:t>Грейнджер</a:t>
            </a:r>
            <a:r>
              <a:rPr lang="ru-RU" dirty="0" smtClean="0"/>
              <a:t> произвела на Гарри Поттера и Рона </a:t>
            </a:r>
            <a:r>
              <a:rPr lang="ru-RU" dirty="0" err="1" smtClean="0"/>
              <a:t>Уизли</a:t>
            </a:r>
            <a:r>
              <a:rPr lang="ru-RU" dirty="0" smtClean="0"/>
              <a:t>, было достаточно смешанным и несколько негативным. Когда она впервые появляется в «Философском камне», она выглядит довольно самоуверенной и слегка высокомерной.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242" y="3197141"/>
            <a:ext cx="7832558" cy="354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00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390" y="124494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Давайте прочитаем момент, в котором </a:t>
            </a:r>
            <a:r>
              <a:rPr lang="ru-RU" sz="3600" dirty="0" err="1" smtClean="0"/>
              <a:t>Гермиона</a:t>
            </a:r>
            <a:r>
              <a:rPr lang="ru-RU" sz="3600" dirty="0" smtClean="0"/>
              <a:t> стала другом Гарри и Рона. Отрывки из 10 главы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390" y="1283368"/>
            <a:ext cx="12043610" cy="5574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dirty="0" smtClean="0"/>
              <a:t>Гарри накладывал себе в тарелку запеченные в мундире картофелины, когда в зал вбежал профессор </a:t>
            </a:r>
            <a:r>
              <a:rPr lang="ru-RU" sz="3000" dirty="0" err="1" smtClean="0"/>
              <a:t>Квиррелл</a:t>
            </a:r>
            <a:r>
              <a:rPr lang="ru-RU" sz="3000" dirty="0" smtClean="0"/>
              <a:t>. Его тюрбан сбился набок, а на лице читался страх. Все собравшиеся замерли, глядя, как </a:t>
            </a:r>
            <a:r>
              <a:rPr lang="ru-RU" sz="3000" dirty="0" err="1" smtClean="0"/>
              <a:t>Квиррелл</a:t>
            </a:r>
            <a:r>
              <a:rPr lang="ru-RU" sz="3000" dirty="0" smtClean="0"/>
              <a:t> подбежал к креслу профессора </a:t>
            </a:r>
            <a:r>
              <a:rPr lang="ru-RU" sz="3000" dirty="0" err="1" smtClean="0"/>
              <a:t>Дамблдора</a:t>
            </a:r>
            <a:r>
              <a:rPr lang="ru-RU" sz="3000" dirty="0" smtClean="0"/>
              <a:t> и, тяжело опираясь на стол, простонал:</a:t>
            </a:r>
          </a:p>
          <a:p>
            <a:pPr marL="0" indent="0">
              <a:buNone/>
            </a:pPr>
            <a:r>
              <a:rPr lang="ru-RU" sz="3000" dirty="0" smtClean="0"/>
              <a:t>— Тролль! Тролль… в подземелье… спешил вам сообщить…</a:t>
            </a:r>
          </a:p>
          <a:p>
            <a:pPr marL="0" indent="0">
              <a:buNone/>
            </a:pPr>
            <a:r>
              <a:rPr lang="ru-RU" sz="3000" dirty="0" smtClean="0"/>
              <a:t>И </a:t>
            </a:r>
            <a:r>
              <a:rPr lang="ru-RU" sz="3000" dirty="0" err="1" smtClean="0"/>
              <a:t>Квиррелл</a:t>
            </a:r>
            <a:r>
              <a:rPr lang="ru-RU" sz="3000" dirty="0" smtClean="0"/>
              <a:t>, потеряв сознание, рухнул на пол.</a:t>
            </a:r>
          </a:p>
          <a:p>
            <a:pPr marL="0" indent="0">
              <a:buNone/>
            </a:pPr>
            <a:r>
              <a:rPr lang="ru-RU" sz="3000" dirty="0" smtClean="0"/>
              <a:t>В зале поднялась суматоха. Понадобилось несколько громко взорвавшихся фиолетовых фейерверков, вылетевших из волшебной палочки профессора </a:t>
            </a:r>
            <a:r>
              <a:rPr lang="ru-RU" sz="3000" dirty="0" err="1" smtClean="0"/>
              <a:t>Дамблдора</a:t>
            </a:r>
            <a:r>
              <a:rPr lang="ru-RU" sz="3000" dirty="0" smtClean="0"/>
              <a:t>, чтобы снова воцарилась тишина.</a:t>
            </a:r>
          </a:p>
          <a:p>
            <a:pPr marL="0" indent="0">
              <a:buNone/>
            </a:pPr>
            <a:r>
              <a:rPr lang="ru-RU" sz="3000" dirty="0" smtClean="0"/>
              <a:t>— Старосты! — прогрохотал </a:t>
            </a:r>
            <a:r>
              <a:rPr lang="ru-RU" sz="3000" dirty="0" err="1" smtClean="0"/>
              <a:t>Дамблдор</a:t>
            </a:r>
            <a:r>
              <a:rPr lang="ru-RU" sz="3000" dirty="0" smtClean="0"/>
              <a:t>. — Немедленно уводите свои факультеты в спальни!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820" y="3155594"/>
            <a:ext cx="1840180" cy="18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01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0"/>
            <a:ext cx="11983453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Судя по оживленному движению на лестницах, эвакуация шла полным ходом. Только ученики из </a:t>
            </a:r>
            <a:r>
              <a:rPr lang="ru-RU" sz="3200" dirty="0" err="1" smtClean="0"/>
              <a:t>Пуффендуя</a:t>
            </a:r>
            <a:r>
              <a:rPr lang="ru-RU" sz="3200" dirty="0" smtClean="0"/>
              <a:t> оправдывали репутацию своего факультета: они потерянно столпились в одном из коридоров и мешали пройти остальным. Гарри и </a:t>
            </a:r>
            <a:r>
              <a:rPr lang="ru-RU" sz="3200" dirty="0" err="1" smtClean="0"/>
              <a:t>Рон</a:t>
            </a:r>
            <a:r>
              <a:rPr lang="ru-RU" sz="3200" dirty="0" smtClean="0"/>
              <a:t> прокладывали себе дорогу сквозь толпу, когда Гарри вдруг схватил Рона за рукав.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— Я только что вспомнил: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!</a:t>
            </a:r>
          </a:p>
          <a:p>
            <a:pPr marL="0" indent="0">
              <a:buNone/>
            </a:pPr>
            <a:r>
              <a:rPr lang="ru-RU" sz="3200" dirty="0" smtClean="0"/>
              <a:t>— А что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? — не понял </a:t>
            </a:r>
            <a:r>
              <a:rPr lang="ru-RU" sz="3200" dirty="0" err="1" smtClean="0"/>
              <a:t>Рон</a:t>
            </a:r>
            <a:r>
              <a:rPr lang="ru-RU" sz="3200" dirty="0" smtClean="0"/>
              <a:t>.</a:t>
            </a:r>
          </a:p>
          <a:p>
            <a:pPr marL="0" indent="0">
              <a:buNone/>
            </a:pPr>
            <a:r>
              <a:rPr lang="ru-RU" sz="3200" dirty="0" smtClean="0"/>
              <a:t>— Она не знает про тролля.</a:t>
            </a:r>
          </a:p>
          <a:p>
            <a:pPr marL="0" indent="0">
              <a:buNone/>
            </a:pPr>
            <a:r>
              <a:rPr lang="ru-RU" sz="3200" dirty="0" err="1" smtClean="0"/>
              <a:t>Рон</a:t>
            </a:r>
            <a:r>
              <a:rPr lang="ru-RU" sz="3200" dirty="0" smtClean="0"/>
              <a:t> прикусил губу.</a:t>
            </a:r>
          </a:p>
          <a:p>
            <a:pPr marL="0" indent="0">
              <a:buNone/>
            </a:pPr>
            <a:r>
              <a:rPr lang="ru-RU" sz="3200" dirty="0" smtClean="0"/>
              <a:t>— Ладно, — отрывисто произнес он через несколько секунд, которые, судя по всему, понадобились ему на то, чтобы призвать на помощь все свое мужество. — Но если Перси нас заметит…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974" y="2306052"/>
            <a:ext cx="3078079" cy="30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56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 err="1" smtClean="0"/>
              <a:t>Гермиона</a:t>
            </a:r>
            <a:r>
              <a:rPr lang="ru-RU" dirty="0" smtClean="0"/>
              <a:t>! — через мгновение воскликнули оба.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Меньше всего на свете им хотелось совершить то, что им предстояло, но разве у них был выбор? Резко развернувшись, они рванулись обратно к двери. Руки у Гарри дрожали от страха, и он никак не мог повернуть ключ в замке. Наконец ему это удалось. Он потянул на себя дверь, и они с </a:t>
            </a:r>
            <a:r>
              <a:rPr lang="ru-RU" dirty="0" err="1" smtClean="0"/>
              <a:t>Роном</a:t>
            </a:r>
            <a:r>
              <a:rPr lang="ru-RU" dirty="0" smtClean="0"/>
              <a:t> влетели внутрь.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Гермиона</a:t>
            </a:r>
            <a:r>
              <a:rPr lang="ru-RU" dirty="0" smtClean="0"/>
              <a:t> </a:t>
            </a:r>
            <a:r>
              <a:rPr lang="ru-RU" dirty="0" err="1" smtClean="0"/>
              <a:t>Грэйнджер</a:t>
            </a:r>
            <a:r>
              <a:rPr lang="ru-RU" dirty="0" smtClean="0"/>
              <a:t> стояла у стены прямо напротив двери. Она вся сжалась, словно пыталась, подобно привидению, просочиться сквозь стену. Вид у нее был такой, словно она сейчас потеряет сознание. Тролль приближался к ней, размахивая дубиной и сбивая со стен прикрепленные к ним раковины.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Отвлеки его! — крикнул Гарри Рону, услышав в собственном голосе отчаяние. Он схватил валявшуюся на полу затычку для умывальника и что есть силы метнул ее в стену.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1012" y="0"/>
            <a:ext cx="1628273" cy="100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16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8546"/>
            <a:ext cx="12192000" cy="66494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Тролль замер в каком-то метре от </a:t>
            </a:r>
            <a:r>
              <a:rPr lang="ru-RU" dirty="0" err="1" smtClean="0"/>
              <a:t>Гермионы</a:t>
            </a:r>
            <a:r>
              <a:rPr lang="ru-RU" dirty="0" smtClean="0"/>
              <a:t>. Он неуклюже развернулся, чтобы посмотреть, кто произвел такой шум. Его маленькие злые глаза уткнулись в Гарри. Тролль заколебался, решая, на кого ему напасть, а потом шагнул к Гарри, поднимая свою дубину.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Эй, пустая башка! — заорал </a:t>
            </a:r>
            <a:r>
              <a:rPr lang="ru-RU" dirty="0" err="1" smtClean="0"/>
              <a:t>Рон</a:t>
            </a:r>
            <a:r>
              <a:rPr lang="ru-RU" dirty="0" smtClean="0"/>
              <a:t>, успевший добежать до угла туалетной комнаты, и швырнул в тролля куском металлической трубы.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Кажется, тролль даже не обратил внимания на то, что кусок железа ударил его в плечо. Зато он услышал крик и снова остановился, поворачивая свою уродливую физиономию к Рону и предоставляя Гарри возможность оббежать его и оказаться рядом с </a:t>
            </a:r>
            <a:r>
              <a:rPr lang="ru-RU" dirty="0" err="1" smtClean="0"/>
              <a:t>Гермионой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Давай, бежим! Бежим! — кричал Гарри, пытаясь тянуть </a:t>
            </a:r>
            <a:r>
              <a:rPr lang="ru-RU" dirty="0" err="1" smtClean="0"/>
              <a:t>Гермиону</a:t>
            </a:r>
            <a:r>
              <a:rPr lang="ru-RU" dirty="0" smtClean="0"/>
              <a:t> за собой к двери. Но она не двигалась и не поддавалась, словно приросла к стене. Рот ее был открыт от ужаса.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938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 тут Гарри совершил очень отважный и одновременно очень глупый поступок — он разбежался и прыгнул на тролля сзади, умудрившись вцепиться в его шею и обхватить ее сзади обеими руками. Тролль, с учетом его размеров, разумеется, не мог почувствовать, что на нем повис маленький худенький Гарри, но даже тролль не мог не заметить, что ему в нос суют длинный кусок дерева. В момент прыжка Гарри держал в руках палочку, которую зачем-то вытащил, влетев в комнату. Он явно сделал это подсознательно, ведь ему, первокурснику, палочка никак не могла помочь в борьбе с троллем. Но оказалось, что Гарри вытащил ее не зря, и когда он в прыжке вцепился в шею тролля, обхватив ее сзади обеими руками, зажатая в правой руке палочка воткнулась троллю глубоко в ноздрю.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34681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294"/>
            <a:ext cx="12192000" cy="67457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Завывая от боли, тролль завертелся и замахал дубиной, а Гарри висел на нем, что есть силы цепляясь за шею. В любую секунду тролль мог сбросить его на пол или расплющить ударом дубины.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Гермиона</a:t>
            </a:r>
            <a:r>
              <a:rPr lang="ru-RU" dirty="0" smtClean="0"/>
              <a:t>, от ужаса почти теряющая сознание, осела на пол. А </a:t>
            </a:r>
            <a:r>
              <a:rPr lang="ru-RU" dirty="0" err="1" smtClean="0"/>
              <a:t>Рон</a:t>
            </a:r>
            <a:r>
              <a:rPr lang="ru-RU" dirty="0" smtClean="0"/>
              <a:t> выхватил свою волшебную палочку, совершенно не представляя, что собирается делать, и выкрикнул первое, что пришло в голову: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 err="1" smtClean="0"/>
              <a:t>Вингардиум</a:t>
            </a:r>
            <a:r>
              <a:rPr lang="ru-RU" dirty="0" smtClean="0"/>
              <a:t> </a:t>
            </a:r>
            <a:r>
              <a:rPr lang="ru-RU" dirty="0" err="1" smtClean="0"/>
              <a:t>Левиоса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Внезапно дубина вырвалась из руки тролля, поднялась в воздух и зависла на мгновение, потом медленно перевернулась и с ужасным треском обрушилась на голову своего владельца. Тролль зашатался и упал ничком, ударившись об пол с такой силой, что стены комнаты задрожали.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0315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505" y="0"/>
            <a:ext cx="11999495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Хлопанье дверей и громкие шаги заставили всех троих поднять головы. Они даже не отдавали себе отчета в том, какой шум они тут подняли. Кто-то внизу, должно быть, услышал тяжелые удары и рев тролля, и мгновение спустя в комнату ворвалась профессор </a:t>
            </a:r>
            <a:r>
              <a:rPr lang="ru-RU" sz="3200" dirty="0" err="1" smtClean="0"/>
              <a:t>МакГонагалл</a:t>
            </a:r>
            <a:r>
              <a:rPr lang="ru-RU" sz="3200" dirty="0" smtClean="0"/>
              <a:t>, за ней профессор </a:t>
            </a:r>
            <a:r>
              <a:rPr lang="ru-RU" sz="3200" dirty="0" err="1" smtClean="0"/>
              <a:t>Снегг</a:t>
            </a:r>
            <a:r>
              <a:rPr lang="ru-RU" sz="3200" dirty="0" smtClean="0"/>
              <a:t>, а за ними профессор </a:t>
            </a:r>
            <a:r>
              <a:rPr lang="ru-RU" sz="3200" dirty="0" err="1" smtClean="0"/>
              <a:t>Квиррелл</a:t>
            </a:r>
            <a:r>
              <a:rPr lang="ru-RU" sz="3200" dirty="0" smtClean="0"/>
              <a:t>. </a:t>
            </a:r>
            <a:r>
              <a:rPr lang="ru-RU" sz="3200" dirty="0" err="1" smtClean="0"/>
              <a:t>Квиррелл</a:t>
            </a:r>
            <a:r>
              <a:rPr lang="ru-RU" sz="3200" dirty="0" smtClean="0"/>
              <a:t> взглянул на тролля, тихо заскулил и тут же плюхнулся на пол, схватившись за сердце.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dirty="0" err="1" smtClean="0"/>
              <a:t>Снегг</a:t>
            </a:r>
            <a:r>
              <a:rPr lang="ru-RU" sz="3200" dirty="0" smtClean="0"/>
              <a:t> нагнулся над троллем, а профессор </a:t>
            </a:r>
            <a:r>
              <a:rPr lang="ru-RU" sz="3200" dirty="0" err="1" smtClean="0"/>
              <a:t>МакГонагалл</a:t>
            </a:r>
            <a:r>
              <a:rPr lang="ru-RU" sz="3200" dirty="0" smtClean="0"/>
              <a:t> сверлила взглядом Гарри и Рона. Гарри никогда не видел ее настолько разозленной. У нее даже губы побелели. Гарри надеялся, что за победу над троллем им дадут пятьдесят призовых очков, но сейчас приятная мысль быстро улетучилась из его головы.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25378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337" y="112294"/>
            <a:ext cx="12063663" cy="67457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— О чем, позвольте вас спросить, вы думали? — В голосе профессора </a:t>
            </a:r>
            <a:r>
              <a:rPr lang="ru-RU" dirty="0" err="1" smtClean="0"/>
              <a:t>МакГонагалл</a:t>
            </a:r>
            <a:r>
              <a:rPr lang="ru-RU" dirty="0" smtClean="0"/>
              <a:t> была холодная ярость. Гарри покосился на Рона, который не двигался с места и все еще держал в поднятой руке волшебную палочку. — Вам просто повезло, что вы остались живы. Почему вы не в спальне?</a:t>
            </a:r>
          </a:p>
          <a:p>
            <a:pPr marL="0" indent="0">
              <a:buNone/>
            </a:pPr>
            <a:r>
              <a:rPr lang="ru-RU" dirty="0" smtClean="0"/>
              <a:t>И вдруг из тени донесся слабый голос.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Профессор </a:t>
            </a:r>
            <a:r>
              <a:rPr lang="ru-RU" dirty="0" err="1" smtClean="0"/>
              <a:t>МакГонагалл</a:t>
            </a:r>
            <a:r>
              <a:rPr lang="ru-RU" dirty="0" smtClean="0"/>
              <a:t>, они оказались здесь, потому что искали меня.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Мисс </a:t>
            </a:r>
            <a:r>
              <a:rPr lang="ru-RU" dirty="0" err="1" smtClean="0"/>
              <a:t>Грэйнджер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Гермионе</a:t>
            </a:r>
            <a:r>
              <a:rPr lang="ru-RU" dirty="0" smtClean="0"/>
              <a:t> каким-то чудом удалось встать на ноги.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Я пошла искать тролля, потому что… Потому что я подумала, что сама смогу с ним справиться… Потому что я прочитала о троллях все, что есть в библиотеке, и всё о них знаю…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358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err="1" smtClean="0"/>
              <a:t>Рон</a:t>
            </a:r>
            <a:r>
              <a:rPr lang="ru-RU" sz="3200" dirty="0" smtClean="0"/>
              <a:t> от неожиданности уронил палочку. Гарри его понимал. Кто бы мог поверить, что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 </a:t>
            </a:r>
            <a:r>
              <a:rPr lang="ru-RU" sz="3200" dirty="0" err="1" smtClean="0"/>
              <a:t>Грэйнджер</a:t>
            </a:r>
            <a:r>
              <a:rPr lang="ru-RU" sz="3200" dirty="0" smtClean="0"/>
              <a:t> — подумать только,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 </a:t>
            </a:r>
            <a:r>
              <a:rPr lang="ru-RU" sz="3200" dirty="0" err="1" smtClean="0"/>
              <a:t>Грэйнджер</a:t>
            </a:r>
            <a:r>
              <a:rPr lang="ru-RU" sz="3200" dirty="0" smtClean="0"/>
              <a:t> — врет в лицо преподавателю?! Даже если бы Гарри не знал, кто такая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, ему бы все равно не пришло в голову, что она может врать, — настолько правдиво звучал ее голос.</a:t>
            </a:r>
          </a:p>
          <a:p>
            <a:pPr marL="0" indent="0">
              <a:buNone/>
            </a:pPr>
            <a:r>
              <a:rPr lang="ru-RU" sz="3200" dirty="0" smtClean="0"/>
              <a:t>— Если бы они меня не нашли, я была бы уже мертва, — продолжила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. — Гарри прыгнул ему на шею и засунул в ноздрю палочку, а </a:t>
            </a:r>
            <a:r>
              <a:rPr lang="ru-RU" sz="3200" dirty="0" err="1" smtClean="0"/>
              <a:t>Рон</a:t>
            </a:r>
            <a:r>
              <a:rPr lang="ru-RU" sz="3200" dirty="0" smtClean="0"/>
              <a:t> заколдовал его дубину и отправил его в нокаут. У них просто не было времени, чтобы позвать кого-нибудь из профессоров. Когда они появились, тролль уже собирался меня прикончить.</a:t>
            </a:r>
          </a:p>
          <a:p>
            <a:pPr marL="0" indent="0">
              <a:buNone/>
            </a:pPr>
            <a:r>
              <a:rPr lang="ru-RU" sz="3200" dirty="0" smtClean="0"/>
              <a:t>Гарри и </a:t>
            </a:r>
            <a:r>
              <a:rPr lang="ru-RU" sz="3200" dirty="0" err="1" smtClean="0"/>
              <a:t>Рон</a:t>
            </a:r>
            <a:r>
              <a:rPr lang="ru-RU" sz="3200" dirty="0" smtClean="0"/>
              <a:t> пытались придать своим лицам такое выражение, словно эта история их совсем не удивила — словно все произошло именно так, как описывала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59477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526" y="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Серия романов о Гарри Поттере — это серия книг, написанных британской автором Джоан Роулинг. Она включает в себя семь основных книг, которые рассказывают историю юного волшебника Гарри Поттера и его приключений в мире магии.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096" y="1671339"/>
            <a:ext cx="6924460" cy="518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98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294"/>
            <a:ext cx="12192000" cy="67457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— Ну что ж, в таком случае… — задумчиво произнесла профессор </a:t>
            </a:r>
            <a:r>
              <a:rPr lang="ru-RU" dirty="0" err="1" smtClean="0"/>
              <a:t>МакГонагалл</a:t>
            </a:r>
            <a:r>
              <a:rPr lang="ru-RU" dirty="0" smtClean="0"/>
              <a:t>, оглядев всех троих. — Мисс </a:t>
            </a:r>
            <a:r>
              <a:rPr lang="ru-RU" dirty="0" err="1" smtClean="0"/>
              <a:t>Грэйнджер</a:t>
            </a:r>
            <a:r>
              <a:rPr lang="ru-RU" dirty="0" smtClean="0"/>
              <a:t>, глупая вы девочка, как вам могло прийти в голову, что вы сами сможете усмирить горного тролля?!</a:t>
            </a:r>
          </a:p>
          <a:p>
            <a:pPr marL="0" indent="0">
              <a:buNone/>
            </a:pPr>
            <a:r>
              <a:rPr lang="ru-RU" dirty="0" err="1" smtClean="0"/>
              <a:t>Гермиона</a:t>
            </a:r>
            <a:r>
              <a:rPr lang="ru-RU" dirty="0" smtClean="0"/>
              <a:t> опустила голову. А Гарри был настолько поражен, что, кажется, снова утратил дар речи. Уж кто-кто, а </a:t>
            </a:r>
            <a:r>
              <a:rPr lang="ru-RU" dirty="0" err="1" smtClean="0"/>
              <a:t>Гермиона</a:t>
            </a:r>
            <a:r>
              <a:rPr lang="ru-RU" dirty="0" smtClean="0"/>
              <a:t> никогда бы не нарушила школьные правила, но сейчас она представила все так, словно сознательно пошла на серьезное нарушение. И все это для того, чтобы вытащить их с </a:t>
            </a:r>
            <a:r>
              <a:rPr lang="ru-RU" dirty="0" err="1" smtClean="0"/>
              <a:t>Роном</a:t>
            </a:r>
            <a:r>
              <a:rPr lang="ru-RU" dirty="0" smtClean="0"/>
              <a:t> из беды. Это было так же неожиданно, как если бы </a:t>
            </a:r>
            <a:r>
              <a:rPr lang="ru-RU" dirty="0" err="1" smtClean="0"/>
              <a:t>Снегг</a:t>
            </a:r>
            <a:r>
              <a:rPr lang="ru-RU" dirty="0" smtClean="0"/>
              <a:t> начал раздавать школьникам сладости.</a:t>
            </a:r>
          </a:p>
          <a:p>
            <a:pPr marL="0" indent="0">
              <a:buNone/>
            </a:pPr>
            <a:r>
              <a:rPr lang="ru-RU" dirty="0" smtClean="0"/>
              <a:t>— Мисс </a:t>
            </a:r>
            <a:r>
              <a:rPr lang="ru-RU" dirty="0" err="1" smtClean="0"/>
              <a:t>Грэйнджер</a:t>
            </a:r>
            <a:r>
              <a:rPr lang="ru-RU" dirty="0" smtClean="0"/>
              <a:t>, по вашей вине на счет </a:t>
            </a:r>
            <a:r>
              <a:rPr lang="ru-RU" dirty="0" err="1" smtClean="0"/>
              <a:t>Гриффиндора</a:t>
            </a:r>
            <a:r>
              <a:rPr lang="ru-RU" dirty="0" smtClean="0"/>
              <a:t> записываются пять штрафных очков! — сухо произнесла профессор </a:t>
            </a:r>
            <a:r>
              <a:rPr lang="ru-RU" dirty="0" err="1" smtClean="0"/>
              <a:t>МакГонагалл</a:t>
            </a:r>
            <a:r>
              <a:rPr lang="ru-RU" dirty="0" smtClean="0"/>
              <a:t>. — Я была о вас очень высокого мнения и весьма разочарована вашим проступком. Если с вами все в порядке, вам лучше вернуться в башню </a:t>
            </a:r>
            <a:r>
              <a:rPr lang="ru-RU" dirty="0" err="1" smtClean="0"/>
              <a:t>Гриффиндора</a:t>
            </a:r>
            <a:r>
              <a:rPr lang="ru-RU" dirty="0" smtClean="0"/>
              <a:t>. Все факультеты заканчивают прерванный банкет в своих гостиных.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137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/>
              <a:t>Гермиона</a:t>
            </a:r>
            <a:r>
              <a:rPr lang="ru-RU" dirty="0" smtClean="0"/>
              <a:t> вышла из комнаты. Профессор </a:t>
            </a:r>
            <a:r>
              <a:rPr lang="ru-RU" dirty="0" err="1" smtClean="0"/>
              <a:t>МакГонагалл</a:t>
            </a:r>
            <a:r>
              <a:rPr lang="ru-RU" dirty="0" smtClean="0"/>
              <a:t> повернулась к Гарри и Рону.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 Что ж, даже выслушав историю, рассказанную мисс </a:t>
            </a:r>
            <a:r>
              <a:rPr lang="ru-RU" dirty="0" err="1" smtClean="0"/>
              <a:t>Грэйнджер</a:t>
            </a:r>
            <a:r>
              <a:rPr lang="ru-RU" dirty="0" smtClean="0"/>
              <a:t>, я все еще утверждаю, что вам просто повезло. Но тем не менее далеко не каждый первокурсник способен справиться со взрослым горным троллем. Каждый из вас получает по пять призовых очков. Я проинформирую профессора </a:t>
            </a:r>
            <a:r>
              <a:rPr lang="ru-RU" dirty="0" err="1" smtClean="0"/>
              <a:t>Дамблдора</a:t>
            </a:r>
            <a:r>
              <a:rPr lang="ru-RU" dirty="0" smtClean="0"/>
              <a:t> о случившемся. Вы можете идти.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Они поспешно вышли из туалета и не произнесли ни слова до тех пор, пока не поднялись на два этажа и наконец вздохнули с облегчением. Было очень приятно оказаться вдали от тролля, его запаха, да и всего связанного с этой историей.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955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8336"/>
            <a:ext cx="12192000" cy="67296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— Могла бы дать нам больше чем десять очков, — проворчал </a:t>
            </a:r>
            <a:r>
              <a:rPr lang="ru-RU" dirty="0" err="1" smtClean="0"/>
              <a:t>Рон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— Ты хотел сказать — пять, — поправил его Гарри. — Не забывай, что она на пять очков наказала </a:t>
            </a:r>
            <a:r>
              <a:rPr lang="ru-RU" dirty="0" err="1" smtClean="0"/>
              <a:t>Гермиону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— Она молодец, что вытащила нас из беды, — признал </a:t>
            </a:r>
            <a:r>
              <a:rPr lang="ru-RU" dirty="0" err="1" smtClean="0"/>
              <a:t>Рон</a:t>
            </a:r>
            <a:r>
              <a:rPr lang="ru-RU" dirty="0" smtClean="0"/>
              <a:t>. — Хотя мы ведь на самом деле ее спасли.</a:t>
            </a:r>
          </a:p>
          <a:p>
            <a:pPr marL="0" indent="0">
              <a:buNone/>
            </a:pPr>
            <a:r>
              <a:rPr lang="ru-RU" dirty="0" smtClean="0"/>
              <a:t>— Возможно, нам не пришлось бы ее спасать, если бы мы не заперли тролля в туалете, — напомнил Гарри.</a:t>
            </a:r>
          </a:p>
          <a:p>
            <a:pPr marL="0" indent="0">
              <a:buNone/>
            </a:pPr>
            <a:r>
              <a:rPr lang="ru-RU" dirty="0" smtClean="0"/>
              <a:t>Они подошли к портрету Толстой Леди.</a:t>
            </a:r>
          </a:p>
          <a:p>
            <a:pPr marL="0" indent="0">
              <a:buNone/>
            </a:pPr>
            <a:r>
              <a:rPr lang="ru-RU" dirty="0" smtClean="0"/>
              <a:t>— Свиной пятачок, — в один голос произнесли они и влезли внутрь.</a:t>
            </a:r>
          </a:p>
          <a:p>
            <a:pPr marL="0" indent="0">
              <a:buNone/>
            </a:pPr>
            <a:r>
              <a:rPr lang="ru-RU" dirty="0" smtClean="0"/>
              <a:t>Внутри было людно и шумно. Все дружно компенсировали упущенное на банкете, поглощая принесенную наверх еду. Все, кроме </a:t>
            </a:r>
            <a:r>
              <a:rPr lang="ru-RU" dirty="0" err="1" smtClean="0"/>
              <a:t>Гермионы</a:t>
            </a:r>
            <a:r>
              <a:rPr lang="ru-RU" dirty="0" smtClean="0"/>
              <a:t>, стоявшей в стороне и поджидавшей их. Гарри и </a:t>
            </a:r>
            <a:r>
              <a:rPr lang="ru-RU" dirty="0" err="1" smtClean="0"/>
              <a:t>Рон</a:t>
            </a:r>
            <a:r>
              <a:rPr lang="ru-RU" dirty="0" smtClean="0"/>
              <a:t> подошли к ней и замерли, не зная, что сказать. А затем вдруг каждый из них произнес: «Спасибо». И они поспешили к столу.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088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95" y="0"/>
            <a:ext cx="12192000" cy="3352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С этого момента </a:t>
            </a:r>
            <a:r>
              <a:rPr lang="ru-RU" sz="3200" dirty="0" err="1" smtClean="0"/>
              <a:t>Гермиона</a:t>
            </a:r>
            <a:r>
              <a:rPr lang="ru-RU" sz="3200" dirty="0" smtClean="0"/>
              <a:t> </a:t>
            </a:r>
            <a:r>
              <a:rPr lang="ru-RU" sz="3200" dirty="0" err="1" smtClean="0"/>
              <a:t>Грэйнджер</a:t>
            </a:r>
            <a:r>
              <a:rPr lang="ru-RU" sz="3200" dirty="0" smtClean="0"/>
              <a:t> стала их другом. Есть события, пережив которые, нельзя не проникнуться друг к другу симпатией. И победа над четырехметровым горным троллем, несомненно, относится к таким событиям.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107" y="1832309"/>
            <a:ext cx="7572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73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 почему </a:t>
            </a:r>
            <a:r>
              <a:rPr lang="ru-RU" dirty="0" err="1" smtClean="0"/>
              <a:t>Гермиона</a:t>
            </a:r>
            <a:r>
              <a:rPr lang="ru-RU" dirty="0" smtClean="0"/>
              <a:t> стала другом Гарри и Рону? Чем победа над троллем так их сплотила?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08368" cy="53131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После того как они победили тролля, все трое осознали важность взаимопомощи и поддержки друг друга. Этот опыт сблизил их, так как они поняли, что могут полагаться друг на друга в трудные времена.</a:t>
            </a:r>
          </a:p>
          <a:p>
            <a:r>
              <a:rPr lang="ru-RU" sz="3600" dirty="0" smtClean="0"/>
              <a:t>В начале учебного года </a:t>
            </a:r>
            <a:r>
              <a:rPr lang="ru-RU" sz="3600" dirty="0" err="1" smtClean="0"/>
              <a:t>Гермиона</a:t>
            </a:r>
            <a:r>
              <a:rPr lang="ru-RU" sz="3600" dirty="0" smtClean="0"/>
              <a:t> и </a:t>
            </a:r>
            <a:r>
              <a:rPr lang="ru-RU" sz="3600" dirty="0" err="1" smtClean="0"/>
              <a:t>Рон</a:t>
            </a:r>
            <a:r>
              <a:rPr lang="ru-RU" sz="3600" dirty="0" smtClean="0"/>
              <a:t> не очень ладили, и их первое знакомство было довольно напряжённым. Однако, пережив совместную опасность, они смогли преодолеть недопонимания и предвзятости, что открыло путь к дружбе.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73734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 какому выводу ми пришли на сегодняшнем уроке?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54" y="1690688"/>
            <a:ext cx="5897478" cy="50469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400" dirty="0" smtClean="0"/>
              <a:t>Одной из центральных тем является важность дружбы и поддержки. Гарри, </a:t>
            </a:r>
            <a:r>
              <a:rPr lang="ru-RU" sz="4400" dirty="0" err="1" smtClean="0"/>
              <a:t>Рон</a:t>
            </a:r>
            <a:r>
              <a:rPr lang="ru-RU" sz="4400" dirty="0" smtClean="0"/>
              <a:t> и </a:t>
            </a:r>
            <a:r>
              <a:rPr lang="ru-RU" sz="4400" dirty="0" err="1" smtClean="0"/>
              <a:t>Гермиона</a:t>
            </a:r>
            <a:r>
              <a:rPr lang="ru-RU" sz="4400" dirty="0" smtClean="0"/>
              <a:t> учатся преодолевать трудности вместе и помогают друг другу в сложных ситуациях.</a:t>
            </a:r>
          </a:p>
          <a:p>
            <a:pPr marL="0" indent="0">
              <a:buNone/>
            </a:pPr>
            <a:r>
              <a:rPr lang="ru-RU" sz="4400" dirty="0" smtClean="0"/>
              <a:t>Не просто так их называют «Золотое трио»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7531" y="2380497"/>
            <a:ext cx="6119442" cy="389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87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347" y="0"/>
            <a:ext cx="10515600" cy="1325563"/>
          </a:xfrm>
        </p:spPr>
        <p:txBody>
          <a:bodyPr/>
          <a:lstStyle/>
          <a:p>
            <a:r>
              <a:rPr lang="ru-RU" dirty="0" smtClean="0"/>
              <a:t>Какие еще темы встречаются в романе?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95" y="1395662"/>
            <a:ext cx="12079705" cy="546233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Выбор и ответственность</a:t>
            </a:r>
            <a:r>
              <a:rPr lang="ru-RU" dirty="0"/>
              <a:t>: Книги подчеркивают, что наш выбор формирует нас, и мы не можем оправдывать свои действия только обстоятельствами. Главное – это то, как мы решаем поступать в определенных ситуациях.</a:t>
            </a:r>
          </a:p>
          <a:p>
            <a:r>
              <a:rPr lang="ru-RU" b="1" dirty="0"/>
              <a:t>Смелость и стойкость</a:t>
            </a:r>
            <a:r>
              <a:rPr lang="ru-RU" dirty="0"/>
              <a:t>: Герои часто сталкиваются с опасностями и трудностями, и через это они учатся проявлять смелость и стойкость, даже когда ситуация кажется безвыходной.</a:t>
            </a:r>
          </a:p>
          <a:p>
            <a:r>
              <a:rPr lang="ru-RU" b="1" dirty="0"/>
              <a:t>Ценность семьи</a:t>
            </a:r>
            <a:r>
              <a:rPr lang="ru-RU" dirty="0"/>
              <a:t>: Темы семьи и принадлежности камнем преткновения в истории, показывая, как любовь и поддержка близких помогают справляться с трудностями.</a:t>
            </a:r>
          </a:p>
          <a:p>
            <a:r>
              <a:rPr lang="ru-RU" b="1" dirty="0" smtClean="0"/>
              <a:t>Сила </a:t>
            </a:r>
            <a:r>
              <a:rPr lang="ru-RU" b="1" dirty="0"/>
              <a:t>выбора</a:t>
            </a:r>
            <a:r>
              <a:rPr lang="ru-RU" dirty="0"/>
              <a:t>: Персонажи часто сталкиваются с моральными дилеммами, и их выборы говорится о том, что независимо от обстоятельств, каждый имеет право выбирать собственный путь.</a:t>
            </a:r>
          </a:p>
          <a:p>
            <a:r>
              <a:rPr lang="ru-RU" b="1" dirty="0"/>
              <a:t>Значение знаний и образования</a:t>
            </a:r>
            <a:r>
              <a:rPr lang="ru-RU" dirty="0"/>
              <a:t>: Школа </a:t>
            </a:r>
            <a:r>
              <a:rPr lang="ru-RU" dirty="0" err="1"/>
              <a:t>Хогвартс</a:t>
            </a:r>
            <a:r>
              <a:rPr lang="ru-RU" dirty="0"/>
              <a:t> представляет собой мир знаний и магии, где обучение является важной частью жизни. Книги вдохновляют ценить образование и быть любопытными.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780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Написать сочинение – рассуждение на тему «Чему меня научили книги о Гарри Поттере».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022" y="2402304"/>
            <a:ext cx="42005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47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урок!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Хогвартс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7" y="1474655"/>
            <a:ext cx="5635625" cy="505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172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0968" y="160421"/>
            <a:ext cx="6412832" cy="640975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/>
              <a:t>Первая книга серии, «Гарри Поттер и философский камень» (или «Гарри Поттер и камень мудрости» в некоторых переводах), была опубликована в 1997 году. Гарри, сирота, живущий со своими недобрыми родственниками, обнаруживает, что он волшебник и поступает в школу магии </a:t>
            </a:r>
            <a:r>
              <a:rPr lang="ru-RU" sz="3200" dirty="0" err="1" smtClean="0"/>
              <a:t>Хогвартс</a:t>
            </a:r>
            <a:r>
              <a:rPr lang="ru-RU" sz="3200" dirty="0" smtClean="0"/>
              <a:t>. В школе он находит друзей — Рона </a:t>
            </a:r>
            <a:r>
              <a:rPr lang="ru-RU" sz="3200" dirty="0" err="1" smtClean="0"/>
              <a:t>Уизли</a:t>
            </a:r>
            <a:r>
              <a:rPr lang="ru-RU" sz="3200" dirty="0" smtClean="0"/>
              <a:t> и </a:t>
            </a:r>
            <a:r>
              <a:rPr lang="ru-RU" sz="3200" dirty="0" err="1" smtClean="0"/>
              <a:t>Гермиону</a:t>
            </a:r>
            <a:r>
              <a:rPr lang="ru-RU" sz="3200" dirty="0" smtClean="0"/>
              <a:t> </a:t>
            </a:r>
            <a:r>
              <a:rPr lang="ru-RU" sz="3200" dirty="0" err="1" smtClean="0"/>
              <a:t>Грэйнджер</a:t>
            </a:r>
            <a:r>
              <a:rPr lang="ru-RU" sz="3200" dirty="0" smtClean="0"/>
              <a:t>, и сталкивается с темными силами, в частности с Волан-де-</a:t>
            </a:r>
            <a:r>
              <a:rPr lang="ru-RU" sz="3200" dirty="0" err="1" smtClean="0"/>
              <a:t>Мортом</a:t>
            </a:r>
            <a:r>
              <a:rPr lang="ru-RU" sz="3200" dirty="0" smtClean="0"/>
              <a:t>, который был ответственен за смерть его родителей.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62" y="160421"/>
            <a:ext cx="4379996" cy="64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57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28337"/>
            <a:ext cx="4350128" cy="6858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/>
              <a:t>Основные темы серии включают дружбу, преданность, любовь, борьбу со злом, а также принятие себя и свои различия. Каждая книга охватывает один год обучения Гарри в </a:t>
            </a:r>
            <a:r>
              <a:rPr lang="ru-RU" sz="3200" dirty="0" err="1" smtClean="0"/>
              <a:t>Хогвартсе</a:t>
            </a:r>
            <a:r>
              <a:rPr lang="ru-RU" sz="3200" dirty="0" smtClean="0"/>
              <a:t> и вводит новых персонажей и развивает существующих. Сюжет книги постепенно углубляется, и с каждой книгой конфликт нарастает.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128" y="645694"/>
            <a:ext cx="7841871" cy="53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9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25853" y="0"/>
            <a:ext cx="3866147" cy="6857999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ru-RU" sz="3200" dirty="0" smtClean="0"/>
              <a:t>Серия стала невероятно популярной по всему миру, была переведена на множество языков и адаптирована в успешные фильмы, театральные постановки и другие </a:t>
            </a:r>
            <a:r>
              <a:rPr lang="ru-RU" sz="3200" dirty="0" err="1" smtClean="0"/>
              <a:t>медиаформаты</a:t>
            </a:r>
            <a:r>
              <a:rPr lang="ru-RU" sz="3200" dirty="0" smtClean="0"/>
              <a:t>. Гарри Поттер и его друзья стали культовыми персонажами, а сама серия оказала значительное влияние на современную литературу и культуру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99"/>
            <a:ext cx="85725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28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1916" y="-374233"/>
            <a:ext cx="10515600" cy="1325563"/>
          </a:xfrm>
        </p:spPr>
        <p:txBody>
          <a:bodyPr/>
          <a:lstStyle/>
          <a:p>
            <a:r>
              <a:rPr lang="ru-RU" dirty="0" smtClean="0"/>
              <a:t>Чему же учит нас «Гарри Поттер»?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76684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Отправимся сегодня в школу чародейства и волшебства </a:t>
            </a:r>
            <a:r>
              <a:rPr lang="ru-RU" dirty="0" err="1" smtClean="0"/>
              <a:t>Хогвартс</a:t>
            </a:r>
            <a:r>
              <a:rPr lang="ru-RU" dirty="0" smtClean="0"/>
              <a:t>, чтобы ответить на этот вопрос.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95" y="1650682"/>
            <a:ext cx="10058400" cy="520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0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Autofit/>
          </a:bodyPr>
          <a:lstStyle/>
          <a:p>
            <a:r>
              <a:rPr lang="ru-RU" sz="2800" dirty="0" smtClean="0"/>
              <a:t>Дома вы должны были прочитать 6 главу первой книги «Гарри Поттер и философский камень» - «Путешествие с платформы номер девять и три четверти»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59832"/>
            <a:ext cx="5164601" cy="53981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Ответьте на следующие вопросы: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познакомились </a:t>
            </a:r>
            <a:r>
              <a:rPr lang="ru-RU" dirty="0" err="1" smtClean="0"/>
              <a:t>Рон</a:t>
            </a:r>
            <a:r>
              <a:rPr lang="ru-RU" dirty="0" smtClean="0"/>
              <a:t> и Гарри? Что между ними общего?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</a:t>
            </a:r>
            <a:r>
              <a:rPr lang="ru-RU" dirty="0" err="1" smtClean="0"/>
              <a:t>Рон</a:t>
            </a:r>
            <a:r>
              <a:rPr lang="ru-RU" dirty="0" smtClean="0"/>
              <a:t> и Гарри не могли подружиться с </a:t>
            </a:r>
            <a:r>
              <a:rPr lang="ru-RU" dirty="0" err="1" smtClean="0"/>
              <a:t>Драко</a:t>
            </a:r>
            <a:r>
              <a:rPr lang="ru-RU" dirty="0" smtClean="0"/>
              <a:t> </a:t>
            </a:r>
            <a:r>
              <a:rPr lang="ru-RU" dirty="0" err="1" smtClean="0"/>
              <a:t>Малфоем</a:t>
            </a:r>
            <a:r>
              <a:rPr lang="ru-RU" dirty="0" smtClean="0"/>
              <a:t>? Чем он отличается от них?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Какое первое впечатление произвела на мальчиков </a:t>
            </a:r>
            <a:r>
              <a:rPr lang="ru-RU" dirty="0" err="1" smtClean="0"/>
              <a:t>Гермиона</a:t>
            </a:r>
            <a:r>
              <a:rPr lang="ru-RU" dirty="0" smtClean="0"/>
              <a:t>? Согласны ли вы  с ними?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138655"/>
            <a:ext cx="6667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2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8695" y="401053"/>
            <a:ext cx="6128084" cy="8470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1. Как познакомились </a:t>
            </a:r>
            <a:r>
              <a:rPr lang="ru-RU" sz="4000" dirty="0" err="1" smtClean="0"/>
              <a:t>Рон</a:t>
            </a:r>
            <a:r>
              <a:rPr lang="ru-RU" sz="4000" dirty="0" smtClean="0"/>
              <a:t> и Гарри? Что между ними общего?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3852" y="1248110"/>
            <a:ext cx="6728147" cy="560989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Гарри, будучи новеньким и не зная никого, встретил Рона в вагоне поезда «</a:t>
            </a:r>
            <a:r>
              <a:rPr lang="ru-RU" dirty="0" err="1" smtClean="0"/>
              <a:t>Хогвардс</a:t>
            </a:r>
            <a:r>
              <a:rPr lang="ru-RU" dirty="0" smtClean="0"/>
              <a:t> Экспресс». </a:t>
            </a:r>
            <a:r>
              <a:rPr lang="ru-RU" dirty="0" err="1" smtClean="0"/>
              <a:t>Рон</a:t>
            </a:r>
            <a:r>
              <a:rPr lang="ru-RU" dirty="0" smtClean="0"/>
              <a:t> поделился с Гарри своим обедом и рассказал ему о магическом мире, о </a:t>
            </a:r>
            <a:r>
              <a:rPr lang="ru-RU" dirty="0" err="1" smtClean="0"/>
              <a:t>Хогвартсе</a:t>
            </a:r>
            <a:r>
              <a:rPr lang="ru-RU" dirty="0" smtClean="0"/>
              <a:t> и о своих братьях и сестрах. Это первая встреча положила начало их дружбе.</a:t>
            </a:r>
          </a:p>
          <a:p>
            <a:r>
              <a:rPr lang="ru-RU" dirty="0" smtClean="0"/>
              <a:t>Между Гарри и </a:t>
            </a:r>
            <a:r>
              <a:rPr lang="ru-RU" dirty="0" err="1" smtClean="0"/>
              <a:t>Роном</a:t>
            </a:r>
            <a:r>
              <a:rPr lang="ru-RU" dirty="0" smtClean="0"/>
              <a:t> есть несколько общих черт. Во-первых, оба они из не совсем обычных семей: Гарри — сирота, а </a:t>
            </a:r>
            <a:r>
              <a:rPr lang="ru-RU" dirty="0" err="1" smtClean="0"/>
              <a:t>Рон</a:t>
            </a:r>
            <a:r>
              <a:rPr lang="ru-RU" dirty="0" smtClean="0"/>
              <a:t> — из многодетной семьи </a:t>
            </a:r>
            <a:r>
              <a:rPr lang="ru-RU" dirty="0" err="1" smtClean="0"/>
              <a:t>Уизли</a:t>
            </a:r>
            <a:r>
              <a:rPr lang="ru-RU" dirty="0" smtClean="0"/>
              <a:t>, которая, хоть и не богатая, очень дружная и поддерживающая. У них схожие характеры, им важно, какой перед ними человек, а не кто его семья, чистокровный он или нет. У них обостренное чувство справедливости.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63853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Почему </a:t>
            </a:r>
            <a:r>
              <a:rPr lang="ru-RU" dirty="0" err="1" smtClean="0"/>
              <a:t>Рон</a:t>
            </a:r>
            <a:r>
              <a:rPr lang="ru-RU" dirty="0" smtClean="0"/>
              <a:t> и Гарри не могли подружиться с </a:t>
            </a:r>
            <a:r>
              <a:rPr lang="ru-RU" dirty="0" err="1" smtClean="0"/>
              <a:t>Драко</a:t>
            </a:r>
            <a:r>
              <a:rPr lang="ru-RU" dirty="0" smtClean="0"/>
              <a:t> </a:t>
            </a:r>
            <a:r>
              <a:rPr lang="ru-RU" dirty="0" err="1" smtClean="0"/>
              <a:t>Малфоем</a:t>
            </a:r>
            <a:r>
              <a:rPr lang="ru-RU" dirty="0" smtClean="0"/>
              <a:t>? Чем он отличается от них?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56410" y="1362073"/>
            <a:ext cx="7279105" cy="5495927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/>
              <a:t>Драко</a:t>
            </a:r>
            <a:r>
              <a:rPr lang="ru-RU" dirty="0" smtClean="0"/>
              <a:t> происходит из семьи чистокровных волшебников, которые очень гордятся своим статусом и верят в превосходство чистокровных волшебников над </a:t>
            </a:r>
            <a:r>
              <a:rPr lang="ru-RU" dirty="0" err="1" smtClean="0"/>
              <a:t>маглами</a:t>
            </a:r>
            <a:r>
              <a:rPr lang="ru-RU" dirty="0" smtClean="0"/>
              <a:t> (</a:t>
            </a:r>
            <a:r>
              <a:rPr lang="ru-RU" dirty="0" err="1" smtClean="0"/>
              <a:t>неволшебниками</a:t>
            </a:r>
            <a:r>
              <a:rPr lang="ru-RU" dirty="0" smtClean="0"/>
              <a:t>). В отличии от семьи Рона, которая тоже считается чистокровной, но относится очень уважительно к </a:t>
            </a:r>
            <a:r>
              <a:rPr lang="ru-RU" dirty="0" err="1" smtClean="0"/>
              <a:t>маглам</a:t>
            </a:r>
            <a:r>
              <a:rPr lang="ru-RU" dirty="0" smtClean="0"/>
              <a:t>. Гарри же сам является </a:t>
            </a:r>
            <a:r>
              <a:rPr lang="ru-RU" dirty="0" err="1" smtClean="0"/>
              <a:t>полукровкой</a:t>
            </a:r>
            <a:r>
              <a:rPr lang="ru-RU" dirty="0" smtClean="0"/>
              <a:t> (его папа был волшебник, а мама – из семьи </a:t>
            </a:r>
            <a:r>
              <a:rPr lang="ru-RU" dirty="0" err="1" smtClean="0"/>
              <a:t>маглов</a:t>
            </a:r>
            <a:r>
              <a:rPr lang="ru-RU" dirty="0" smtClean="0"/>
              <a:t>).</a:t>
            </a:r>
          </a:p>
          <a:p>
            <a:r>
              <a:rPr lang="ru-RU" dirty="0" err="1"/>
              <a:t>Драко</a:t>
            </a:r>
            <a:r>
              <a:rPr lang="ru-RU" dirty="0"/>
              <a:t> активно поддерживает идеологию своей семьи о чистоте крови и часто проявляет пренебрежение к тем, кто не соответствует этим стандартам. Это вызывает антипатию у Гарри и Рона, которые ценят дружбу, смелость и доброту, а не превосходство по крови.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Драко малфой: полный разбор персонажа | Студия 25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96" y="1362074"/>
            <a:ext cx="4743450" cy="54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7327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2670</Words>
  <Application>Microsoft Office PowerPoint</Application>
  <PresentationFormat>Широкоэкранный</PresentationFormat>
  <Paragraphs>102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Тема Office</vt:lpstr>
      <vt:lpstr>Дж. К. Роулинг  «Гарри Поттер»</vt:lpstr>
      <vt:lpstr>Презентация PowerPoint</vt:lpstr>
      <vt:lpstr>Презентация PowerPoint</vt:lpstr>
      <vt:lpstr>Презентация PowerPoint</vt:lpstr>
      <vt:lpstr>Презентация PowerPoint</vt:lpstr>
      <vt:lpstr>Чему же учит нас «Гарри Поттер»?</vt:lpstr>
      <vt:lpstr>Дома вы должны были прочитать 6 главу первой книги «Гарри Поттер и философский камень» - «Путешествие с платформы номер девять и три четверти»</vt:lpstr>
      <vt:lpstr>1. Как познакомились Рон и Гарри? Что между ними общего? </vt:lpstr>
      <vt:lpstr>2. Почему Рон и Гарри не могли подружиться с Драко Малфоем? Чем он отличается от них? </vt:lpstr>
      <vt:lpstr>Какое первое впечатление произвела на мальчиков Гермиона? Согласны ли вы  с ними?  </vt:lpstr>
      <vt:lpstr>Давайте прочитаем момент, в котором Гермиона стала другом Гарри и Рона. Отрывки из 10 главы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 почему Гермиона стала другом Гарри и Рону? Чем победа над троллем так их сплотила? </vt:lpstr>
      <vt:lpstr>К какому выводу ми пришли на сегодняшнем уроке?</vt:lpstr>
      <vt:lpstr>Какие еще темы встречаются в романе?</vt:lpstr>
      <vt:lpstr>Домашнее задание</vt:lpstr>
      <vt:lpstr>Спасибо за урок!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Дж. К. Роулинг  «Гарри Поттер»</dc:title>
  <dc:creator>Admin</dc:creator>
  <cp:lastModifiedBy>Admin</cp:lastModifiedBy>
  <cp:revision>8</cp:revision>
  <dcterms:created xsi:type="dcterms:W3CDTF">2024-08-26T02:31:44Z</dcterms:created>
  <dcterms:modified xsi:type="dcterms:W3CDTF">2024-08-26T03:39:09Z</dcterms:modified>
</cp:coreProperties>
</file>