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8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296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80749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256951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590927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60776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8788433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02318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506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6614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66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5324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840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1977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4469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936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3597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381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586B75A-687E-405C-8A0B-8D00578BA2C3}" type="datetimeFigureOut">
              <a:rPr lang="en-US" smtClean="0"/>
              <a:pPr/>
              <a:t>8/26/2024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266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  <p:sldLayoutId id="2147483902" r:id="rId14"/>
    <p:sldLayoutId id="2147483903" r:id="rId15"/>
    <p:sldLayoutId id="2147483904" r:id="rId16"/>
    <p:sldLayoutId id="2147483905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AED915-C7B5-9F4D-A218-BB4311CB20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dirty="0" smtClean="0"/>
              <a:t>Формирование этнической </a:t>
            </a:r>
            <a:r>
              <a:rPr lang="ru-RU" sz="4000" dirty="0"/>
              <a:t>и</a:t>
            </a:r>
            <a:r>
              <a:rPr lang="ru-RU" sz="4000" dirty="0" smtClean="0"/>
              <a:t>дентичности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CCFB03E-44D0-704A-A689-7196D5EC2D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Выполнила </a:t>
            </a:r>
            <a:r>
              <a:rPr lang="ru-RU" dirty="0" err="1" smtClean="0"/>
              <a:t>Кухтина</a:t>
            </a:r>
            <a:r>
              <a:rPr lang="ru-RU" dirty="0" smtClean="0"/>
              <a:t> М.О.</a:t>
            </a:r>
          </a:p>
          <a:p>
            <a:r>
              <a:rPr lang="ru-RU" dirty="0" smtClean="0"/>
              <a:t>Группа</a:t>
            </a:r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64760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2294468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1165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22076C-BED6-FF40-99EE-EC89F5809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85800"/>
            <a:ext cx="10972800" cy="1752600"/>
          </a:xfrm>
        </p:spPr>
        <p:txBody>
          <a:bodyPr/>
          <a:lstStyle/>
          <a:p>
            <a:r>
              <a:rPr lang="ru-RU" dirty="0"/>
              <a:t>Что такое этническая идентичность?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40CD8D-5C7A-D84E-9585-0691DC9A50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438400"/>
            <a:ext cx="10896600" cy="358140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212529"/>
                </a:solidFill>
                <a:latin typeface="Arial" panose="020B0604020202020204" pitchFamily="34" charset="0"/>
              </a:rPr>
              <a:t>Этническая идентичность – составная часть социальной идентичности личности, психологическая категория, которая относится к осознанию своей принадлежности к определенной этнической </a:t>
            </a:r>
            <a:r>
              <a:rPr lang="ru-RU" sz="2000" dirty="0" smtClean="0">
                <a:solidFill>
                  <a:srgbClr val="212529"/>
                </a:solidFill>
                <a:latin typeface="Arial" panose="020B0604020202020204" pitchFamily="34" charset="0"/>
              </a:rPr>
              <a:t>общности.</a:t>
            </a:r>
            <a:endParaRPr lang="ru-RU" sz="2000" dirty="0">
              <a:solidFill>
                <a:srgbClr val="212529"/>
              </a:solidFill>
              <a:latin typeface="Arial" panose="020B0604020202020204" pitchFamily="34" charset="0"/>
            </a:endParaRPr>
          </a:p>
          <a:p>
            <a:r>
              <a:rPr lang="ru-RU" sz="2000" dirty="0">
                <a:solidFill>
                  <a:srgbClr val="212529"/>
                </a:solidFill>
                <a:latin typeface="Arial" panose="020B0604020202020204" pitchFamily="34" charset="0"/>
              </a:rPr>
              <a:t>В психологии этническая идентичность рассматривается как одна из черт личности, являющейся социальной по своим последствиям. Этническая идентичность – это осознание своей принадлежности к определенной этнической общности и обособления от других этносов. Этническая идентичность – это переживание своего тождества с одной этнической общностью и отделения от других. Этничность определяется по ряду объективных показателей: этнической принадлежности родителей, месту рождения, языку, культуре</a:t>
            </a:r>
          </a:p>
          <a:p>
            <a:pPr marL="0" indent="0">
              <a:buNone/>
            </a:pPr>
            <a:endParaRPr lang="ru-RU" sz="2000" b="0" i="0" dirty="0" smtClean="0">
              <a:solidFill>
                <a:srgbClr val="212121"/>
              </a:solidFill>
              <a:effectLst/>
              <a:latin typeface="Helvetica Neue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8640CD8D-5C7A-D84E-9585-0691DC9A50D6}"/>
              </a:ext>
            </a:extLst>
          </p:cNvPr>
          <p:cNvSpPr txBox="1">
            <a:spLocks/>
          </p:cNvSpPr>
          <p:nvPr/>
        </p:nvSpPr>
        <p:spPr>
          <a:xfrm>
            <a:off x="152400" y="3276600"/>
            <a:ext cx="7239000" cy="32004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971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0001B6-3DA7-434E-9BA3-3B0F82D08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Структура этнической идентичности.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894F21-9C3B-6846-ADB8-E57EA87C9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2" y="3048000"/>
            <a:ext cx="9601196" cy="2861736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ru-RU" dirty="0">
                <a:solidFill>
                  <a:srgbClr val="212529"/>
                </a:solidFill>
                <a:latin typeface="Arial" panose="020B0604020202020204" pitchFamily="34" charset="0"/>
              </a:rPr>
              <a:t>Когнитивный (знания, представления об особенностях собственной группы и осознание себя ее членом на основе </a:t>
            </a:r>
            <a:r>
              <a:rPr lang="ru-RU" dirty="0" err="1">
                <a:solidFill>
                  <a:srgbClr val="212529"/>
                </a:solidFill>
                <a:latin typeface="Arial" panose="020B0604020202020204" pitchFamily="34" charset="0"/>
              </a:rPr>
              <a:t>этнодифференцирующих</a:t>
            </a:r>
            <a:r>
              <a:rPr lang="ru-RU" dirty="0">
                <a:solidFill>
                  <a:srgbClr val="212529"/>
                </a:solidFill>
                <a:latin typeface="Arial" panose="020B0604020202020204" pitchFamily="34" charset="0"/>
              </a:rPr>
              <a:t> признаков).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212529"/>
                </a:solidFill>
                <a:latin typeface="Arial" panose="020B0604020202020204" pitchFamily="34" charset="0"/>
              </a:rPr>
              <a:t>Аффективный (чувство принадлежности к группе, оценка ее качеств, отношение к членству в ней).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3550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D492E1-862B-AF47-9A8F-BA805AAA4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25582"/>
            <a:ext cx="10972800" cy="1143000"/>
          </a:xfrm>
        </p:spPr>
        <p:txBody>
          <a:bodyPr/>
          <a:lstStyle/>
          <a:p>
            <a:r>
              <a:rPr lang="ru-RU" dirty="0" smtClean="0"/>
              <a:t>Виды этнической идентичности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E03853-6242-E747-9EAA-EF38984F8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0"/>
            <a:ext cx="11277600" cy="5257800"/>
          </a:xfrm>
        </p:spPr>
        <p:txBody>
          <a:bodyPr>
            <a:noAutofit/>
          </a:bodyPr>
          <a:lstStyle/>
          <a:p>
            <a:r>
              <a:rPr lang="ru-RU" sz="2000" b="1" i="0" dirty="0" smtClean="0">
                <a:solidFill>
                  <a:srgbClr val="303030"/>
                </a:solidFill>
                <a:effectLst/>
                <a:latin typeface="Helvetica Neue"/>
              </a:rPr>
              <a:t>Адекватная </a:t>
            </a:r>
            <a:r>
              <a:rPr lang="ru-RU" sz="2000" b="1" i="0" dirty="0">
                <a:solidFill>
                  <a:srgbClr val="303030"/>
                </a:solidFill>
                <a:effectLst/>
                <a:latin typeface="Helvetica Neue"/>
              </a:rPr>
              <a:t>идентичность</a:t>
            </a:r>
            <a:r>
              <a:rPr lang="ru-RU" sz="2000" b="0" i="0" dirty="0">
                <a:solidFill>
                  <a:srgbClr val="303030"/>
                </a:solidFill>
                <a:effectLst/>
                <a:latin typeface="Helvetica Neue"/>
              </a:rPr>
              <a:t>. Образ своего народа воспринимается как положительный, проявляется соответствующее отношение к его истории, культуре, менталитету. В то же время такая позитивная этническая идентичность не направлена против других народов. При адекватной идентичности потребность в идентификации с данной этнической группой и уровень </a:t>
            </a:r>
            <a:r>
              <a:rPr lang="ru-RU" sz="2000" b="0" i="0" dirty="0" err="1">
                <a:solidFill>
                  <a:srgbClr val="303030"/>
                </a:solidFill>
                <a:effectLst/>
                <a:latin typeface="Helvetica Neue"/>
              </a:rPr>
              <a:t>консолидированности</a:t>
            </a:r>
            <a:r>
              <a:rPr lang="ru-RU" sz="2000" b="0" i="0" dirty="0">
                <a:solidFill>
                  <a:srgbClr val="303030"/>
                </a:solidFill>
                <a:effectLst/>
                <a:latin typeface="Helvetica Neue"/>
              </a:rPr>
              <a:t> с ней зависит не только от самой личности, но также и от ситуации. Поэтому могут иметь место отклонения от «нормы» в направлении ее угасания или даже отрицания.</a:t>
            </a:r>
          </a:p>
          <a:p>
            <a:r>
              <a:rPr lang="ru-RU" sz="2000" b="1" i="0" dirty="0" err="1">
                <a:solidFill>
                  <a:srgbClr val="303030"/>
                </a:solidFill>
                <a:effectLst/>
                <a:latin typeface="Helvetica Neue"/>
              </a:rPr>
              <a:t>Этноцентрическая</a:t>
            </a:r>
            <a:r>
              <a:rPr lang="ru-RU" sz="2000" b="1" i="0" dirty="0">
                <a:solidFill>
                  <a:srgbClr val="303030"/>
                </a:solidFill>
                <a:effectLst/>
                <a:latin typeface="Helvetica Neue"/>
              </a:rPr>
              <a:t> идентичность</a:t>
            </a:r>
            <a:r>
              <a:rPr lang="ru-RU" sz="2000" b="0" i="0" dirty="0">
                <a:solidFill>
                  <a:srgbClr val="303030"/>
                </a:solidFill>
                <a:effectLst/>
                <a:latin typeface="Helvetica Neue"/>
              </a:rPr>
              <a:t>— акцентирование личности на собственную этничность, ее безусловное некритическое предпочтение, восприятие жизни других народов сквозь призму культуры, традиционных установок и ценностных ориентаций своего этноса. При такой идентичности присутствуют элементы </a:t>
            </a:r>
            <a:r>
              <a:rPr lang="ru-RU" sz="2000" b="0" i="0" dirty="0" err="1">
                <a:solidFill>
                  <a:srgbClr val="303030"/>
                </a:solidFill>
                <a:effectLst/>
                <a:latin typeface="Helvetica Neue"/>
              </a:rPr>
              <a:t>этноизоляционизма</a:t>
            </a:r>
            <a:r>
              <a:rPr lang="ru-RU" sz="2000" b="0" i="0" dirty="0">
                <a:solidFill>
                  <a:srgbClr val="303030"/>
                </a:solidFill>
                <a:effectLst/>
                <a:latin typeface="Helvetica Neue"/>
              </a:rPr>
              <a:t>, замкнутости. </a:t>
            </a:r>
            <a:r>
              <a:rPr lang="ru-RU" sz="2000" b="0" i="0" dirty="0" err="1">
                <a:solidFill>
                  <a:srgbClr val="303030"/>
                </a:solidFill>
                <a:effectLst/>
                <a:latin typeface="Helvetica Neue"/>
              </a:rPr>
              <a:t>Этноцентризм</a:t>
            </a:r>
            <a:r>
              <a:rPr lang="ru-RU" sz="2000" b="0" i="0" dirty="0">
                <a:solidFill>
                  <a:srgbClr val="303030"/>
                </a:solidFill>
                <a:effectLst/>
                <a:latin typeface="Helvetica Neue"/>
              </a:rPr>
              <a:t> всегда подразумевает противопоставление каким-либо — то определенным, то неопределенным — «они». В этом случае проводится четкое различие между понятиями «мы» и «они», причем установки, обычаи и поведение, характеризующие «нас», некритически рассматриваются как безусловно высшие по отношению к «их» этническим характеристикам.</a:t>
            </a:r>
            <a:endParaRPr lang="ru-RU" sz="2000" dirty="0"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895197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6AA94-70D3-D142-81B9-342DD9A92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4800"/>
            <a:ext cx="10972800" cy="1143000"/>
          </a:xfrm>
        </p:spPr>
        <p:txBody>
          <a:bodyPr/>
          <a:lstStyle/>
          <a:p>
            <a:r>
              <a:rPr lang="ru-RU" dirty="0" smtClean="0"/>
              <a:t>Виды этнической идентичности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386DE5-B00B-F141-9FC8-5896C00A68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066800"/>
            <a:ext cx="11125200" cy="5486400"/>
          </a:xfrm>
        </p:spPr>
        <p:txBody>
          <a:bodyPr>
            <a:normAutofit/>
          </a:bodyPr>
          <a:lstStyle/>
          <a:p>
            <a:r>
              <a:rPr lang="ru-RU" sz="2200" b="1" i="0" dirty="0" err="1">
                <a:solidFill>
                  <a:srgbClr val="303030"/>
                </a:solidFill>
                <a:effectLst/>
                <a:latin typeface="Helvetica Neue"/>
              </a:rPr>
              <a:t>Этнодоминирующая</a:t>
            </a:r>
            <a:r>
              <a:rPr lang="ru-RU" sz="2200" b="1" i="0" dirty="0">
                <a:solidFill>
                  <a:srgbClr val="303030"/>
                </a:solidFill>
                <a:effectLst/>
                <a:latin typeface="Helvetica Neue"/>
              </a:rPr>
              <a:t> идентичность</a:t>
            </a:r>
            <a:r>
              <a:rPr lang="ru-RU" sz="2200" b="0" i="0" dirty="0">
                <a:solidFill>
                  <a:srgbClr val="303030"/>
                </a:solidFill>
                <a:effectLst/>
                <a:latin typeface="Helvetica Neue"/>
              </a:rPr>
              <a:t> — тип идентичности, при котором этничность является наиболее предпочтительной перед всеми другими видами идентичности (гражданской, политической, профессиональной и др.). При этом типе идентичности этническая принадлежность воспринимается как безусловно доминирующая ценность. Такая идентичность обычно основывается на представлениях об абсолютизации «этнического», о превосходстве своего этноса и, как следствие этого, сопровождается дискриминационными установками в отношении других этнических групп, признанием правомерности «этнических чисток», стремлением не смешиваться с другими этносами.</a:t>
            </a:r>
          </a:p>
          <a:p>
            <a:r>
              <a:rPr lang="ru-RU" sz="2200" b="1" i="0" dirty="0">
                <a:solidFill>
                  <a:srgbClr val="303030"/>
                </a:solidFill>
                <a:effectLst/>
                <a:latin typeface="Helvetica Neue"/>
              </a:rPr>
              <a:t>Этнический фанатизм</a:t>
            </a:r>
            <a:r>
              <a:rPr lang="ru-RU" sz="2200" b="0" i="0" dirty="0">
                <a:solidFill>
                  <a:srgbClr val="303030"/>
                </a:solidFill>
                <a:effectLst/>
                <a:latin typeface="Helvetica Neue"/>
              </a:rPr>
              <a:t> — такой тип идентичности, при котором проявляется готовность идти на любые жертвы и действия во имя этнических интересов и целей. Причем эти интересы и цели часто понимаются иррационально или абсолютизируются. Люди буквально «теряют головы», у них замутнен разум. Этот тип представляет собой крайнюю форму агрессивной идентичности.</a:t>
            </a:r>
            <a:endParaRPr lang="ru-RU" sz="2200" dirty="0"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657992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E69388-8E57-3A42-ABC5-E790A3F69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4800"/>
            <a:ext cx="10972800" cy="1143000"/>
          </a:xfrm>
        </p:spPr>
        <p:txBody>
          <a:bodyPr/>
          <a:lstStyle/>
          <a:p>
            <a:r>
              <a:rPr lang="ru-RU" dirty="0" smtClean="0"/>
              <a:t>Виды этнической идентичности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9AFEC9-1849-8942-8BAB-9C81B198D4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447800"/>
            <a:ext cx="11125200" cy="5029200"/>
          </a:xfrm>
        </p:spPr>
        <p:txBody>
          <a:bodyPr>
            <a:normAutofit/>
          </a:bodyPr>
          <a:lstStyle/>
          <a:p>
            <a:r>
              <a:rPr lang="ru-RU" sz="2200" b="1" i="0" dirty="0">
                <a:solidFill>
                  <a:srgbClr val="303030"/>
                </a:solidFill>
                <a:effectLst/>
                <a:latin typeface="Helvetica Neue"/>
              </a:rPr>
              <a:t>Этническая индифферентность</a:t>
            </a:r>
            <a:r>
              <a:rPr lang="ru-RU" sz="2200" b="0" i="0" dirty="0">
                <a:solidFill>
                  <a:srgbClr val="303030"/>
                </a:solidFill>
                <a:effectLst/>
                <a:latin typeface="Helvetica Neue"/>
              </a:rPr>
              <a:t> — тип идентичности, характеризующий людей, практически равнодушных к проблеме собственной этничности и межэтнических отношений, ценностям своего и других народов. Они независимы от норм и традиций собственной этнической группы, и на их жизненные поступки и поведение в любых сферах деятельности не влияют не только этническая идентичность других, но даже их собственная этническая принадлежность.</a:t>
            </a:r>
          </a:p>
          <a:p>
            <a:r>
              <a:rPr lang="ru-RU" sz="2200" b="1" i="0" dirty="0" err="1">
                <a:solidFill>
                  <a:srgbClr val="303030"/>
                </a:solidFill>
                <a:effectLst/>
                <a:latin typeface="Helvetica Neue"/>
              </a:rPr>
              <a:t>Этнонигилизм</a:t>
            </a:r>
            <a:r>
              <a:rPr lang="ru-RU" sz="2200" b="0" i="0" dirty="0">
                <a:solidFill>
                  <a:srgbClr val="303030"/>
                </a:solidFill>
                <a:effectLst/>
                <a:latin typeface="Helvetica Neue"/>
              </a:rPr>
              <a:t> — обычно проявляется в форме космополитизма и представляет собой отрицание этничности, этнических, этнокультурных ценностей. Люди, придерживающиеся </a:t>
            </a:r>
            <a:r>
              <a:rPr lang="ru-RU" sz="2200" b="0" i="0" dirty="0" err="1">
                <a:solidFill>
                  <a:srgbClr val="303030"/>
                </a:solidFill>
                <a:effectLst/>
                <a:latin typeface="Helvetica Neue"/>
              </a:rPr>
              <a:t>этнонигилизма</a:t>
            </a:r>
            <a:r>
              <a:rPr lang="ru-RU" sz="2200" b="0" i="0" dirty="0">
                <a:solidFill>
                  <a:srgbClr val="303030"/>
                </a:solidFill>
                <a:effectLst/>
                <a:latin typeface="Helvetica Neue"/>
              </a:rPr>
              <a:t>, демонстрируют свою независимость от всего, связанного с этническим феноменом, представляемым ими даже как нечто вредное. Такие люди считают себя «прогрессивными» и принадлежащими человечеству, а не отдельному этносу. Отсюда отрицание всякой этничности, признание этнической идентичности архаичным, ненужным.</a:t>
            </a:r>
            <a:endParaRPr lang="ru-RU" sz="2200" dirty="0"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415026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4205B1-F8BD-4B41-B6E2-6E4C9551E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1000"/>
            <a:ext cx="10972800" cy="1143000"/>
          </a:xfrm>
        </p:spPr>
        <p:txBody>
          <a:bodyPr/>
          <a:lstStyle/>
          <a:p>
            <a:r>
              <a:rPr lang="ru-RU" dirty="0" smtClean="0"/>
              <a:t>Виды этнической идентичности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A189CF-09E9-B642-8797-89B6D015E4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676400"/>
            <a:ext cx="10972800" cy="4465320"/>
          </a:xfrm>
        </p:spPr>
        <p:txBody>
          <a:bodyPr>
            <a:noAutofit/>
          </a:bodyPr>
          <a:lstStyle/>
          <a:p>
            <a:r>
              <a:rPr lang="ru-RU" b="1" i="0" dirty="0">
                <a:solidFill>
                  <a:srgbClr val="303030"/>
                </a:solidFill>
                <a:effectLst/>
                <a:latin typeface="Helvetica Neue"/>
              </a:rPr>
              <a:t>Амбивалентная этничность</a:t>
            </a:r>
            <a:r>
              <a:rPr lang="ru-RU" b="0" i="0" dirty="0">
                <a:solidFill>
                  <a:srgbClr val="303030"/>
                </a:solidFill>
                <a:effectLst/>
                <a:latin typeface="Helvetica Neue"/>
              </a:rPr>
              <a:t> — слабо выраженная этническая идентичность, или «двойная» идентичность. Этот тип этнической идентичности распространен в этнически смешанной семье и среди иммигрантов. Для таких людей этническая идентичность — «внутренний референдум».</a:t>
            </a:r>
          </a:p>
          <a:p>
            <a:r>
              <a:rPr lang="ru-RU" dirty="0">
                <a:solidFill>
                  <a:srgbClr val="303030"/>
                </a:solidFill>
                <a:latin typeface="Helvetica Neue"/>
              </a:rPr>
              <a:t>У</a:t>
            </a:r>
            <a:r>
              <a:rPr lang="ru-RU" b="0" i="0" dirty="0">
                <a:solidFill>
                  <a:srgbClr val="303030"/>
                </a:solidFill>
                <a:effectLst/>
                <a:latin typeface="Helvetica Neue"/>
              </a:rPr>
              <a:t>казанные типы этнической идентичности, </a:t>
            </a:r>
            <a:r>
              <a:rPr lang="ru-RU" b="0" i="0" dirty="0" smtClean="0">
                <a:solidFill>
                  <a:srgbClr val="303030"/>
                </a:solidFill>
                <a:effectLst/>
                <a:latin typeface="Helvetica Neue"/>
              </a:rPr>
              <a:t>разумеется,  </a:t>
            </a:r>
            <a:r>
              <a:rPr lang="ru-RU" b="0" i="0" dirty="0">
                <a:solidFill>
                  <a:srgbClr val="303030"/>
                </a:solidFill>
                <a:effectLst/>
                <a:latin typeface="Helvetica Neue"/>
              </a:rPr>
              <a:t>являются весьма условными. В реальной жизни очень часто нелегко бывает различать один вид идентичности от другого. К тому же надо иметь в виду, что в течение всей жизни человек может быть привержен то одной этнической идентичности, то другой. Кроме того, самих типов и видов идентичностей может быть больше.</a:t>
            </a:r>
            <a:endParaRPr lang="ru-RU" dirty="0"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88629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4FB3C6-EC9C-9445-943E-FE9F08A65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609600"/>
            <a:ext cx="9601196" cy="1676399"/>
          </a:xfrm>
        </p:spPr>
        <p:txBody>
          <a:bodyPr>
            <a:normAutofit/>
          </a:bodyPr>
          <a:lstStyle/>
          <a:p>
            <a:r>
              <a:rPr lang="ru-RU" dirty="0"/>
              <a:t>Факторы формирования этнической идентичности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C231ED-3BCD-9149-9C38-7887716C17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057400"/>
            <a:ext cx="10972800" cy="4389120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/>
              </a:rPr>
              <a:t>Сама этничность определяется совокупностью общих признаков у людей и сообществ: владение языком, признание его в качестве родного; усвоение культуры этноса, умение ее использовать в повседневной жизни; использование и сохранение традиций поведения и образа жизни этноса;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/>
              </a:rPr>
              <a:t>самосознание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/>
              </a:rPr>
              <a:t>принадлежности к этносу,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/>
              </a:rPr>
              <a:t>имеющему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/>
              </a:rPr>
              <a:t>определенный этноним.</a:t>
            </a: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/>
              </a:rPr>
              <a:t>Ключевым критерием идентификации себя с определенным этносом является коммуникация. Язык и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/>
              </a:rPr>
              <a:t>другие символы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/>
              </a:rPr>
              <a:t>повседневного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/>
              </a:rPr>
              <a:t>взаимодействия становятся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/>
              </a:rPr>
              <a:t>главными. Вместе с этим мы понимаем, что распространение этих культурных доминант, влияющих на формирование этничности и межэтнических отношений, происходит с помощью образования и просвещения.</a:t>
            </a: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339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C893F6-6CF6-7340-80D9-3F27FFF34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0"/>
            <a:ext cx="9601196" cy="2285999"/>
          </a:xfrm>
        </p:spPr>
        <p:txBody>
          <a:bodyPr>
            <a:normAutofit/>
          </a:bodyPr>
          <a:lstStyle/>
          <a:p>
            <a:r>
              <a:rPr lang="ru-RU" dirty="0" smtClean="0"/>
              <a:t>Факторы формирования этнической идентичности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DB37C4-3982-9941-A8E6-CB78B7BCB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1676400"/>
            <a:ext cx="9601196" cy="4199468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/>
              </a:rPr>
              <a:t>Включенность ребенка в </a:t>
            </a:r>
            <a:r>
              <a:rPr lang="ru-RU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Helvetica Neue"/>
              </a:rPr>
              <a:t>этнопедагогическую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/>
              </a:rPr>
              <a:t> среду влияет на его развитие, позволяет ему адекватно воспринимать себя как представителя определенного этноса,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/>
              </a:rPr>
              <a:t>формировать позитивное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/>
              </a:rPr>
              <a:t>отношение к своей этнической общности, желание принадлежать к ней, воспитывает гордость за достижения своего народа. Воспитание этнической идентичности возможно осуществлять в условиях образовательных учреждений и организаций дополнительного образования. Это позволит ребенку освоить культурное наследие родины, приобрести чувство национального и человеческого достоинства, что особенно актуально в современных условиях развития общества.</a:t>
            </a:r>
          </a:p>
        </p:txBody>
      </p:sp>
    </p:spTree>
    <p:extLst>
      <p:ext uri="{BB962C8B-B14F-4D97-AF65-F5344CB8AC3E}">
        <p14:creationId xmlns:p14="http://schemas.microsoft.com/office/powerpoint/2010/main" val="42817266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116</TotalTime>
  <Words>523</Words>
  <Application>Microsoft Office PowerPoint</Application>
  <PresentationFormat>Широкоэкранный</PresentationFormat>
  <Paragraphs>27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Garamond</vt:lpstr>
      <vt:lpstr>Helvetica Neue</vt:lpstr>
      <vt:lpstr>Натуральные материалы</vt:lpstr>
      <vt:lpstr>Формирование этнической идентичности.</vt:lpstr>
      <vt:lpstr>Что такое этническая идентичность?</vt:lpstr>
      <vt:lpstr>Структура этнической идентичности.</vt:lpstr>
      <vt:lpstr>Виды этнической идентичности</vt:lpstr>
      <vt:lpstr>Виды этнической идентичности</vt:lpstr>
      <vt:lpstr>Виды этнической идентичности</vt:lpstr>
      <vt:lpstr>Виды этнической идентичности</vt:lpstr>
      <vt:lpstr>Факторы формирования этнической идентичности</vt:lpstr>
      <vt:lpstr>Факторы формирования этнической идентичности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Этническая идентичность</dc:title>
  <dc:creator>j.k.azaza@gmail.com</dc:creator>
  <cp:lastModifiedBy>RePack by Diakov</cp:lastModifiedBy>
  <cp:revision>14</cp:revision>
  <dcterms:created xsi:type="dcterms:W3CDTF">2020-06-17T22:32:23Z</dcterms:created>
  <dcterms:modified xsi:type="dcterms:W3CDTF">2024-08-26T03:55:59Z</dcterms:modified>
</cp:coreProperties>
</file>