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0" r:id="rId3"/>
    <p:sldId id="262" r:id="rId4"/>
    <p:sldId id="258" r:id="rId5"/>
    <p:sldId id="263" r:id="rId6"/>
    <p:sldId id="256" r:id="rId7"/>
    <p:sldId id="257" r:id="rId8"/>
    <p:sldId id="264" r:id="rId9"/>
    <p:sldId id="259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0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6632"/>
            <a:ext cx="3760117" cy="27645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491" y="2335140"/>
            <a:ext cx="4282067" cy="2928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35140"/>
            <a:ext cx="4196448" cy="2928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8" y="116632"/>
            <a:ext cx="3372698" cy="27645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0" y="4480385"/>
            <a:ext cx="3480277" cy="2377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366808"/>
            <a:ext cx="3544093" cy="25163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912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Спасибо за работу!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Удачного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вам дня!</a:t>
            </a:r>
          </a:p>
          <a:p>
            <a:pPr marL="0" indent="0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08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0782" y="2204864"/>
            <a:ext cx="8229600" cy="438912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2375" y="3140968"/>
            <a:ext cx="8352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знаний о видах движения тела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 законах движения в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практической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профессиональной деятельности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" y="-9492"/>
            <a:ext cx="9139383" cy="267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14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" y="-9492"/>
            <a:ext cx="9139383" cy="1278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420997"/>
            <a:ext cx="849694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 такое механическое движение?</a:t>
            </a:r>
          </a:p>
          <a:p>
            <a:pPr lvl="0">
              <a:spcAft>
                <a:spcPts val="60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 называется линия, вдоль которой движется тело?</a:t>
            </a:r>
          </a:p>
          <a:p>
            <a:pPr lvl="0">
              <a:spcAft>
                <a:spcPts val="60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Какая физическая величина характеризует быстроту перемещения тела?</a:t>
            </a:r>
          </a:p>
          <a:p>
            <a:pPr lvl="0">
              <a:spcAft>
                <a:spcPts val="60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Какая физическая величина характеризует быстроту изменения скорости?</a:t>
            </a:r>
          </a:p>
          <a:p>
            <a:pPr lvl="0">
              <a:spcAft>
                <a:spcPts val="60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Назовите единицу измерения скорости.</a:t>
            </a:r>
          </a:p>
          <a:p>
            <a:pPr lvl="0">
              <a:spcAft>
                <a:spcPts val="60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 называется вектор, соединяющий начальное и конечное положение тела?</a:t>
            </a:r>
          </a:p>
          <a:p>
            <a:pPr lvl="0">
              <a:spcAft>
                <a:spcPts val="60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Перечислите основные характеристики  движения.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09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571480"/>
            <a:ext cx="27051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476635" cy="3273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0725" y="142852"/>
            <a:ext cx="3343275" cy="2124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6429375"/>
            <a:ext cx="15049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5079839"/>
            <a:ext cx="6648466" cy="177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429124" y="6572272"/>
            <a:ext cx="1214446" cy="2857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3214686"/>
            <a:ext cx="2686050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44" y="3214686"/>
            <a:ext cx="2133600" cy="2009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72066" y="2428868"/>
            <a:ext cx="2561530" cy="206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86625" y="3286124"/>
            <a:ext cx="18573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" y="-9492"/>
            <a:ext cx="9139383" cy="1278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5609872" y="1582809"/>
            <a:ext cx="3143250" cy="2154158"/>
            <a:chOff x="2000232" y="1071546"/>
            <a:chExt cx="3643338" cy="2512472"/>
          </a:xfrm>
        </p:grpSpPr>
        <p:sp>
          <p:nvSpPr>
            <p:cNvPr id="6" name="Овал 5"/>
            <p:cNvSpPr/>
            <p:nvPr/>
          </p:nvSpPr>
          <p:spPr>
            <a:xfrm>
              <a:off x="2500298" y="2000240"/>
              <a:ext cx="1214446" cy="114300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714744" y="1571612"/>
              <a:ext cx="1928826" cy="178595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cxnSp>
          <p:nvCxnSpPr>
            <p:cNvPr id="8" name="Прямая со стрелкой 7"/>
            <p:cNvCxnSpPr>
              <a:stCxn id="6" idx="7"/>
              <a:endCxn id="6" idx="3"/>
            </p:cNvCxnSpPr>
            <p:nvPr/>
          </p:nvCxnSpPr>
          <p:spPr>
            <a:xfrm rot="16200000" flipH="1" flipV="1">
              <a:off x="2703407" y="2142373"/>
              <a:ext cx="808228" cy="85874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>
              <a:stCxn id="7" idx="7"/>
              <a:endCxn id="7" idx="3"/>
            </p:cNvCxnSpPr>
            <p:nvPr/>
          </p:nvCxnSpPr>
          <p:spPr>
            <a:xfrm rot="16200000" flipH="1" flipV="1">
              <a:off x="4047728" y="1782644"/>
              <a:ext cx="1262858" cy="1363886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10800000" flipV="1">
              <a:off x="2428860" y="2216142"/>
              <a:ext cx="1071570" cy="9985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10800000">
              <a:off x="2000232" y="3214686"/>
              <a:ext cx="42862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>
              <a:stCxn id="7" idx="7"/>
            </p:cNvCxnSpPr>
            <p:nvPr/>
          </p:nvCxnSpPr>
          <p:spPr>
            <a:xfrm rot="16200000" flipH="1" flipV="1">
              <a:off x="3561406" y="1772182"/>
              <a:ext cx="1738718" cy="18606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928926" y="3571876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29"/>
            <p:cNvSpPr txBox="1"/>
            <p:nvPr/>
          </p:nvSpPr>
          <p:spPr>
            <a:xfrm>
              <a:off x="2071670" y="285749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/>
                <a:t>d</a:t>
              </a:r>
              <a:r>
                <a:rPr lang="ru-RU" baseline="-25000" dirty="0" smtClean="0"/>
                <a:t>1</a:t>
              </a:r>
              <a:endParaRPr lang="ru-RU" dirty="0"/>
            </a:p>
          </p:txBody>
        </p:sp>
        <p:sp>
          <p:nvSpPr>
            <p:cNvPr id="15" name="TextBox 30"/>
            <p:cNvSpPr txBox="1"/>
            <p:nvPr/>
          </p:nvSpPr>
          <p:spPr>
            <a:xfrm>
              <a:off x="2928926" y="3214686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/>
                <a:t>d</a:t>
              </a:r>
              <a:r>
                <a:rPr lang="ru-RU" baseline="-25000" dirty="0" smtClean="0"/>
                <a:t>2</a:t>
              </a:r>
              <a:endParaRPr lang="ru-RU" dirty="0"/>
            </a:p>
          </p:txBody>
        </p:sp>
        <p:sp>
          <p:nvSpPr>
            <p:cNvPr id="16" name="Rectangle 3"/>
            <p:cNvSpPr>
              <a:spLocks noChangeArrowheads="1"/>
            </p:cNvSpPr>
            <p:nvPr/>
          </p:nvSpPr>
          <p:spPr bwMode="auto">
            <a:xfrm>
              <a:off x="4714876" y="1071546"/>
              <a:ext cx="42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  <a:sym typeface="Symbol" pitchFamily="18" charset="2"/>
                </a:rPr>
                <a:t></a:t>
              </a:r>
              <a:r>
                <a:rPr kumimoji="0" lang="en-US" sz="1600" b="0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2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928926" y="1500174"/>
              <a:ext cx="4748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sym typeface="Symbol"/>
                </a:rPr>
                <a:t></a:t>
              </a:r>
              <a:r>
                <a:rPr lang="en-US" baseline="-25000" dirty="0" smtClean="0"/>
                <a:t>1</a:t>
              </a:r>
              <a:r>
                <a:rPr lang="en-US" dirty="0" smtClean="0"/>
                <a:t> </a:t>
              </a:r>
              <a:endParaRPr lang="ru-RU" dirty="0"/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2928926" y="1857364"/>
              <a:ext cx="42862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 rot="10800000">
              <a:off x="4572000" y="1428736"/>
              <a:ext cx="57150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357170"/>
              </p:ext>
            </p:extLst>
          </p:nvPr>
        </p:nvGraphicFramePr>
        <p:xfrm>
          <a:off x="467544" y="1628800"/>
          <a:ext cx="1419225" cy="22082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9225"/>
              </a:tblGrid>
              <a:tr h="0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Дано:</a:t>
                      </a:r>
                      <a:endParaRPr lang="ru-RU" sz="1200">
                        <a:effectLst/>
                      </a:endParaRPr>
                    </a:p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</a:t>
                      </a:r>
                      <a:r>
                        <a:rPr lang="ru-RU" sz="1400" baseline="-25000">
                          <a:effectLst/>
                        </a:rPr>
                        <a:t>1</a:t>
                      </a:r>
                      <a:r>
                        <a:rPr lang="ru-RU" sz="1400">
                          <a:effectLst/>
                        </a:rPr>
                        <a:t> = 1000 об/мин</a:t>
                      </a:r>
                      <a:endParaRPr lang="ru-RU" sz="1200">
                        <a:effectLst/>
                      </a:endParaRPr>
                    </a:p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</a:t>
                      </a:r>
                      <a:r>
                        <a:rPr lang="ru-RU" sz="1400" baseline="-25000">
                          <a:effectLst/>
                        </a:rPr>
                        <a:t>1</a:t>
                      </a:r>
                      <a:r>
                        <a:rPr lang="ru-RU" sz="1400">
                          <a:effectLst/>
                        </a:rPr>
                        <a:t> = 100 мм</a:t>
                      </a:r>
                      <a:endParaRPr lang="ru-RU" sz="1200">
                        <a:effectLst/>
                      </a:endParaRPr>
                    </a:p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</a:t>
                      </a:r>
                      <a:r>
                        <a:rPr lang="ru-RU" sz="1400" baseline="-25000">
                          <a:effectLst/>
                        </a:rPr>
                        <a:t>2 </a:t>
                      </a:r>
                      <a:r>
                        <a:rPr lang="ru-RU" sz="1400">
                          <a:effectLst/>
                        </a:rPr>
                        <a:t>= 200 мм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r>
                        <a:rPr lang="ru-RU" sz="1400" dirty="0">
                          <a:effectLst/>
                        </a:rPr>
                        <a:t>  = ?</a:t>
                      </a:r>
                      <a:endParaRPr lang="ru-RU" sz="1200" dirty="0">
                        <a:effectLst/>
                      </a:endParaRPr>
                    </a:p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ru-RU" sz="1400" dirty="0">
                          <a:effectLst/>
                        </a:rPr>
                        <a:t> = ?</a:t>
                      </a:r>
                      <a:endParaRPr lang="ru-RU" sz="1200" dirty="0">
                        <a:effectLst/>
                      </a:endParaRPr>
                    </a:p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sym typeface="Symbol"/>
                        </a:rPr>
                        <a:t></a:t>
                      </a:r>
                      <a:r>
                        <a:rPr lang="en-US" sz="1400" baseline="-25000" dirty="0">
                          <a:effectLst/>
                        </a:rPr>
                        <a:t>1</a:t>
                      </a:r>
                      <a:r>
                        <a:rPr lang="ru-RU" sz="1400" dirty="0">
                          <a:effectLst/>
                        </a:rPr>
                        <a:t> =?</a:t>
                      </a:r>
                      <a:endParaRPr lang="ru-RU" sz="1200" dirty="0">
                        <a:effectLst/>
                      </a:endParaRPr>
                    </a:p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sym typeface="Symbol"/>
                        </a:rPr>
                        <a:t>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ru-RU" sz="1400" dirty="0">
                          <a:effectLst/>
                        </a:rPr>
                        <a:t> =?</a:t>
                      </a:r>
                      <a:r>
                        <a:rPr lang="ru-RU" sz="1400" baseline="-25000" dirty="0">
                          <a:effectLst/>
                        </a:rPr>
                        <a:t>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1" name="Рисунок 2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760" y="1890421"/>
            <a:ext cx="2592288" cy="184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2032460" y="3994652"/>
                <a:ext cx="7278088" cy="28633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u</a:t>
                </a:r>
                <a:r>
                  <a:rPr lang="ru-RU" sz="2000" dirty="0"/>
                  <a:t> =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sz="2000" dirty="0"/>
                  <a:t> =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200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sz="2000" dirty="0"/>
                  <a:t> = 2</a:t>
                </a:r>
              </a:p>
              <a:p>
                <a:r>
                  <a:rPr lang="ru-RU" sz="2000" dirty="0"/>
                  <a:t> </a:t>
                </a:r>
              </a:p>
              <a:p>
                <a:r>
                  <a:rPr lang="ru-RU" sz="2000" dirty="0"/>
                  <a:t> </a:t>
                </a:r>
                <a:r>
                  <a:rPr lang="en-US" sz="2000" dirty="0"/>
                  <a:t>u</a:t>
                </a:r>
                <a:r>
                  <a:rPr lang="ru-RU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1 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sz="2000" dirty="0"/>
                  <a:t> ;  </a:t>
                </a:r>
                <a:r>
                  <a:rPr lang="en-US" sz="2000" dirty="0"/>
                  <a:t>n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sz="2000" i="1">
                            <a:latin typeface="Cambria Math"/>
                          </a:rPr>
                          <m:t>𝑢</m:t>
                        </m:r>
                      </m:den>
                    </m:f>
                  </m:oMath>
                </a14:m>
                <a:r>
                  <a:rPr lang="ru-RU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1000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000" dirty="0"/>
                  <a:t> = 500 об/мин</a:t>
                </a:r>
              </a:p>
              <a:p>
                <a:r>
                  <a:rPr lang="ru-RU" sz="2000" dirty="0"/>
                  <a:t> </a:t>
                </a:r>
              </a:p>
              <a:p>
                <a:r>
                  <a:rPr lang="en-US" sz="2000" dirty="0">
                    <a:sym typeface="Symbol"/>
                  </a:rPr>
                  <a:t></a:t>
                </a:r>
                <a:r>
                  <a:rPr lang="ru-RU" sz="2000" baseline="-25000" dirty="0"/>
                  <a:t>1</a:t>
                </a:r>
                <a:r>
                  <a:rPr lang="ru-RU" sz="2000" dirty="0"/>
                  <a:t>  =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  <a:sym typeface="Symbol"/>
                              </a:rPr>
                              <m:t>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30</m:t>
                        </m:r>
                      </m:den>
                    </m:f>
                  </m:oMath>
                </a14:m>
                <a:r>
                  <a:rPr lang="ru-RU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3,14</m:t>
                        </m:r>
                        <m:r>
                          <a:rPr lang="en-US" sz="2000" i="1">
                            <a:latin typeface="Cambria Math"/>
                            <a:sym typeface="Symbol"/>
                          </a:rPr>
                          <m:t></m:t>
                        </m:r>
                        <m:r>
                          <a:rPr lang="ru-RU" sz="2000" i="1">
                            <a:latin typeface="Cambria Math"/>
                          </a:rPr>
                          <m:t>1000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30</m:t>
                        </m:r>
                      </m:den>
                    </m:f>
                  </m:oMath>
                </a14:m>
                <a:r>
                  <a:rPr lang="ru-RU" sz="2000" dirty="0"/>
                  <a:t> = 104,66 рад/с</a:t>
                </a:r>
              </a:p>
              <a:p>
                <a:r>
                  <a:rPr lang="ru-RU" sz="2000" dirty="0"/>
                  <a:t> </a:t>
                </a:r>
              </a:p>
              <a:p>
                <a:r>
                  <a:rPr lang="en-US" sz="2000" dirty="0"/>
                  <a:t>u</a:t>
                </a:r>
                <a:r>
                  <a:rPr lang="ru-RU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  <a:sym typeface="Symbol"/>
                              </a:rPr>
                              <m:t>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  <a:sym typeface="Symbol"/>
                              </a:rPr>
                              <m:t>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2000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2000" dirty="0"/>
                  <a:t>;  </a:t>
                </a:r>
                <a:r>
                  <a:rPr lang="en-US" sz="2000" dirty="0">
                    <a:sym typeface="Symbol"/>
                  </a:rPr>
                  <a:t></a:t>
                </a:r>
                <a:r>
                  <a:rPr lang="ru-RU" sz="2000" baseline="-25000" dirty="0"/>
                  <a:t>2 </a:t>
                </a:r>
                <a:r>
                  <a:rPr lang="ru-RU" sz="2000" dirty="0"/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  <a:sym typeface="Symbol"/>
                              </a:rPr>
                              <m:t>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sz="2000" i="1">
                            <a:latin typeface="Cambria Math"/>
                          </a:rPr>
                          <m:t>𝑢</m:t>
                        </m:r>
                      </m:den>
                    </m:f>
                  </m:oMath>
                </a14:m>
                <a:r>
                  <a:rPr lang="ru-RU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104,66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000" dirty="0"/>
                  <a:t> = 52,33 рад/с</a:t>
                </a: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460" y="3994652"/>
                <a:ext cx="7278088" cy="2863348"/>
              </a:xfrm>
              <a:prstGeom prst="rect">
                <a:avLst/>
              </a:prstGeom>
              <a:blipFill rotWithShape="1">
                <a:blip r:embed="rId4"/>
                <a:stretch>
                  <a:fillRect l="-8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502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vmasshtabe.ru/wp-content/uploads/2012/04/50713-vms-Bezyimyannyiy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vmasshtabe.ru/wp-content/uploads/2012/04/50713-vms-Bezyimyannyiy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500958" y="4500570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3214686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928934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2285992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20" y="2000240"/>
            <a:ext cx="285752" cy="3190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00892" y="4929198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5286388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3071810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2285992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1714488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29454" y="714356"/>
            <a:ext cx="28575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" y="0"/>
            <a:ext cx="4776071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"/>
            <a:ext cx="4572001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96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Домашнее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5183308"/>
              </p:ext>
            </p:extLst>
          </p:nvPr>
        </p:nvGraphicFramePr>
        <p:xfrm>
          <a:off x="179512" y="1412772"/>
          <a:ext cx="8568951" cy="52565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5175"/>
                <a:gridCol w="2856888"/>
                <a:gridCol w="2856888"/>
              </a:tblGrid>
              <a:tr h="378648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Движение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648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равномерное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равнопеременное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8648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Формула скорости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8648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Формула перемещения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8648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Формула ускорения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8648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Движение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648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прямолинейное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криволинейное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35052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 скорости и силы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8648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Движение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648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поступательное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вращательное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13699"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 движения механизмов по технологической схеме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659</TotalTime>
  <Words>170</Words>
  <Application>Microsoft Office PowerPoint</Application>
  <PresentationFormat>Экран (4:3)</PresentationFormat>
  <Paragraphs>74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63</cp:revision>
  <dcterms:created xsi:type="dcterms:W3CDTF">2023-10-18T17:08:54Z</dcterms:created>
  <dcterms:modified xsi:type="dcterms:W3CDTF">2024-08-23T08:54:51Z</dcterms:modified>
</cp:coreProperties>
</file>