
<file path=[Content_Types].xml><?xml version="1.0" encoding="utf-8"?>
<Types xmlns="http://schemas.openxmlformats.org/package/2006/content-types">
  <Default Extension="png" ContentType="image/png"/>
  <Default Extension="jpeg" ContentType="image/jpeg"/>
  <Default Extension="webp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3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4" d="100"/>
          <a:sy n="84" d="100"/>
        </p:scale>
        <p:origin x="629" y="7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1414E1D-60D1-47B9-84B3-873925F69F6C}" type="datetimeFigureOut">
              <a:rPr lang="ru-RU" smtClean="0"/>
              <a:t>25.08.2024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9C79752-9286-423C-986A-CB6FD535408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5044672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C79752-9286-423C-986A-CB6FD535408B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1476631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1E2783-E3E1-47DA-A291-823F3D3E7994}" type="datetimeFigureOut">
              <a:rPr lang="ru-RU" smtClean="0"/>
              <a:t>25.08.2024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E4713A-001C-42BA-B278-5026B5F56C7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5704312"/>
      </p:ext>
    </p:extLst>
  </p:cSld>
  <p:clrMapOvr>
    <a:masterClrMapping/>
  </p:clrMapOvr>
  <p:transition spd="slow">
    <p:push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800587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6" y="536732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1E2783-E3E1-47DA-A291-823F3D3E7994}" type="datetimeFigureOut">
              <a:rPr lang="ru-RU" smtClean="0"/>
              <a:t>25.08.2024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E4713A-001C-42BA-B278-5026B5F56C7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62766285"/>
      </p:ext>
    </p:extLst>
  </p:cSld>
  <p:clrMapOvr>
    <a:masterClrMapping/>
  </p:clrMapOvr>
  <p:transition spd="slow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8825659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8825659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1E2783-E3E1-47DA-A291-823F3D3E7994}" type="datetimeFigureOut">
              <a:rPr lang="ru-RU" smtClean="0"/>
              <a:t>25.08.2024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E4713A-001C-42BA-B278-5026B5F56C7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38101973"/>
      </p:ext>
    </p:extLst>
  </p:cSld>
  <p:clrMapOvr>
    <a:masterClrMapping/>
  </p:clrMapOvr>
  <p:transition spd="slow">
    <p:push dir="u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1" y="1447800"/>
            <a:ext cx="7999315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14"/>
          </p:nvPr>
        </p:nvSpPr>
        <p:spPr>
          <a:xfrm>
            <a:off x="1930400" y="3771174"/>
            <a:ext cx="7279649" cy="342174"/>
          </a:xfrm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bg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1E2783-E3E1-47DA-A291-823F3D3E7994}" type="datetimeFigureOut">
              <a:rPr lang="ru-RU" smtClean="0"/>
              <a:t>25.08.2024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E4713A-001C-42BA-B278-5026B5F56C78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898295" y="971253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330490" y="2613787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493985513"/>
      </p:ext>
    </p:extLst>
  </p:cSld>
  <p:clrMapOvr>
    <a:masterClrMapping/>
  </p:clrMapOvr>
  <p:transition spd="slow">
    <p:push dir="u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3124201"/>
            <a:ext cx="8825660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777381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1E2783-E3E1-47DA-A291-823F3D3E7994}" type="datetimeFigureOut">
              <a:rPr lang="ru-RU" smtClean="0"/>
              <a:t>25.08.2024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E4713A-001C-42BA-B278-5026B5F56C7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29777095"/>
      </p:ext>
    </p:extLst>
  </p:cSld>
  <p:clrMapOvr>
    <a:masterClrMapping/>
  </p:clrMapOvr>
  <p:transition spd="slow">
    <p:push dir="u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2947" y="198120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652463" y="266700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3659" y="1981200"/>
            <a:ext cx="293624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3873106" y="266700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1981200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124700" y="266700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1E2783-E3E1-47DA-A291-823F3D3E7994}" type="datetimeFigureOut">
              <a:rPr lang="ru-RU" smtClean="0"/>
              <a:t>25.08.2024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E4713A-001C-42BA-B278-5026B5F56C7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85267160"/>
      </p:ext>
    </p:extLst>
  </p:cSld>
  <p:clrMapOvr>
    <a:masterClrMapping/>
  </p:clrMapOvr>
  <p:transition spd="slow">
    <p:push dir="u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2463" y="4250949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52463" y="2209800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652463" y="4827211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9375" y="4250949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889374" y="2209800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3888022" y="4827210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4250949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124699" y="2209800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124575" y="4827208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1E2783-E3E1-47DA-A291-823F3D3E7994}" type="datetimeFigureOut">
              <a:rPr lang="ru-RU" smtClean="0"/>
              <a:t>25.08.2024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E4713A-001C-42BA-B278-5026B5F56C7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0019733"/>
      </p:ext>
    </p:extLst>
  </p:cSld>
  <p:clrMapOvr>
    <a:masterClrMapping/>
  </p:clrMapOvr>
  <p:transition spd="slow">
    <p:push dir="u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1E2783-E3E1-47DA-A291-823F3D3E7994}" type="datetimeFigureOut">
              <a:rPr lang="ru-RU" smtClean="0"/>
              <a:t>25.08.2024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E4713A-001C-42BA-B278-5026B5F56C7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39820855"/>
      </p:ext>
    </p:extLst>
  </p:cSld>
  <p:clrMapOvr>
    <a:masterClrMapping/>
  </p:clrMapOvr>
  <p:transition spd="slow">
    <p:push dir="u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304212" y="430213"/>
            <a:ext cx="1752601" cy="5826125"/>
          </a:xfrm>
        </p:spPr>
        <p:txBody>
          <a:bodyPr vert="eaVert" anchor="b" anchorCtr="0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3" y="887414"/>
            <a:ext cx="7423149" cy="536892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1E2783-E3E1-47DA-A291-823F3D3E7994}" type="datetimeFigureOut">
              <a:rPr lang="ru-RU" smtClean="0"/>
              <a:t>25.08.2024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E4713A-001C-42BA-B278-5026B5F56C7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37569740"/>
      </p:ext>
    </p:extLst>
  </p:cSld>
  <p:clrMapOvr>
    <a:masterClrMapping/>
  </p:clrMapOvr>
  <p:transition spd="slow">
    <p:push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1E2783-E3E1-47DA-A291-823F3D3E7994}" type="datetimeFigureOut">
              <a:rPr lang="ru-RU" smtClean="0"/>
              <a:t>25.08.2024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E4713A-001C-42BA-B278-5026B5F56C7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07773473"/>
      </p:ext>
    </p:extLst>
  </p:cSld>
  <p:clrMapOvr>
    <a:masterClrMapping/>
  </p:clrMapOvr>
  <p:transition spd="slow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861733"/>
            <a:ext cx="882565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1E2783-E3E1-47DA-A291-823F3D3E7994}" type="datetimeFigureOut">
              <a:rPr lang="ru-RU" smtClean="0"/>
              <a:t>25.08.2024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E4713A-001C-42BA-B278-5026B5F56C7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5593280"/>
      </p:ext>
    </p:extLst>
  </p:cSld>
  <p:clrMapOvr>
    <a:masterClrMapping/>
  </p:clrMapOvr>
  <p:transition spd="slow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3312" y="2060575"/>
            <a:ext cx="4396339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54493" y="2056092"/>
            <a:ext cx="4396341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1E2783-E3E1-47DA-A291-823F3D3E7994}" type="datetimeFigureOut">
              <a:rPr lang="ru-RU" smtClean="0"/>
              <a:t>25.08.2024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E4713A-001C-42BA-B278-5026B5F56C7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29232969"/>
      </p:ext>
    </p:extLst>
  </p:cSld>
  <p:clrMapOvr>
    <a:masterClrMapping/>
  </p:clrMapOvr>
  <p:transition spd="slow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3" y="1905000"/>
            <a:ext cx="43963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3312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4495" y="1905000"/>
            <a:ext cx="43963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54495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1E2783-E3E1-47DA-A291-823F3D3E7994}" type="datetimeFigureOut">
              <a:rPr lang="ru-RU" smtClean="0"/>
              <a:t>25.08.2024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E4713A-001C-42BA-B278-5026B5F56C7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59840586"/>
      </p:ext>
    </p:extLst>
  </p:cSld>
  <p:clrMapOvr>
    <a:masterClrMapping/>
  </p:clrMapOvr>
  <p:transition spd="slow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1E2783-E3E1-47DA-A291-823F3D3E7994}" type="datetimeFigureOut">
              <a:rPr lang="ru-RU" smtClean="0"/>
              <a:t>25.08.2024</a:t>
            </a:fld>
            <a:endParaRPr lang="ru-RU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E4713A-001C-42BA-B278-5026B5F56C7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64450677"/>
      </p:ext>
    </p:extLst>
  </p:cSld>
  <p:clrMapOvr>
    <a:masterClrMapping/>
  </p:clrMapOvr>
  <p:transition spd="slow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1E2783-E3E1-47DA-A291-823F3D3E7994}" type="datetimeFigureOut">
              <a:rPr lang="ru-RU" smtClean="0"/>
              <a:t>25.08.2024</a:t>
            </a:fld>
            <a:endParaRPr lang="ru-RU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E4713A-001C-42BA-B278-5026B5F56C7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44433351"/>
      </p:ext>
    </p:extLst>
  </p:cSld>
  <p:clrMapOvr>
    <a:masterClrMapping/>
  </p:clrMapOvr>
  <p:transition spd="slow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3" y="1447800"/>
            <a:ext cx="3401064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616" y="1447800"/>
            <a:ext cx="5195997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3" y="3129280"/>
            <a:ext cx="3401063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1E2783-E3E1-47DA-A291-823F3D3E7994}" type="datetimeFigureOut">
              <a:rPr lang="ru-RU" smtClean="0"/>
              <a:t>25.08.2024</a:t>
            </a:fld>
            <a:endParaRPr lang="ru-RU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E4713A-001C-42BA-B278-5026B5F56C7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65826548"/>
      </p:ext>
    </p:extLst>
  </p:cSld>
  <p:clrMapOvr>
    <a:masterClrMapping/>
  </p:clrMapOvr>
  <p:transition spd="slow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854192"/>
            <a:ext cx="5092906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49546" y="1143000"/>
            <a:ext cx="3200400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5084979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1E2783-E3E1-47DA-A291-823F3D3E7994}" type="datetimeFigureOut">
              <a:rPr lang="ru-RU" smtClean="0"/>
              <a:t>25.08.2024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E4713A-001C-42BA-B278-5026B5F56C7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93695799"/>
      </p:ext>
    </p:extLst>
  </p:cSld>
  <p:clrMapOvr>
    <a:masterClrMapping/>
  </p:clrMapOvr>
  <p:transition spd="slow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4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5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2" y="2052918"/>
            <a:ext cx="8946541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051E2783-E3E1-47DA-A291-823F3D3E7994}" type="datetimeFigureOut">
              <a:rPr lang="ru-RU" smtClean="0"/>
              <a:t>25.08.2024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E4713A-001C-42BA-B278-5026B5F56C7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25246176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ransition spd="slow">
    <p:push dir="u"/>
  </p:transition>
  <p:txStyles>
    <p:titleStyle>
      <a:lvl1pPr algn="l" defTabSz="457200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06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web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webp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Важность наглядной геометрии в подготовке учащихся 5-6 классов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848856" y="4434840"/>
            <a:ext cx="4495800" cy="2075688"/>
          </a:xfrm>
        </p:spPr>
        <p:txBody>
          <a:bodyPr>
            <a:norm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 математики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МБОУ СОШ №12 г. Абакан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Сучкова Ксения Юрьевна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1204842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1752" y="283464"/>
            <a:ext cx="11384280" cy="6199632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Метод действия с объектами предполагает построение курса “Наглядная геометрия” на основе системы практических работ, позволяющих детям научиться строить модель изучаемого пространственного </a:t>
            </a: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соотношения.</a:t>
            </a:r>
          </a:p>
          <a:p>
            <a:pPr marL="0" indent="0">
              <a:buNone/>
            </a:pP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Используя при этом 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всевозможную вещественную наглядность (палочки, бечевку, бумагу, геометрические мозаики, конструкторы разных типов и т. д.), либо пользуясь графикой (схемой, чертежом). </a:t>
            </a:r>
            <a:endParaRPr lang="ru-RU" sz="36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Такую 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деятельность называют моделированием.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5695997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82880" y="1051560"/>
            <a:ext cx="11832336" cy="5806440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Наши ученики, с которыми мы начинали осваивать курс «Наглядная геометрия», сейчас в 7 классе. </a:t>
            </a:r>
          </a:p>
          <a:p>
            <a:pPr marL="0" indent="0">
              <a:buNone/>
            </a:pP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У 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них высокий уровень сформированности представлений о геометрических фигурах, умении выделять их признаки, сравнивать, обобщать, 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классифицировать. </a:t>
            </a:r>
          </a:p>
          <a:p>
            <a:pPr marL="0" indent="0">
              <a:buNone/>
            </a:pP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Учащиеся хорошо овладели чертёжными инструментами, что не вызывает проблем и на уроке черчения. </a:t>
            </a:r>
          </a:p>
          <a:p>
            <a:pPr marL="0" indent="0">
              <a:buNone/>
            </a:pP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обладают 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пространственным воображением. А главное, у учащихся сформировано положительное отношение к предмету геометрии, а также высокая познавательная активность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87096" y="174165"/>
            <a:ext cx="6096000" cy="70788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Практический пример</a:t>
            </a:r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7494223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5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75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5235" y="2307285"/>
            <a:ext cx="6541909" cy="4363454"/>
          </a:xfrm>
        </p:spPr>
      </p:pic>
      <p:sp>
        <p:nvSpPr>
          <p:cNvPr id="5" name="TextBox 4"/>
          <p:cNvSpPr txBox="1"/>
          <p:nvPr/>
        </p:nvSpPr>
        <p:spPr>
          <a:xfrm>
            <a:off x="1042416" y="3300984"/>
            <a:ext cx="512978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ГЕОМЕТРИЯ?</a:t>
            </a:r>
            <a:endParaRPr lang="ru-RU" sz="54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133856" y="854559"/>
            <a:ext cx="50383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Что такое геометрия…</a:t>
            </a:r>
            <a:endParaRPr 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040880" y="1526470"/>
            <a:ext cx="515112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Как применить теорию на практике?</a:t>
            </a:r>
            <a:endParaRPr 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360920" y="3854982"/>
            <a:ext cx="357530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Как научить видеть объем?</a:t>
            </a:r>
            <a:endParaRPr 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5382388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3235893"/>
            <a:ext cx="5449823" cy="3622107"/>
          </a:xfrm>
        </p:spPr>
      </p:pic>
      <p:sp>
        <p:nvSpPr>
          <p:cNvPr id="6" name="TextBox 5"/>
          <p:cNvSpPr txBox="1"/>
          <p:nvPr/>
        </p:nvSpPr>
        <p:spPr>
          <a:xfrm>
            <a:off x="111240" y="167344"/>
            <a:ext cx="1174852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Воображение 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это операции 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мысленному оперированию геометрическими образами и по созданию новых образов. 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649632" y="4206906"/>
            <a:ext cx="6374728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создание мысленного объемного образа на основе рисунка пространственного тела или проекционного чертежа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787138" y="1315714"/>
            <a:ext cx="1074344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Действия воображения являются содержанием задач, целью которых является: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11240" y="2293296"/>
            <a:ext cx="1191312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 создание мысленного образа геометрического объекта по его описанию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649632" y="3129688"/>
            <a:ext cx="637472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2 - мысленное оперирование образом</a:t>
            </a:r>
            <a:endParaRPr lang="ru-RU" sz="3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2257681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2" presetClass="entr" presetSubtype="4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250"/>
                            </p:stCondLst>
                            <p:childTnLst>
                              <p:par>
                                <p:cTn id="18" presetID="2" presetClass="entr" presetSubtype="4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" presetClass="entr" presetSubtype="4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750"/>
                            </p:stCondLst>
                            <p:childTnLst>
                              <p:par>
                                <p:cTn id="28" presetID="2" presetClass="entr" presetSubtype="4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97000"/>
            <a:duotone>
              <a:schemeClr val="bg2">
                <a:shade val="69000"/>
                <a:hueMod val="108000"/>
                <a:satMod val="164000"/>
                <a:lumMod val="74000"/>
              </a:schemeClr>
              <a:schemeClr val="bg2">
                <a:tint val="96000"/>
                <a:hueMod val="88000"/>
                <a:satMod val="140000"/>
                <a:lumMod val="132000"/>
              </a:schemeClr>
            </a:duotone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879" y="274320"/>
            <a:ext cx="4467669" cy="5790640"/>
          </a:xfrm>
        </p:spPr>
      </p:pic>
      <p:sp>
        <p:nvSpPr>
          <p:cNvPr id="6" name="Прямоугольник 5"/>
          <p:cNvSpPr/>
          <p:nvPr/>
        </p:nvSpPr>
        <p:spPr>
          <a:xfrm>
            <a:off x="607771" y="6197655"/>
            <a:ext cx="336560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Жан </a:t>
            </a:r>
            <a:r>
              <a:rPr lang="ru-RU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Лерон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Д’Аламбер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7574989" y="6197655"/>
            <a:ext cx="409798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Семён </a:t>
            </a:r>
            <a:r>
              <a:rPr lang="ru-RU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Емельянович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Гурьев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79634" y="274320"/>
            <a:ext cx="4288693" cy="5790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576666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92024" y="219456"/>
            <a:ext cx="9857829" cy="6028943"/>
          </a:xfrm>
        </p:spPr>
        <p:txBody>
          <a:bodyPr>
            <a:normAutofit lnSpcReduction="10000"/>
          </a:bodyPr>
          <a:lstStyle/>
          <a:p>
            <a:pPr marL="0" lvl="0" indent="0">
              <a:buNone/>
            </a:pP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1 - ученикам приходится работать с совершенно новыми объектами (геометрическими фигурами), восприятие которых требует 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умения проводить некоторые абстракции; </a:t>
            </a:r>
          </a:p>
          <a:p>
            <a:pPr marL="0" lvl="0" indent="0">
              <a:buNone/>
            </a:pP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2 - 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происходит знакомство учащихся с новой терминологией, которую нужно усвоить в очень короткий срок; </a:t>
            </a:r>
          </a:p>
          <a:p>
            <a:pPr marL="0" lvl="0" indent="0">
              <a:buNone/>
            </a:pP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3 - от 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учащихся требуется не только свободное владение новым для них языком, но и умение думать на этом языке, чтобы активно воспринимать материал и иметь возможность самостоятельно доказывать какие-то утверждения.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377001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2"/>
          <a:srcRect l="34473" t="34715" r="34303" b="30817"/>
          <a:stretch/>
        </p:blipFill>
        <p:spPr>
          <a:xfrm>
            <a:off x="321160" y="3091232"/>
            <a:ext cx="5710334" cy="3545632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676656" y="576072"/>
            <a:ext cx="9564624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Наглядная </a:t>
            </a:r>
            <a:r>
              <a:rPr lang="ru-RU" sz="36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геометрия- это подготовительный вводный курс, изложенный в систематизированной сжатой форме.</a:t>
            </a:r>
            <a:endParaRPr 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6096000" y="2709184"/>
            <a:ext cx="6096000" cy="35394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Цель курса:</a:t>
            </a:r>
            <a:b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создание запаса геометрических представлений, которые в дальнейшем должны обеспечить основу для формирования геометрических понятий, идей, методов.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7328165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722376" y="941832"/>
            <a:ext cx="10771632" cy="51456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28600">
              <a:lnSpc>
                <a:spcPct val="107000"/>
              </a:lnSpc>
              <a:spcAft>
                <a:spcPts val="0"/>
              </a:spcAft>
            </a:pPr>
            <a:r>
              <a:rPr lang="ru-RU" sz="3600" b="1" i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Изучение курса «Наглядная геометрия» направлено на решение следующих задач:</a:t>
            </a:r>
          </a:p>
          <a:p>
            <a:pPr indent="228600">
              <a:lnSpc>
                <a:spcPct val="107000"/>
              </a:lnSpc>
              <a:spcAft>
                <a:spcPts val="0"/>
              </a:spcAft>
            </a:pPr>
            <a:endParaRPr lang="ru-RU" sz="2800" b="1" dirty="0" smtClean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Bef>
                <a:spcPts val="150"/>
              </a:spcBef>
              <a:spcAft>
                <a:spcPts val="15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2800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развитие пространственного мышления как вида умственной деятельности и способа её развития в процессе обучения;</a:t>
            </a:r>
            <a:endParaRPr lang="ru-RU" sz="2000" b="1" dirty="0" smtClean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Bef>
                <a:spcPts val="150"/>
              </a:spcBef>
              <a:spcAft>
                <a:spcPts val="15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2800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формировать умения решать учебные и практические задачи средствами геометрии;</a:t>
            </a:r>
            <a:endParaRPr lang="ru-RU" sz="2000" b="1" dirty="0" smtClean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Bef>
                <a:spcPts val="150"/>
              </a:spcBef>
              <a:spcAft>
                <a:spcPts val="15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2800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проводить простейшие построения, способы измерения;</a:t>
            </a:r>
            <a:endParaRPr lang="ru-RU" sz="2000" b="1" dirty="0" smtClean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Bef>
                <a:spcPts val="150"/>
              </a:spcBef>
              <a:spcAft>
                <a:spcPts val="15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2800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воспитывать интерес к умственному труду, стремление использовать знания геометрии в повседневной жизни. </a:t>
            </a:r>
            <a:endParaRPr lang="ru-RU" sz="2000" b="1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9930022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63815" y="355118"/>
            <a:ext cx="9404723" cy="1400530"/>
          </a:xfrm>
        </p:spPr>
        <p:txBody>
          <a:bodyPr/>
          <a:lstStyle/>
          <a:p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Принципы наглядной геометрии:</a:t>
            </a:r>
            <a:endParaRPr lang="ru-RU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04672" y="1755648"/>
            <a:ext cx="9245181" cy="449275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Принцип деятельности.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3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2 - Принцип </a:t>
            </a:r>
            <a:r>
              <a:rPr lang="ru-RU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целостного представления о мире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>
              <a:buNone/>
            </a:pPr>
            <a:r>
              <a:rPr lang="ru-RU" sz="3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3 - Принцип </a:t>
            </a:r>
            <a:r>
              <a:rPr lang="ru-RU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непрерывности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>
              <a:buNone/>
            </a:pPr>
            <a:r>
              <a:rPr lang="ru-RU" sz="3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4 - Принцип 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минимакса.</a:t>
            </a:r>
          </a:p>
          <a:p>
            <a:pPr marL="0" indent="0">
              <a:buNone/>
            </a:pPr>
            <a:r>
              <a:rPr lang="ru-RU" sz="3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5 - Принцип </a:t>
            </a:r>
            <a:r>
              <a:rPr lang="ru-RU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психологической комфортности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>
              <a:buNone/>
            </a:pPr>
            <a:r>
              <a:rPr lang="ru-RU" sz="3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6 - Принцип </a:t>
            </a:r>
            <a:r>
              <a:rPr lang="ru-RU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вариативности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>
              <a:buNone/>
            </a:pPr>
            <a:r>
              <a:rPr lang="ru-RU" sz="3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7 - Принцип </a:t>
            </a:r>
            <a:r>
              <a:rPr lang="ru-RU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творчества (креативности)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7127556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000"/>
                            </p:stCondLst>
                            <p:childTnLst>
                              <p:par>
                                <p:cTn id="4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7000"/>
                            </p:stCondLst>
                            <p:childTnLst>
                              <p:par>
                                <p:cTn id="4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uiExpand="1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01560" y="425286"/>
            <a:ext cx="8946541" cy="4195481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формы деятельности на </a:t>
            </a: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занятиях:</a:t>
            </a:r>
          </a:p>
          <a:p>
            <a:pPr marL="0" indent="0">
              <a:buNone/>
            </a:pPr>
            <a:endParaRPr lang="ru-RU" sz="36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1 - работа 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ходе игровой и практической деятельности </a:t>
            </a: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учащихся;</a:t>
            </a:r>
          </a:p>
          <a:p>
            <a:pPr marL="0" indent="0">
              <a:buNone/>
            </a:pP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 – моделирование;</a:t>
            </a:r>
          </a:p>
          <a:p>
            <a:pPr marL="0" indent="0">
              <a:buNone/>
            </a:pP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3 -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конструирование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706682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он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Ион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Ион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hueMod val="88000"/>
                <a:satMod val="130000"/>
                <a:lumMod val="124000"/>
              </a:schemeClr>
            </a:gs>
            <a:gs pos="100000">
              <a:schemeClr val="phClr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108000"/>
                <a:satMod val="164000"/>
                <a:lumMod val="74000"/>
              </a:schemeClr>
              <a:schemeClr val="phClr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" id="{B8441ADB-2E43-4AF7-B97A-BD870242C6A8}" vid="{292E63A9-BB86-4E3D-B92A-7223C6510D2E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195</TotalTime>
  <Words>418</Words>
  <Application>Microsoft Office PowerPoint</Application>
  <PresentationFormat>Широкоэкранный</PresentationFormat>
  <Paragraphs>48</Paragraphs>
  <Slides>11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8" baseType="lpstr">
      <vt:lpstr>Arial</vt:lpstr>
      <vt:lpstr>Calibri</vt:lpstr>
      <vt:lpstr>Century Gothic</vt:lpstr>
      <vt:lpstr>Symbol</vt:lpstr>
      <vt:lpstr>Times New Roman</vt:lpstr>
      <vt:lpstr>Wingdings 3</vt:lpstr>
      <vt:lpstr>Ион</vt:lpstr>
      <vt:lpstr>Важность наглядной геометрии в подготовке учащихся 5-6 классов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Принципы наглядной геометрии: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Важность наглядной геометрии в подготовке учащихся 5-6 классов</dc:title>
  <dc:creator>Ксения</dc:creator>
  <cp:lastModifiedBy>Ксения</cp:lastModifiedBy>
  <cp:revision>14</cp:revision>
  <dcterms:created xsi:type="dcterms:W3CDTF">2024-08-25T12:11:22Z</dcterms:created>
  <dcterms:modified xsi:type="dcterms:W3CDTF">2024-08-25T15:26:53Z</dcterms:modified>
</cp:coreProperties>
</file>