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9" r:id="rId7"/>
    <p:sldId id="268" r:id="rId8"/>
    <p:sldId id="257" r:id="rId9"/>
    <p:sldId id="259" r:id="rId10"/>
    <p:sldId id="260" r:id="rId11"/>
    <p:sldId id="261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92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Лилии\Lilii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68449" y="2276872"/>
            <a:ext cx="3886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293096"/>
            <a:ext cx="3203951" cy="13457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K:\ProPowerPoint\Шаблоны\В работе\Лилии\LiliiSlai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3563938" y="4763"/>
            <a:ext cx="50514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125538"/>
            <a:ext cx="8229600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9525" y="6469063"/>
            <a:ext cx="17129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ru-RU" sz="1600" smtClean="0">
                <a:solidFill>
                  <a:srgbClr val="FDEADA"/>
                </a:solidFill>
                <a:latin typeface="Isadora Cyr " pitchFamily="2" charset="0"/>
              </a:rPr>
              <a:t>ProPowerPoint.ru</a:t>
            </a:r>
            <a:endParaRPr lang="ru-RU" altLang="ru-RU" sz="1600" smtClean="0">
              <a:solidFill>
                <a:srgbClr val="FDEADA"/>
              </a:solidFill>
              <a:latin typeface="Isadora Cyr 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51520" y="2204864"/>
            <a:ext cx="7992888" cy="2376264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/>
                </a:solidFill>
                <a:latin typeface="Bookman Old Style" pitchFamily="18" charset="0"/>
              </a:rPr>
              <a:t>Применение артикуляционной</a:t>
            </a:r>
            <a:r>
              <a:rPr lang="en-US" sz="3600" b="1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  <a:latin typeface="Bookman Old Style" pitchFamily="18" charset="0"/>
              </a:rPr>
              <a:t/>
            </a:r>
            <a:br>
              <a:rPr lang="ru-RU" sz="3600" b="1" dirty="0" smtClean="0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ru-RU" sz="3600" b="1" dirty="0" smtClean="0">
                <a:solidFill>
                  <a:schemeClr val="tx2"/>
                </a:solidFill>
                <a:latin typeface="Bookman Old Style" pitchFamily="18" charset="0"/>
              </a:rPr>
              <a:t>и пальчиковой гимнастики на уроках с детьми с ОВЗ</a:t>
            </a:r>
            <a:endParaRPr lang="ru-RU" altLang="ru-RU" sz="3600" dirty="0" smtClean="0">
              <a:solidFill>
                <a:schemeClr val="tx2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0" y="4581128"/>
            <a:ext cx="424847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Подготовил</a:t>
            </a:r>
            <a:r>
              <a:rPr kumimoji="0" lang="ru-RU" alt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учитель-логопед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Бахтина Е.В.</a:t>
            </a:r>
            <a:endParaRPr kumimoji="0" lang="ru-RU" alt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475656" y="5589240"/>
            <a:ext cx="424847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</a:t>
            </a:r>
            <a:r>
              <a:rPr lang="ru-RU" alt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прель</a:t>
            </a:r>
            <a:r>
              <a:rPr kumimoji="0" lang="ru-RU" alt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2024г</a:t>
            </a: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699792" y="4763"/>
            <a:ext cx="6444208" cy="615925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FF00"/>
                </a:solidFill>
                <a:latin typeface="Bookman Old Style" pitchFamily="18" charset="0"/>
              </a:rPr>
              <a:t>Причины, по которым необходимо заниматься артикуляционной гимнастикой</a:t>
            </a:r>
            <a:endParaRPr lang="ru-RU" sz="2000" b="1" dirty="0" smtClean="0"/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60212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002060"/>
                </a:solidFill>
                <a:latin typeface="Bookman Old Style" pitchFamily="18" charset="0"/>
              </a:rPr>
              <a:t>Благодаря регулярным занятиям артикуляционной гимнастикой и упражнениям по развитию речевого слуха некоторые дети сами могут научиться говорить чисто и правильно, без помощи специалиста. </a:t>
            </a:r>
          </a:p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002060"/>
                </a:solidFill>
                <a:latin typeface="Bookman Old Style" pitchFamily="18" charset="0"/>
              </a:rPr>
              <a:t>Дети со сложными нарушениями звукопроизношения смогут быстрее преодолеть свои речевые дефекты, когда с ними начнут делать артикуляционную гимнастику: их мышцы будут уже подготовлены. </a:t>
            </a:r>
          </a:p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002060"/>
                </a:solidFill>
                <a:latin typeface="Bookman Old Style" pitchFamily="18" charset="0"/>
              </a:rPr>
              <a:t>Артикуляционная гимнастика очень полезна также детям с правильным, но вялым звукопроизношением, про которых говорят, что у них «каша во рту». </a:t>
            </a:r>
          </a:p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002060"/>
                </a:solidFill>
                <a:latin typeface="Bookman Old Style" pitchFamily="18" charset="0"/>
              </a:rPr>
              <a:t>Занятия артикуляционной гимнастикой позволят детям,  - научиться говорить правильно, чётко и красиво. Надо помнить, что чёткое произношение звуков является основой при обучении письму на начальном этапе.</a:t>
            </a:r>
          </a:p>
          <a:p>
            <a:pPr>
              <a:buNone/>
            </a:pPr>
            <a:endParaRPr lang="ru-RU" sz="2400" dirty="0" smtClean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763"/>
            <a:ext cx="6372200" cy="543917"/>
          </a:xfrm>
        </p:spPr>
        <p:txBody>
          <a:bodyPr/>
          <a:lstStyle/>
          <a:p>
            <a:r>
              <a:rPr lang="ru-RU" sz="2600" b="1" dirty="0" smtClean="0">
                <a:solidFill>
                  <a:srgbClr val="FFFF00"/>
                </a:solidFill>
                <a:latin typeface="Bookman Old Style" pitchFamily="18" charset="0"/>
              </a:rPr>
              <a:t>Рекомендации к проведению </a:t>
            </a:r>
            <a:br>
              <a:rPr lang="ru-RU" sz="2600" b="1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sz="2600" b="1" dirty="0" smtClean="0">
                <a:solidFill>
                  <a:srgbClr val="FFFF00"/>
                </a:solidFill>
                <a:latin typeface="Bookman Old Style" pitchFamily="18" charset="0"/>
              </a:rPr>
              <a:t>артикуляционной гимнастики</a:t>
            </a:r>
            <a:endParaRPr lang="ru-RU" sz="26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363272" cy="6165304"/>
          </a:xfrm>
        </p:spPr>
        <p:txBody>
          <a:bodyPr/>
          <a:lstStyle/>
          <a:p>
            <a:pPr marL="179388" indent="-179388"/>
            <a:r>
              <a:rPr lang="ru-RU" sz="2600" dirty="0" smtClean="0">
                <a:solidFill>
                  <a:srgbClr val="002060"/>
                </a:solidFill>
                <a:latin typeface="Bookman Old Style" pitchFamily="18" charset="0"/>
              </a:rPr>
              <a:t>Артикуляционная гимнастика проводится ежедневно по 5-10 минут</a:t>
            </a:r>
          </a:p>
          <a:p>
            <a:pPr marL="179388" indent="-179388"/>
            <a:r>
              <a:rPr lang="ru-RU" sz="2600" dirty="0" smtClean="0">
                <a:solidFill>
                  <a:srgbClr val="002060"/>
                </a:solidFill>
                <a:latin typeface="Bookman Old Style" pitchFamily="18" charset="0"/>
              </a:rPr>
              <a:t>Сначала упражнения надо выполнять медленно, с зеркалом, так как ребёнку необходим зрительный контроль. После того, как он немного освоится, зеркало можно убрать. Полезно задавать ребёнку наводящие вопросы. Например: что делают губы? Что делает язычок? Где он находится (вверху или внизу)? </a:t>
            </a:r>
          </a:p>
          <a:p>
            <a:pPr marL="179388" indent="-179388"/>
            <a:r>
              <a:rPr lang="ru-RU" sz="2600" dirty="0" smtClean="0">
                <a:solidFill>
                  <a:srgbClr val="002060"/>
                </a:solidFill>
                <a:latin typeface="Bookman Old Style" pitchFamily="18" charset="0"/>
              </a:rPr>
              <a:t>Затем темп упражнений можно увеличить и выполнять их под счёт. Но при этом следить за тем, чтобы упражнения выполнялись точно и плавно, иначе занятия не имеют смысла.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763"/>
            <a:ext cx="6336704" cy="615925"/>
          </a:xfrm>
        </p:spPr>
        <p:txBody>
          <a:bodyPr/>
          <a:lstStyle/>
          <a:p>
            <a:r>
              <a:rPr lang="ru-RU" sz="3400" b="1" dirty="0" smtClean="0">
                <a:solidFill>
                  <a:srgbClr val="FFFF00"/>
                </a:solidFill>
                <a:latin typeface="Bookman Old Style" pitchFamily="18" charset="0"/>
              </a:rPr>
              <a:t>Выводы:</a:t>
            </a:r>
            <a:endParaRPr lang="ru-RU" sz="3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12776"/>
            <a:ext cx="7992888" cy="4320480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solidFill>
                  <a:srgbClr val="002060"/>
                </a:solidFill>
                <a:latin typeface="Bookman Old Style" pitchFamily="18" charset="0"/>
              </a:rPr>
              <a:t> 1. Повышение уровня сформированности навыков развития мелкой моторики и координации движений рук.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Bookman Old Style" pitchFamily="18" charset="0"/>
              </a:rPr>
              <a:t>2. Развитие артикуляционной моторики.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Bookman Old Style" pitchFamily="18" charset="0"/>
              </a:rPr>
              <a:t>3. Повышение уровня произвольного внимания, зрительного и слухового восприятия.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Bookman Old Style" pitchFamily="18" charset="0"/>
              </a:rPr>
              <a:t> 4. Улучшение памяти и речи.</a:t>
            </a:r>
          </a:p>
          <a:p>
            <a:pPr>
              <a:buNone/>
            </a:pPr>
            <a:endParaRPr lang="ru-RU" sz="215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763"/>
            <a:ext cx="6120680" cy="6159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  <a:latin typeface="Bookman Old Style" pitchFamily="18" charset="0"/>
              </a:rPr>
              <a:t>ПАЛЬЧИКОВАЯ ГИМНАСТИКА</a:t>
            </a:r>
            <a:endParaRPr lang="ru-RU" sz="28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5832648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450" dirty="0" smtClean="0">
                <a:solidFill>
                  <a:srgbClr val="002060"/>
                </a:solidFill>
                <a:latin typeface="Bookman Old Style" pitchFamily="18" charset="0"/>
              </a:rPr>
              <a:t>Учеными доказаны важные положения, касающиеся  взаимосвязи  между уровнем развития речи и степенью развития тонкой моторики кисти руки: </a:t>
            </a:r>
          </a:p>
          <a:p>
            <a:pPr>
              <a:lnSpc>
                <a:spcPct val="90000"/>
              </a:lnSpc>
            </a:pPr>
            <a:r>
              <a:rPr lang="ru-RU" sz="2450" dirty="0" smtClean="0">
                <a:solidFill>
                  <a:srgbClr val="002060"/>
                </a:solidFill>
                <a:latin typeface="Bookman Old Style" pitchFamily="18" charset="0"/>
              </a:rPr>
              <a:t>Движения пальцев рук, являясь  совокупностью скоординированных действий нервной, мышечной и костной систем, часто в сочетании со зрительной системой,  влияют на развитие высшей нервной деятельности ребенка, интеллектуального развития. </a:t>
            </a:r>
          </a:p>
          <a:p>
            <a:pPr>
              <a:lnSpc>
                <a:spcPct val="90000"/>
              </a:lnSpc>
            </a:pPr>
            <a:r>
              <a:rPr lang="ru-RU" sz="2450" dirty="0" smtClean="0">
                <a:solidFill>
                  <a:srgbClr val="002060"/>
                </a:solidFill>
                <a:latin typeface="Bookman Old Style" pitchFamily="18" charset="0"/>
              </a:rPr>
              <a:t>Около трети  всей площади двигательной  проекции коры головного мозга занимает проекция кисти руки,  расположенной рядом с проекцией речевой моторной зоны.</a:t>
            </a:r>
          </a:p>
          <a:p>
            <a:pPr>
              <a:lnSpc>
                <a:spcPct val="90000"/>
              </a:lnSpc>
            </a:pPr>
            <a:r>
              <a:rPr lang="ru-RU" sz="2450" dirty="0" smtClean="0">
                <a:solidFill>
                  <a:srgbClr val="002060"/>
                </a:solidFill>
                <a:latin typeface="Bookman Old Style" pitchFamily="18" charset="0"/>
              </a:rPr>
              <a:t> Движения пальцев рук стимулируют созревание ЦНС,  что проявляется в ускорении развития речи ребенка.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"/>
            <a:ext cx="6588224" cy="620687"/>
          </a:xfrm>
        </p:spPr>
        <p:txBody>
          <a:bodyPr/>
          <a:lstStyle/>
          <a:p>
            <a:r>
              <a:rPr lang="ru-RU" sz="2500" b="1" dirty="0" smtClean="0">
                <a:solidFill>
                  <a:srgbClr val="FFFF00"/>
                </a:solidFill>
                <a:latin typeface="Bookman Old Style" pitchFamily="18" charset="0"/>
              </a:rPr>
              <a:t>Правила  проведения  гимнастики</a:t>
            </a:r>
            <a:endParaRPr lang="ru-RU" sz="25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424936" cy="4392488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Bookman Old Style" pitchFamily="18" charset="0"/>
              </a:rPr>
              <a:t>1. Пальцы левой и правой рук следует нагружать равномерно.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Bookman Old Style" pitchFamily="18" charset="0"/>
              </a:rPr>
              <a:t>2. После каждого упражнения нужно расслаблять пальцы (например, потрясти кистями рук).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Bookman Old Style" pitchFamily="18" charset="0"/>
              </a:rPr>
              <a:t>3. Пальчиковая гимнастика должна проводится регулярно, ежедневно и желательно использоваться ее на всех занятиях.</a:t>
            </a:r>
          </a:p>
          <a:p>
            <a:endParaRPr lang="ru-RU" dirty="0"/>
          </a:p>
        </p:txBody>
      </p:sp>
      <p:pic>
        <p:nvPicPr>
          <p:cNvPr id="1027" name="Picture 3" descr="C:\Users\ACER\Pictures\698x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41169"/>
            <a:ext cx="4918930" cy="19168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763"/>
            <a:ext cx="6336704" cy="615925"/>
          </a:xfrm>
        </p:spPr>
        <p:txBody>
          <a:bodyPr/>
          <a:lstStyle/>
          <a:p>
            <a:r>
              <a:rPr lang="ru-RU" sz="3400" b="1" dirty="0" smtClean="0">
                <a:solidFill>
                  <a:srgbClr val="FFFF00"/>
                </a:solidFill>
                <a:latin typeface="Bookman Old Style" pitchFamily="18" charset="0"/>
              </a:rPr>
              <a:t>Группы упражнений</a:t>
            </a:r>
            <a:endParaRPr lang="ru-RU" sz="3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352928" cy="3960440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ru-RU" sz="2500" b="1" i="1" dirty="0" err="1" smtClean="0">
                <a:solidFill>
                  <a:srgbClr val="002060"/>
                </a:solidFill>
                <a:latin typeface="Bookman Old Style" pitchFamily="18" charset="0"/>
              </a:rPr>
              <a:t>Самомассаж</a:t>
            </a:r>
            <a:r>
              <a:rPr lang="ru-RU" sz="2500" b="1" i="1" dirty="0" smtClean="0">
                <a:solidFill>
                  <a:srgbClr val="002060"/>
                </a:solidFill>
                <a:latin typeface="Bookman Old Style" pitchFamily="18" charset="0"/>
              </a:rPr>
              <a:t> и  массаж кистей и пальцев рук. </a:t>
            </a:r>
          </a:p>
          <a:p>
            <a:pPr marL="533400" indent="-533400">
              <a:buFontTx/>
              <a:buAutoNum type="arabicPeriod"/>
            </a:pPr>
            <a:r>
              <a:rPr lang="ru-RU" sz="2500" b="1" i="1" dirty="0" smtClean="0">
                <a:solidFill>
                  <a:srgbClr val="002060"/>
                </a:solidFill>
                <a:latin typeface="Bookman Old Style" pitchFamily="18" charset="0"/>
              </a:rPr>
              <a:t>Сопряженная гимнастика</a:t>
            </a:r>
            <a:r>
              <a:rPr lang="ru-RU" sz="2500" i="1" dirty="0" smtClean="0">
                <a:solidFill>
                  <a:srgbClr val="002060"/>
                </a:solidFill>
                <a:latin typeface="Bookman Old Style" pitchFamily="18" charset="0"/>
              </a:rPr>
              <a:t>. </a:t>
            </a:r>
            <a:r>
              <a:rPr lang="ru-RU" sz="2500" dirty="0" smtClean="0">
                <a:solidFill>
                  <a:srgbClr val="002060"/>
                </a:solidFill>
                <a:latin typeface="Bookman Old Style" pitchFamily="18" charset="0"/>
              </a:rPr>
              <a:t>Упражнения,</a:t>
            </a:r>
            <a:r>
              <a:rPr lang="ru-RU" sz="25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500" dirty="0" smtClean="0">
                <a:solidFill>
                  <a:srgbClr val="002060"/>
                </a:solidFill>
                <a:latin typeface="Bookman Old Style" pitchFamily="18" charset="0"/>
              </a:rPr>
              <a:t>направленные на одновременное развитие </a:t>
            </a:r>
            <a:r>
              <a:rPr lang="ru-RU" sz="2500" dirty="0" err="1" smtClean="0">
                <a:solidFill>
                  <a:srgbClr val="002060"/>
                </a:solidFill>
                <a:latin typeface="Bookman Old Style" pitchFamily="18" charset="0"/>
              </a:rPr>
              <a:t>речедвигательного</a:t>
            </a:r>
            <a:r>
              <a:rPr lang="ru-RU" sz="2500" dirty="0" smtClean="0">
                <a:solidFill>
                  <a:srgbClr val="002060"/>
                </a:solidFill>
                <a:latin typeface="Bookman Old Style" pitchFamily="18" charset="0"/>
              </a:rPr>
              <a:t> аппарата и мелкой моторики.</a:t>
            </a:r>
          </a:p>
          <a:p>
            <a:pPr marL="533400" indent="-533400">
              <a:buFontTx/>
              <a:buAutoNum type="arabicPeriod"/>
            </a:pPr>
            <a:r>
              <a:rPr lang="ru-RU" sz="2500" b="1" i="1" dirty="0" smtClean="0">
                <a:solidFill>
                  <a:srgbClr val="002060"/>
                </a:solidFill>
                <a:latin typeface="Bookman Old Style" pitchFamily="18" charset="0"/>
              </a:rPr>
              <a:t>Упражнения развивающим силу мышц кистей и пальцев  рук</a:t>
            </a:r>
            <a:r>
              <a:rPr lang="ru-RU" sz="2500" dirty="0" smtClean="0">
                <a:solidFill>
                  <a:srgbClr val="002060"/>
                </a:solidFill>
                <a:latin typeface="Bookman Old Style" pitchFamily="18" charset="0"/>
              </a:rPr>
              <a:t>  относятся игры и упражнения с мелкими предметами (теннисные, резиновые мячики, игрушки для прорезывания зубов и т.д.)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0"/>
            <a:ext cx="6048672" cy="561975"/>
          </a:xfrm>
        </p:spPr>
        <p:txBody>
          <a:bodyPr/>
          <a:lstStyle/>
          <a:p>
            <a:r>
              <a:rPr lang="ru-RU" sz="3400" b="1" dirty="0" smtClean="0">
                <a:solidFill>
                  <a:srgbClr val="FFFF00"/>
                </a:solidFill>
                <a:latin typeface="Bookman Old Style" pitchFamily="18" charset="0"/>
              </a:rPr>
              <a:t>Группы упражнений</a:t>
            </a:r>
            <a:endParaRPr lang="ru-RU" sz="3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8424936" cy="5650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2100" dirty="0" smtClean="0">
                <a:solidFill>
                  <a:srgbClr val="002060"/>
                </a:solidFill>
                <a:latin typeface="Bookman Old Style" pitchFamily="18" charset="0"/>
              </a:rPr>
              <a:t>4. </a:t>
            </a:r>
            <a:r>
              <a:rPr lang="ru-RU" sz="2150" b="1" i="1" dirty="0" smtClean="0">
                <a:solidFill>
                  <a:srgbClr val="002060"/>
                </a:solidFill>
                <a:latin typeface="Bookman Old Style" pitchFamily="18" charset="0"/>
              </a:rPr>
              <a:t>Статические упражнения</a:t>
            </a: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, удерживающие  определенную позу – развивающие кинетический компонент двигательного акта – это такие как «Зайцы», «Коза», «Собака», «Цветок», «Лучики», они способствуют формированию у детей чувства пространства и точности движений, развитию наблюдательности и внимания, снятию интеллектуальной и эмоциональной напряженности.</a:t>
            </a:r>
          </a:p>
          <a:p>
            <a:pPr marL="381000" indent="-38100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5. </a:t>
            </a:r>
            <a:r>
              <a:rPr lang="ru-RU" sz="2150" b="1" i="1" dirty="0" smtClean="0">
                <a:solidFill>
                  <a:srgbClr val="002060"/>
                </a:solidFill>
                <a:latin typeface="Bookman Old Style" pitchFamily="18" charset="0"/>
              </a:rPr>
              <a:t>Упражнение на развитие динамического компонента</a:t>
            </a: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, умения противопоставлять большой палец остальным, динамической координации двигательного акта, на развитие  умения переключаться с одной позиции</a:t>
            </a:r>
            <a:r>
              <a:rPr lang="ru-RU" sz="2150" dirty="0">
                <a:solidFill>
                  <a:srgbClr val="002060"/>
                </a:solidFill>
                <a:latin typeface="Bookman Old Style" pitchFamily="18" charset="0"/>
              </a:rPr>
              <a:t> на другую</a:t>
            </a: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150" dirty="0">
                <a:solidFill>
                  <a:srgbClr val="002060"/>
                </a:solidFill>
                <a:latin typeface="Bookman Old Style" pitchFamily="18" charset="0"/>
              </a:rPr>
              <a:t>(«Пальчики </a:t>
            </a: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здороваются», «Скакалка», «Моя семья» и </a:t>
            </a:r>
            <a:r>
              <a:rPr lang="ru-RU" sz="2150" dirty="0" err="1" smtClean="0">
                <a:solidFill>
                  <a:srgbClr val="002060"/>
                </a:solidFill>
                <a:latin typeface="Bookman Old Style" pitchFamily="18" charset="0"/>
              </a:rPr>
              <a:t>т.д</a:t>
            </a: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). </a:t>
            </a:r>
          </a:p>
          <a:p>
            <a:pPr marL="381000" indent="-38100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6. </a:t>
            </a:r>
            <a:r>
              <a:rPr lang="ru-RU" sz="2150" b="1" i="1" dirty="0" err="1" smtClean="0">
                <a:solidFill>
                  <a:srgbClr val="002060"/>
                </a:solidFill>
                <a:latin typeface="Bookman Old Style" pitchFamily="18" charset="0"/>
              </a:rPr>
              <a:t>Кинезиологических</a:t>
            </a:r>
            <a:r>
              <a:rPr lang="ru-RU" sz="2150" b="1" i="1" dirty="0" smtClean="0">
                <a:solidFill>
                  <a:srgbClr val="002060"/>
                </a:solidFill>
                <a:latin typeface="Bookman Old Style" pitchFamily="18" charset="0"/>
              </a:rPr>
              <a:t> упражнений</a:t>
            </a: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: направлены на активизацию различных отделов коры больших полушарий, что позволяет формировать способности ребенка или корректировать проблемы в различных областях психики, предотвращение и коррекцию </a:t>
            </a:r>
            <a:r>
              <a:rPr lang="ru-RU" sz="2150" dirty="0" err="1" smtClean="0">
                <a:solidFill>
                  <a:srgbClr val="002060"/>
                </a:solidFill>
                <a:latin typeface="Bookman Old Style" pitchFamily="18" charset="0"/>
              </a:rPr>
              <a:t>дисграфии</a:t>
            </a:r>
            <a:r>
              <a:rPr lang="ru-RU" sz="2150" dirty="0" smtClean="0">
                <a:solidFill>
                  <a:srgbClr val="002060"/>
                </a:solidFill>
                <a:latin typeface="Bookman Old Style" pitchFamily="18" charset="0"/>
              </a:rPr>
              <a:t>. («Колечко», «Кулак-ребро-ладонь», «Лезгинка», «Зеркальное рисование», «Ухо-нос»,«Змейка».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t.gde-fon.com/wallpapers_original/1784_minimalizm_romashki_pole_1600x1200_www.Gde-Fon.c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53532"/>
            <a:ext cx="9143999" cy="6804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s://i.mycdn.me/image?id=858961672407&amp;t=3&amp;plc=WEB&amp;tkn=*5tiCMJaRnOZJkruv79q1K8KLJUg"/>
          <p:cNvPicPr>
            <a:picLocks noChangeAspect="1" noChangeArrowheads="1"/>
          </p:cNvPicPr>
          <p:nvPr/>
        </p:nvPicPr>
        <p:blipFill>
          <a:blip r:embed="rId3" cstate="print"/>
          <a:srcRect t="3236" r="6862" b="7697"/>
          <a:stretch>
            <a:fillRect/>
          </a:stretch>
        </p:blipFill>
        <p:spPr bwMode="auto">
          <a:xfrm>
            <a:off x="2500298" y="480347"/>
            <a:ext cx="6000792" cy="6377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86116" y="0"/>
            <a:ext cx="398057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Пальчиковая игра 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Picture 18" descr="https://img-fotki.yandex.ru/get/51057/112424586.be6/0_fe914_5eedd03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42975">
            <a:off x="6931" y="1539164"/>
            <a:ext cx="2181905" cy="233358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2" descr="http://img-fotki.yandex.ru/get/6104/47407354.55a/0_c3e2e_1fddb0a8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727089" flipH="1">
            <a:off x="2746720" y="1666730"/>
            <a:ext cx="2438386" cy="234940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Picture 10" descr="https://img-fotki.yandex.ru/get/6611/36014149.ed/0_76364_9388f4fe_X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072066" y="1357298"/>
            <a:ext cx="2333588" cy="233358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Picture 12" descr="http://umnicamama.ru/wp-content/uploads/2014/03/solntc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14346" y="0"/>
            <a:ext cx="2857520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763"/>
            <a:ext cx="6192688" cy="759941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Упражнения на развитие межполушарных связей головного мозга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2\Desktop\1 001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39711" t="57004" b="10183"/>
          <a:stretch>
            <a:fillRect/>
          </a:stretch>
        </p:blipFill>
        <p:spPr bwMode="auto">
          <a:xfrm>
            <a:off x="755576" y="1484784"/>
            <a:ext cx="4291741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N2\Desktop\2 001.jpg"/>
          <p:cNvPicPr/>
          <p:nvPr/>
        </p:nvPicPr>
        <p:blipFill>
          <a:blip r:embed="rId3" cstate="print"/>
          <a:srcRect l="7118" t="16635" r="21945" b="13193"/>
          <a:stretch>
            <a:fillRect/>
          </a:stretch>
        </p:blipFill>
        <p:spPr bwMode="auto">
          <a:xfrm rot="21447101">
            <a:off x="5452783" y="1457477"/>
            <a:ext cx="2918953" cy="4054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99592" y="1268760"/>
            <a:ext cx="7920880" cy="4248472"/>
          </a:xfrm>
        </p:spPr>
        <p:txBody>
          <a:bodyPr/>
          <a:lstStyle/>
          <a:p>
            <a:pPr>
              <a:buNone/>
            </a:pPr>
            <a:r>
              <a:rPr lang="ru-RU" sz="3000" b="1" dirty="0" smtClean="0">
                <a:solidFill>
                  <a:srgbClr val="002060"/>
                </a:solidFill>
                <a:latin typeface="Bookman Old Style" pitchFamily="18" charset="0"/>
              </a:rPr>
              <a:t>Формирование правильного произношения звуков у детей – это сложный процесс, ребёнку предстоит научиться управлять своими органами речи, воспринимать обращённую к нему речь, осуществлять контроль за речью окружающих и собственной. </a:t>
            </a:r>
          </a:p>
          <a:p>
            <a:endParaRPr lang="ru-RU" dirty="0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43808" y="0"/>
            <a:ext cx="6048672" cy="561975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FF00"/>
                </a:solidFill>
                <a:latin typeface="Bookman Old Style" pitchFamily="18" charset="0"/>
              </a:rPr>
              <a:t>Артикуляционная гимнастика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2771800" y="4763"/>
            <a:ext cx="6192688" cy="687933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  <a:latin typeface="Bookman Old Style" pitchFamily="18" charset="0"/>
              </a:rPr>
              <a:t>Артикуляционная гимнастика</a:t>
            </a:r>
            <a:endParaRPr lang="ru-RU" altLang="ru-RU" sz="2800" dirty="0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6148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616624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Артикуляционный аппарат </a:t>
            </a: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- совокупность органов, обеспечивающих образование звуков речи. Включает голосовой аппарат, мышцы глотки, языка, мягкого нёба, губ, щёк и нижней челюсти, зубы и др.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Артикуляционная гимнастика</a:t>
            </a: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 - это комплекс упражнений, одни из которых помогают улучшить подвижность органов артикуляции, другие — увеличить объём и силу движений, третьи вырабатывают точность позы губ, языка, необходимую для произнесения того или иного звука. Артикуляционную гимнастику необходимо выполнять перед зеркалом. Ребенок должен видеть, что язык делает. </a:t>
            </a:r>
            <a:endParaRPr lang="ru-RU" altLang="ru-RU" sz="2400" dirty="0" smtClean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стер-клас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Мастер-класс</Template>
  <TotalTime>312</TotalTime>
  <Words>698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Мастер-класс</vt:lpstr>
      <vt:lpstr>Применение артикуляционной  и пальчиковой гимнастики на уроках с детьми с ОВЗ</vt:lpstr>
      <vt:lpstr>ПАЛЬЧИКОВАЯ ГИМНАСТИКА</vt:lpstr>
      <vt:lpstr>Правила  проведения  гимнастики</vt:lpstr>
      <vt:lpstr>Группы упражнений</vt:lpstr>
      <vt:lpstr>Группы упражнений</vt:lpstr>
      <vt:lpstr>Слайд 6</vt:lpstr>
      <vt:lpstr>Упражнения на развитие межполушарных связей головного мозга</vt:lpstr>
      <vt:lpstr>Артикуляционная гимнастика</vt:lpstr>
      <vt:lpstr>Артикуляционная гимнастика</vt:lpstr>
      <vt:lpstr>Причины, по которым необходимо заниматься артикуляционной гимнастикой</vt:lpstr>
      <vt:lpstr>Рекомендации к проведению  артикуляционной гимнастики</vt:lpstr>
      <vt:lpstr>Выводы: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Артикуляционная  и пальчиковая гимнастика,  как средства развития речи  детей 3-5 лет</dc:title>
  <dc:subject>Шаблон для презентаций</dc:subject>
  <dc:creator>ACER</dc:creator>
  <dc:description>http://propowerpoint.ru - Бесплатные шаблоны для презентаций. Полезные советы и уроки PowerPoint .</dc:description>
  <cp:lastModifiedBy>1</cp:lastModifiedBy>
  <cp:revision>29</cp:revision>
  <dcterms:created xsi:type="dcterms:W3CDTF">2016-10-10T17:02:19Z</dcterms:created>
  <dcterms:modified xsi:type="dcterms:W3CDTF">2024-08-26T05:19:28Z</dcterms:modified>
</cp:coreProperties>
</file>