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2" r:id="rId4"/>
    <p:sldId id="261" r:id="rId5"/>
    <p:sldId id="258" r:id="rId6"/>
    <p:sldId id="259" r:id="rId7"/>
    <p:sldId id="260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653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17B3B0-D787-4420-AA8F-AF820DED07C4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EEA34-C3E0-436C-B373-EF1ACA914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732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EEA34-C3E0-436C-B373-EF1ACA914D9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563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000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287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155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657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053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617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11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915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177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672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618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D91AC-AA41-409F-A705-A34AC302E75A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FC947-9850-4616-81FF-293841B72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379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8%D0%BD%D0%B4%D0%B8%D1%8F" TargetMode="External"/><Relationship Id="rId13" Type="http://schemas.openxmlformats.org/officeDocument/2006/relationships/hyperlink" Target="https://ru.wikipedia.org/wiki/%D0%9A%D0%B0%D0%BB%D0%BC%D1%8B%D1%86%D0%BA%D0%B8%D0%B9_%D1%8F%D0%B7%D1%8B%D0%BA" TargetMode="External"/><Relationship Id="rId3" Type="http://schemas.openxmlformats.org/officeDocument/2006/relationships/hyperlink" Target="https://ru.wikipedia.org/wiki/%D0%A1%D0%B5%D0%BC%D1%8C_%D0%B1%D1%83%D0%B4%D0%B4_%D0%BF%D1%80%D0%BE%D1%88%D0%BB%D0%BE%D0%B3%D0%BE" TargetMode="External"/><Relationship Id="rId7" Type="http://schemas.openxmlformats.org/officeDocument/2006/relationships/hyperlink" Target="https://ru.wikipedia.org/w/index.php?title=%D0%93%D1%8C%D1%8E%D0%BC%D0%B5%D0%B4&amp;action=edit&amp;redlink=1" TargetMode="External"/><Relationship Id="rId12" Type="http://schemas.openxmlformats.org/officeDocument/2006/relationships/hyperlink" Target="https://ru.wikipedia.org/wiki/%D0%A1%D0%B0%D0%BD%D1%81%D0%BA%D1%80%D0%B8%D1%82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B%D0%B0%D0%BC%D0%B0_(%D0%B1%D1%83%D0%B4%D0%B4%D0%B8%D0%B7%D0%BC)" TargetMode="External"/><Relationship Id="rId11" Type="http://schemas.openxmlformats.org/officeDocument/2006/relationships/hyperlink" Target="https://ru.wikipedia.org/wiki/%D0%A2%D0%B8%D0%B1%D0%B5%D1%82%D1%81%D0%BA%D0%B8%D0%B9_%D1%8F%D0%B7%D1%8B%D0%BA" TargetMode="External"/><Relationship Id="rId5" Type="http://schemas.openxmlformats.org/officeDocument/2006/relationships/hyperlink" Target="https://ru.wikipedia.org/wiki/%D0%9D%D0%B8%D1%80%D0%B2%D0%B0%D0%BD%D0%B0" TargetMode="External"/><Relationship Id="rId15" Type="http://schemas.openxmlformats.org/officeDocument/2006/relationships/image" Target="../media/image7.jpeg"/><Relationship Id="rId10" Type="http://schemas.openxmlformats.org/officeDocument/2006/relationships/hyperlink" Target="https://ru.wikipedia.org/wiki/%D0%9E%D0%BC_%D0%BC%D0%B0%D0%BD%D0%B8_%D0%BF%D0%B0%D0%B4%D0%BC%D0%B5_%D1%85%D1%83%D0%BC" TargetMode="External"/><Relationship Id="rId4" Type="http://schemas.openxmlformats.org/officeDocument/2006/relationships/hyperlink" Target="https://ru.wikipedia.org/wiki/%D0%A1%D0%B0%D0%BD%D1%81%D0%B0%D1%80%D0%B0" TargetMode="External"/><Relationship Id="rId9" Type="http://schemas.openxmlformats.org/officeDocument/2006/relationships/hyperlink" Target="https://ru.wikipedia.org/wiki/%D0%94%D0%B0%D0%BB%D0%B0%D0%B9-%D0%BB%D0%B0%D0%BC%D0%B0_XIV" TargetMode="External"/><Relationship Id="rId14" Type="http://schemas.openxmlformats.org/officeDocument/2006/relationships/hyperlink" Target="https://ru.wikipedia.org/wiki/%D0%A2%D0%BE%D0%B4%D0%BE-%D0%B1%D0%B8%D1%87%D0%B8%D0%B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0%D0%BB%D0%BC%D1%8B%D1%86%D0%BA%D0%B8%D0%B9_%D1%8F%D0%B7%D1%8B%D0%BA" TargetMode="External"/><Relationship Id="rId7" Type="http://schemas.openxmlformats.org/officeDocument/2006/relationships/hyperlink" Target="https://ru.wikipedia.org/wiki/%D0%90%D0%BB%D0%BB%D0%B5%D1%8F_%D0%93%D0%B5%D1%80%D0%BE%D0%B5%D0%B2_(%D0%AD%D0%BB%D0%B8%D1%81%D1%82%D0%B0)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A%D0%B0%D0%BB%D0%BC%D1%8B%D0%BA%D0%B8%D1%8F" TargetMode="External"/><Relationship Id="rId5" Type="http://schemas.openxmlformats.org/officeDocument/2006/relationships/hyperlink" Target="https://ru.wikipedia.org/wiki/%D0%AD%D0%BB%D0%B8%D1%81%D1%82%D0%B0" TargetMode="External"/><Relationship Id="rId4" Type="http://schemas.openxmlformats.org/officeDocument/2006/relationships/hyperlink" Target="https://ru.wikipedia.org/wiki/%D0%91%D1%83%D0%B4%D0%B4%D0%B8%D0%B7%D0%BC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0%D0%BE%D1%81%D1%81%D0%B8%D0%B9%D1%81%D0%BA%D0%B0%D1%8F_%D0%B8%D0%BC%D0%BF%D0%B5%D1%80%D0%B8%D1%8F" TargetMode="External"/><Relationship Id="rId3" Type="http://schemas.openxmlformats.org/officeDocument/2006/relationships/hyperlink" Target="https://ru.wikipedia.org/w/index.php?title=%D0%91%D0%B0%D0%B3%D1%88%D0%B8-%D0%AD%D1%8D%D0%B4%D0%B6%D0%B8&amp;action=edit&amp;redlink=1" TargetMode="External"/><Relationship Id="rId7" Type="http://schemas.openxmlformats.org/officeDocument/2006/relationships/hyperlink" Target="https://ru.wikipedia.org/wiki/%D0%9A%D0%B0%D0%BB%D0%BC%D1%8B%D0%BA%D0%B8%D1%8F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C%D0%B0%D0%BB%D0%BE%D0%B4%D0%B5%D1%80%D0%B1%D0%B5%D1%82%D0%BE%D0%B2%D1%81%D0%BA%D0%B8%D0%B9_%D1%80%D0%B0%D0%B9%D0%BE%D0%BD" TargetMode="External"/><Relationship Id="rId11" Type="http://schemas.openxmlformats.org/officeDocument/2006/relationships/hyperlink" Target="https://ru.wikipedia.org/wiki/%D0%94%D0%B6%D0%B0%D0%BD%D0%B3%D0%B0%D1%80_(%D1%8D%D0%BF%D0%BE%D1%81)" TargetMode="External"/><Relationship Id="rId5" Type="http://schemas.openxmlformats.org/officeDocument/2006/relationships/hyperlink" Target="https://ru.wikipedia.org/w/index.php?title=%D0%9A%D1%80%D0%B0%D1%81%D0%BD%D0%BE%D1%81%D0%B5%D0%BB%D1%8C%D1%81%D0%BA%D0%B8%D0%B9_(%D0%9C%D0%B0%D0%BB%D0%BE%D0%B4%D0%B5%D1%80%D0%B1%D0%B5%D1%82%D0%BE%D0%B2%D1%81%D0%BA%D0%B8%D0%B9_%D1%80%D0%B0%D0%B9%D0%BE%D0%BD)&amp;action=edit&amp;redlink=1" TargetMode="External"/><Relationship Id="rId10" Type="http://schemas.openxmlformats.org/officeDocument/2006/relationships/hyperlink" Target="https://ru.wikipedia.org/wiki/%D0%94%D0%B6%D0%B0%D0%BD%D0%B3%D0%B0%D1%80%D1%87%D0%B8" TargetMode="External"/><Relationship Id="rId4" Type="http://schemas.openxmlformats.org/officeDocument/2006/relationships/hyperlink" Target="https://ru.wikipedia.org/wiki/%D0%98%D0%BA%D0%B8-%D0%91%D1%83%D1%85%D1%83%D1%81" TargetMode="External"/><Relationship Id="rId9" Type="http://schemas.openxmlformats.org/officeDocument/2006/relationships/hyperlink" Target="https://ru.wikipedia.org/wiki/%D0%9A%D0%B0%D0%BB%D0%BC%D1%8B%D0%BA%D0%B8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4%D0%98%D0%94%D0%95" TargetMode="External"/><Relationship Id="rId3" Type="http://schemas.openxmlformats.org/officeDocument/2006/relationships/hyperlink" Target="https://ru.wikipedia.org/wiki/%D0%AD%D0%BB%D0%B8%D1%81%D1%82%D0%B0" TargetMode="External"/><Relationship Id="rId7" Type="http://schemas.openxmlformats.org/officeDocument/2006/relationships/hyperlink" Target="https://ru.wikipedia.org/wiki/%D0%A8%D0%B0%D1%85%D0%BC%D0%B0%D1%82%D0%BD%D0%B0%D1%8F_%D0%BE%D0%BB%D0%B8%D0%BC%D0%BF%D0%B8%D0%B0%D0%B4%D0%B0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/index.php?title=%D0%94%D0%B2%D0%BE%D1%80%D0%B5%D1%86_%D1%88%D0%B0%D1%85%D0%BC%D0%B0%D1%82&amp;action=edit&amp;redlink=1" TargetMode="External"/><Relationship Id="rId5" Type="http://schemas.openxmlformats.org/officeDocument/2006/relationships/hyperlink" Target="https://ru.wikipedia.org/wiki/1998_%D0%B3%D0%BE%D0%B4" TargetMode="External"/><Relationship Id="rId4" Type="http://schemas.openxmlformats.org/officeDocument/2006/relationships/hyperlink" Target="https://ru.wikipedia.org/wiki/%D0%A8%D0%B0%D1%85%D0%BC%D0%B0%D1%82%D0%BD%D0%B0%D1%8F_%D0%BE%D0%BB%D0%B8%D0%BC%D0%BF%D0%B8%D0%B0%D0%B4%D0%B0_199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2589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Моя малая Родина.</a:t>
            </a:r>
            <a:endParaRPr lang="ru-RU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478024"/>
            <a:ext cx="9144000" cy="2779776"/>
          </a:xfrm>
        </p:spPr>
        <p:txBody>
          <a:bodyPr>
            <a:normAutofit fontScale="25000" lnSpcReduction="20000"/>
          </a:bodyPr>
          <a:lstStyle/>
          <a:p>
            <a:endParaRPr lang="ru-RU" sz="109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5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Республика </a:t>
            </a:r>
            <a:r>
              <a:rPr lang="ru-RU" sz="185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Калмыкия.</a:t>
            </a:r>
          </a:p>
          <a:p>
            <a:endParaRPr lang="ru-RU" sz="6000" dirty="0">
              <a:solidFill>
                <a:srgbClr val="00B0F0"/>
              </a:solidFill>
            </a:endParaRPr>
          </a:p>
          <a:p>
            <a:endParaRPr lang="ru-RU" sz="6000" dirty="0" smtClean="0">
              <a:solidFill>
                <a:srgbClr val="00B0F0"/>
              </a:solidFill>
            </a:endParaRPr>
          </a:p>
          <a:p>
            <a:endParaRPr lang="ru-RU" sz="6000" dirty="0">
              <a:solidFill>
                <a:srgbClr val="00B0F0"/>
              </a:solidFill>
            </a:endParaRPr>
          </a:p>
          <a:p>
            <a:endParaRPr lang="ru-RU" sz="6000" dirty="0" smtClean="0">
              <a:solidFill>
                <a:srgbClr val="00B0F0"/>
              </a:solidFill>
            </a:endParaRPr>
          </a:p>
          <a:p>
            <a:r>
              <a:rPr lang="ru-RU" sz="67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МБОУ </a:t>
            </a:r>
            <a:r>
              <a:rPr lang="ru-RU" sz="6700" dirty="0" smtClean="0">
                <a:latin typeface="Times New Roman" pitchFamily="18" charset="0"/>
                <a:cs typeface="Times New Roman" pitchFamily="18" charset="0"/>
              </a:rPr>
              <a:t>«КНГ» учитель: Санджиева Л.Э</a:t>
            </a:r>
            <a:endParaRPr lang="ru-RU" sz="6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72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06574" y="-2046744"/>
            <a:ext cx="1335205" cy="4530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8" name="Picture 4" descr="https://vetert.ru/rossiya/kalmykiya/karta/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273" y="1"/>
            <a:ext cx="97007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90" y="3181739"/>
            <a:ext cx="2349616" cy="27618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90" y="430689"/>
            <a:ext cx="4550381" cy="227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7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96" y="274320"/>
            <a:ext cx="5183124" cy="34554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393" y="2634597"/>
            <a:ext cx="5238750" cy="39243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9819" y="4596747"/>
            <a:ext cx="50589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0" i="0" dirty="0" smtClean="0">
                <a:effectLst/>
                <a:latin typeface="Arial" panose="020B0604020202020204" pitchFamily="34" charset="0"/>
              </a:rPr>
              <a:t>Здание </a:t>
            </a:r>
            <a:r>
              <a:rPr lang="ru-RU" sz="1600" b="0" i="0" dirty="0" err="1" smtClean="0">
                <a:effectLst/>
                <a:latin typeface="Arial" panose="020B0604020202020204" pitchFamily="34" charset="0"/>
              </a:rPr>
              <a:t>Хурула</a:t>
            </a:r>
            <a:r>
              <a:rPr lang="ru-RU" sz="1600" b="0" i="0" dirty="0" smtClean="0">
                <a:effectLst/>
                <a:latin typeface="Arial" panose="020B0604020202020204" pitchFamily="34" charset="0"/>
              </a:rPr>
              <a:t> имеет 63 метра в высоту и вмещает в себе вторую по величине в России и Европе 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девятиметровую</a:t>
            </a:r>
            <a:r>
              <a:rPr lang="ru-RU" sz="1600" b="0" i="0" dirty="0" smtClean="0">
                <a:effectLst/>
                <a:latin typeface="Arial" panose="020B0604020202020204" pitchFamily="34" charset="0"/>
              </a:rPr>
              <a:t> статую Будды. </a:t>
            </a:r>
            <a:endParaRPr lang="ru-RU" sz="16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74080" y="495277"/>
            <a:ext cx="56936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</a:rPr>
              <a:t>«</a:t>
            </a:r>
            <a:r>
              <a:rPr lang="ru-RU" b="1" dirty="0" err="1">
                <a:latin typeface="Arial" panose="020B0604020202020204" pitchFamily="34" charset="0"/>
              </a:rPr>
              <a:t>Золота́я</a:t>
            </a:r>
            <a:r>
              <a:rPr lang="ru-RU" b="1" dirty="0">
                <a:latin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</a:rPr>
              <a:t>оби́тель</a:t>
            </a:r>
            <a:r>
              <a:rPr lang="ru-RU" b="1" dirty="0">
                <a:latin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</a:rPr>
              <a:t>Бу́дды</a:t>
            </a:r>
            <a:r>
              <a:rPr lang="ru-RU" b="1" dirty="0">
                <a:latin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</a:rPr>
              <a:t>Шакьяму́ни</a:t>
            </a:r>
            <a:r>
              <a:rPr lang="ru-RU" b="1" dirty="0">
                <a:latin typeface="Arial" panose="020B0604020202020204" pitchFamily="34" charset="0"/>
              </a:rPr>
              <a:t>»</a:t>
            </a:r>
            <a:r>
              <a:rPr lang="ru-RU" dirty="0">
                <a:latin typeface="Arial" panose="020B0604020202020204" pitchFamily="34" charset="0"/>
              </a:rPr>
              <a:t> (</a:t>
            </a:r>
            <a:r>
              <a:rPr lang="ru-RU" dirty="0" err="1">
                <a:latin typeface="Arial" panose="020B0604020202020204" pitchFamily="34" charset="0"/>
              </a:rPr>
              <a:t>калм</a:t>
            </a:r>
            <a:r>
              <a:rPr lang="ru-RU" dirty="0">
                <a:latin typeface="Arial" panose="020B0604020202020204" pitchFamily="34" charset="0"/>
              </a:rPr>
              <a:t>. </a:t>
            </a:r>
            <a:r>
              <a:rPr lang="ru-RU" i="1" dirty="0" err="1">
                <a:latin typeface="Arial" panose="020B0604020202020204" pitchFamily="34" charset="0"/>
              </a:rPr>
              <a:t>Бурхн</a:t>
            </a:r>
            <a:r>
              <a:rPr lang="ru-RU" i="1" dirty="0">
                <a:latin typeface="Arial" panose="020B0604020202020204" pitchFamily="34" charset="0"/>
              </a:rPr>
              <a:t> </a:t>
            </a:r>
            <a:r>
              <a:rPr lang="ru-RU" i="1" dirty="0" err="1">
                <a:latin typeface="Arial" panose="020B0604020202020204" pitchFamily="34" charset="0"/>
              </a:rPr>
              <a:t>Багшин</a:t>
            </a:r>
            <a:r>
              <a:rPr lang="ru-RU" i="1" dirty="0">
                <a:latin typeface="Arial" panose="020B0604020202020204" pitchFamily="34" charset="0"/>
              </a:rPr>
              <a:t> </a:t>
            </a:r>
            <a:r>
              <a:rPr lang="ru-RU" i="1" dirty="0" err="1">
                <a:latin typeface="Arial" panose="020B0604020202020204" pitchFamily="34" charset="0"/>
              </a:rPr>
              <a:t>алтн</a:t>
            </a:r>
            <a:r>
              <a:rPr lang="ru-RU" i="1" dirty="0">
                <a:latin typeface="Arial" panose="020B0604020202020204" pitchFamily="34" charset="0"/>
              </a:rPr>
              <a:t> </a:t>
            </a:r>
            <a:r>
              <a:rPr lang="ru-RU" i="1" dirty="0" err="1">
                <a:latin typeface="Arial" panose="020B0604020202020204" pitchFamily="34" charset="0"/>
              </a:rPr>
              <a:t>сүм</a:t>
            </a:r>
            <a:r>
              <a:rPr lang="ru-RU" dirty="0">
                <a:latin typeface="Arial" panose="020B0604020202020204" pitchFamily="34" charset="0"/>
              </a:rPr>
              <a:t>; ) —крупнейший буддийский храм Республики Калмыкия, а также крупнейший буддийский храм в Европе. Расположен в центре Элисты. </a:t>
            </a:r>
          </a:p>
        </p:txBody>
      </p:sp>
    </p:spTree>
    <p:extLst>
      <p:ext uri="{BB962C8B-B14F-4D97-AF65-F5344CB8AC3E}">
        <p14:creationId xmlns:p14="http://schemas.microsoft.com/office/powerpoint/2010/main" val="124802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619" y="132783"/>
            <a:ext cx="5881210" cy="38976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4934" y="425392"/>
            <a:ext cx="52456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пагоды связано с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 tooltip="Семь будд прошлого"/>
              </a:rPr>
              <a:t>семью </a:t>
            </a:r>
            <a:r>
              <a:rPr lang="ru-RU" b="0" i="0" u="none" strike="noStrike" dirty="0" err="1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 tooltip="Семь будд прошлого"/>
              </a:rPr>
              <a:t>буддами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пришедшими в наш мир. Остроконечный шпиль пагоды, называемый «</a:t>
            </a:r>
            <a:r>
              <a:rPr lang="ru-RU" b="0" i="1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ганджир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 символизирует выход из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 tooltip="Сансара"/>
              </a:rPr>
              <a:t>сансары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 достижение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5" tooltip="Нирвана"/>
              </a:rPr>
              <a:t>нирваны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В корпусе пагоды размещён молитвенный барабан диаметром 1,2 метра и высотой 1,8 метра. Барабан подарен в дар Калмыкии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6" tooltip="Лама (буддизм)"/>
              </a:rPr>
              <a:t>ламами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0" i="0" dirty="0" err="1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тантрического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монастыря </a:t>
            </a:r>
            <a:r>
              <a:rPr lang="ru-RU" b="0" i="0" u="none" strike="noStrike" dirty="0" err="1" smtClean="0">
                <a:solidFill>
                  <a:srgbClr val="BA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7" tooltip="Гьюмед (страница отсутствует)"/>
              </a:rPr>
              <a:t>Гьюмед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8" tooltip="Индия"/>
              </a:rPr>
              <a:t>Индии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 день 70-летия Его Святейшества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9" tooltip="Далай-лама XIV"/>
              </a:rPr>
              <a:t>Далай-ламы XIV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Барабан весит 2 тонны и на нём нанесены золотыми буквами надписи мантры «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10" tooltip="Ом мани падме хум"/>
              </a:rPr>
              <a:t>Ом мани </a:t>
            </a:r>
            <a:r>
              <a:rPr lang="ru-RU" b="0" i="0" u="none" strike="noStrike" dirty="0" err="1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10" tooltip="Ом мани падме хум"/>
              </a:rPr>
              <a:t>падме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10" tooltip="Ом мани падме хум"/>
              </a:rPr>
              <a:t> </a:t>
            </a:r>
            <a:r>
              <a:rPr lang="ru-RU" b="0" i="0" u="none" strike="noStrike" dirty="0" err="1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10" tooltip="Ом мани падме хум"/>
              </a:rPr>
              <a:t>хум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на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11" tooltip="Тибетский язык"/>
              </a:rPr>
              <a:t>тибетском языке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12" tooltip="Санскрит"/>
              </a:rPr>
              <a:t>санскрите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13" tooltip="Калмыцкий язык"/>
              </a:rPr>
              <a:t>калмыцком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языке азбукой </a:t>
            </a:r>
            <a:r>
              <a:rPr lang="ru-RU" b="0" i="0" u="none" strike="noStrike" dirty="0" err="1" smtClean="0"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14" tooltip="Тодо-бичиг"/>
              </a:rPr>
              <a:t>тодо-бичиг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В барабан заложены 75 миллионов мантр.</a:t>
            </a:r>
          </a:p>
          <a:p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Пагода Семи Дней окружена фонтанами и является доминантным архитектурным сооружением площади Ленина.</a:t>
            </a:r>
            <a:endParaRPr lang="ru-RU" b="0" i="0" dirty="0">
              <a:solidFill>
                <a:srgbClr val="20212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696" y="4151376"/>
            <a:ext cx="3276872" cy="2457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8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320"/>
            <a:ext cx="12192000" cy="42094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5008" y="4575208"/>
            <a:ext cx="112593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Золотые ворота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</a:t>
            </a:r>
            <a:r>
              <a:rPr lang="ru-RU" b="0" i="0" u="none" strike="noStrike" dirty="0" err="1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Калмыцкий язык"/>
              </a:rPr>
              <a:t>калм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Калмыцкий язык"/>
              </a:rPr>
              <a:t>.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b="0" i="1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Алтн</a:t>
            </a:r>
            <a:r>
              <a:rPr lang="ru-RU" b="0" i="1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1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босх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 —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Буддизм"/>
              </a:rPr>
              <a:t>буддийское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архитектурное сооружение, находящееся в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Элиста"/>
              </a:rPr>
              <a:t>Элисте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Калмыкия"/>
              </a:rPr>
              <a:t>Калмыкия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недалеко от площади Ленина на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Аллея Героев (Элиста)"/>
              </a:rPr>
              <a:t>аллее Героев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Золотые ворота были установлены в 1998 году. Автор — художник Н. Борисов.</a:t>
            </a:r>
          </a:p>
          <a:p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Высота сооружения составляет 15 метров. На Золотых воротах находятся 28 картин, иллюстрирующих прошлую и современную историю калмыцкого народа.</a:t>
            </a:r>
            <a:endParaRPr lang="ru-RU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99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2" y="1050034"/>
            <a:ext cx="5978144" cy="44836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51040" y="752682"/>
            <a:ext cx="42966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Ээлян</a:t>
            </a:r>
            <a:r>
              <a:rPr lang="ru-RU" b="1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1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Овла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или </a:t>
            </a:r>
            <a:r>
              <a:rPr lang="ru-RU" b="1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Овла</a:t>
            </a:r>
            <a:r>
              <a:rPr lang="ru-RU" b="1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1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Эляев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(1857 г., урочище </a:t>
            </a:r>
            <a:r>
              <a:rPr lang="ru-RU" b="0" i="0" u="none" strike="noStrike" dirty="0" err="1" smtClean="0">
                <a:solidFill>
                  <a:srgbClr val="BA0000"/>
                </a:solidFill>
                <a:effectLst/>
                <a:latin typeface="Arial" panose="020B0604020202020204" pitchFamily="34" charset="0"/>
                <a:hlinkClick r:id="rId3" tooltip="Багши-Ээджи (страница отсутствует)"/>
              </a:rPr>
              <a:t>Багши-Ээджи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ru-RU" b="0" i="0" u="none" strike="noStrike" dirty="0" err="1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Ики-Бухус"/>
              </a:rPr>
              <a:t>Ики-Бухусский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аймак, Бага-</a:t>
            </a:r>
            <a:r>
              <a:rPr lang="ru-RU" b="0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Дербетовский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улус (ныне посёлок </a:t>
            </a:r>
            <a:r>
              <a:rPr lang="ru-RU" b="0" i="0" u="none" strike="noStrike" dirty="0" err="1" smtClean="0">
                <a:solidFill>
                  <a:srgbClr val="BA0000"/>
                </a:solidFill>
                <a:effectLst/>
                <a:latin typeface="Arial" panose="020B0604020202020204" pitchFamily="34" charset="0"/>
                <a:hlinkClick r:id="rId5" tooltip="Красносельский (Малодербетовский район) (страница отсутствует)"/>
              </a:rPr>
              <a:t>Красносельский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</a:p>
          <a:p>
            <a:r>
              <a:rPr lang="ru-RU" b="0" i="0" u="none" strike="noStrike" dirty="0" err="1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Малодербетовский район"/>
              </a:rPr>
              <a:t>Малодербетовский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6" tooltip="Малодербетовский район"/>
              </a:rPr>
              <a:t> 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Малодербетовский район"/>
              </a:rPr>
              <a:t>район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),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Калмыкия"/>
              </a:rPr>
              <a:t>Калмыкия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8" tooltip="Российская империя"/>
              </a:rPr>
              <a:t>Российская империя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— осень 1920 г., 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Калмыкия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 —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9" tooltip="Калмыки"/>
              </a:rPr>
              <a:t>калмыцкий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сказитель-</a:t>
            </a:r>
            <a:r>
              <a:rPr lang="ru-RU" b="0" i="0" u="none" strike="noStrike" dirty="0" err="1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0" tooltip="Джангарчи"/>
              </a:rPr>
              <a:t>джангарчи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со слов которого было записано главное фольклорное поэтическое произведение калмыцкого народа — «</a:t>
            </a:r>
            <a:r>
              <a:rPr lang="ru-RU" b="0" i="0" u="none" strike="noStrike" dirty="0" err="1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1" tooltip="Джангар (эпос)"/>
              </a:rPr>
              <a:t>Джангар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». Именно от него были впервые записаны десять песен, которые составили основу калмыцкой национальной героической поэмы «</a:t>
            </a:r>
            <a:r>
              <a:rPr lang="ru-RU" b="0" i="0" u="none" strike="noStrike" dirty="0" err="1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1" tooltip="Джангар (эпос)"/>
              </a:rPr>
              <a:t>Джангар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», получившей всемирную известность.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01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292608"/>
            <a:ext cx="9619488" cy="42402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43584" y="4096952"/>
            <a:ext cx="3540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0" dirty="0" smtClean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Сити-</a:t>
            </a:r>
            <a:r>
              <a:rPr lang="ru-RU" b="1" i="0" dirty="0" err="1" smtClean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Чесс</a:t>
            </a:r>
            <a:r>
              <a:rPr lang="ru-RU" b="0" i="0" dirty="0" smtClean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 или </a:t>
            </a:r>
            <a:r>
              <a:rPr lang="ru-RU" b="1" i="0" dirty="0" smtClean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Город Шахмат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43584" y="4780526"/>
            <a:ext cx="10067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Построен в связи с проведением в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Элиста"/>
              </a:rPr>
              <a:t>Элисте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Шахматная олимпиада 1998"/>
              </a:rPr>
              <a:t>XXXIII Шахматной Олимпиады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в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1998 год"/>
              </a:rPr>
              <a:t>1998 году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Комплекс построен по проекту архитекторов С. </a:t>
            </a:r>
            <a:r>
              <a:rPr lang="ru-RU" b="0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Курнеева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Л. </a:t>
            </a:r>
            <a:r>
              <a:rPr lang="ru-RU" b="0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Амнинова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и А. </a:t>
            </a:r>
            <a:r>
              <a:rPr lang="ru-RU" b="0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Босчаева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Центральный объект — </a:t>
            </a:r>
            <a:r>
              <a:rPr lang="ru-RU" b="0" i="0" u="none" strike="noStrike" dirty="0" smtClean="0">
                <a:solidFill>
                  <a:srgbClr val="BA0000"/>
                </a:solidFill>
                <a:effectLst/>
                <a:latin typeface="Arial" panose="020B0604020202020204" pitchFamily="34" charset="0"/>
                <a:hlinkClick r:id="rId6" tooltip="Дворец шахмат (страница отсутствует)"/>
              </a:rPr>
              <a:t>Дворец шахмат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(Сити-</a:t>
            </a:r>
            <a:r>
              <a:rPr lang="ru-RU" b="0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Чесс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-холл), напоминающий калмыцкую кибитку, в котором проходила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Шахматная олимпиада"/>
              </a:rPr>
              <a:t>шахматная олимпиада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и 69-й конгресс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8" tooltip="ФИДЕ"/>
              </a:rPr>
              <a:t>ФИДЕ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590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86" y="4100914"/>
            <a:ext cx="3438144" cy="24185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013" y="155448"/>
            <a:ext cx="3477768" cy="23909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19" y="1641492"/>
            <a:ext cx="3526476" cy="23451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644" y="2463323"/>
            <a:ext cx="3383280" cy="22470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7096" y="155448"/>
            <a:ext cx="4148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уникальному строению дыхательных путей, сайгаки одни из самых быстроходных среди наземных млекопитающих. В беге они развивают скорость 80 км/ч.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01919" y="263399"/>
            <a:ext cx="41407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зените весны в калмыцкой степи можно наблюдать уникальное явление – цветение степных тюльпанов. Алые, желтые, белые цветы пестрой лентой тянутся до самого горизонта, и мало что может сравниться с этим чудом природы по своей красоте.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08861" y="2814045"/>
            <a:ext cx="33329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алмыцкий праздник весны «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Цаган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Сар», который мы все отмечаем в феврале, в народных преданиях неразрывно связан с выходом после долгой спячки суслика.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01013" y="4834828"/>
            <a:ext cx="72816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0" dirty="0" smtClean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Лотос поистине является символом Калмыкии, о чем говорит его изображение на государственном флаге. Белый Лотос из девяти лепестков символичен: пять верхних лепестков символизируют пять континентов земного шара, а четыре нижних — четыре стороны света как стремление народа Калмыкии к дружбе с народами мира.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67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082"/>
            <a:ext cx="12192000" cy="659383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17876" y="2384798"/>
            <a:ext cx="6556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5598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135</Words>
  <Application>Microsoft Office PowerPoint</Application>
  <PresentationFormat>Произвольный</PresentationFormat>
  <Paragraphs>25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Моя малая Родина.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малая Родина.</dc:title>
  <dc:creator>Намсыр</dc:creator>
  <cp:lastModifiedBy>1</cp:lastModifiedBy>
  <cp:revision>11</cp:revision>
  <dcterms:created xsi:type="dcterms:W3CDTF">2022-09-19T17:58:00Z</dcterms:created>
  <dcterms:modified xsi:type="dcterms:W3CDTF">2024-08-26T06:47:14Z</dcterms:modified>
</cp:coreProperties>
</file>