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3" r:id="rId38"/>
    <p:sldId id="294" r:id="rId39"/>
    <p:sldId id="295" r:id="rId4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5E7C-2092-4F5E-9683-886C8C1E9902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C35DC-FA7A-4DB6-B38E-BBA4AABBA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370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5E7C-2092-4F5E-9683-886C8C1E9902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C35DC-FA7A-4DB6-B38E-BBA4AABBA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25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5E7C-2092-4F5E-9683-886C8C1E9902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C35DC-FA7A-4DB6-B38E-BBA4AABBA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065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5E7C-2092-4F5E-9683-886C8C1E9902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C35DC-FA7A-4DB6-B38E-BBA4AABBA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131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5E7C-2092-4F5E-9683-886C8C1E9902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C35DC-FA7A-4DB6-B38E-BBA4AABBA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216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5E7C-2092-4F5E-9683-886C8C1E9902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C35DC-FA7A-4DB6-B38E-BBA4AABBA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192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5E7C-2092-4F5E-9683-886C8C1E9902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C35DC-FA7A-4DB6-B38E-BBA4AABBA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722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5E7C-2092-4F5E-9683-886C8C1E9902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C35DC-FA7A-4DB6-B38E-BBA4AABBA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617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5E7C-2092-4F5E-9683-886C8C1E9902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C35DC-FA7A-4DB6-B38E-BBA4AABBA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961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5E7C-2092-4F5E-9683-886C8C1E9902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C35DC-FA7A-4DB6-B38E-BBA4AABBA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993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5E7C-2092-4F5E-9683-886C8C1E9902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C35DC-FA7A-4DB6-B38E-BBA4AABBA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80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A5E7C-2092-4F5E-9683-886C8C1E9902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C35DC-FA7A-4DB6-B38E-BBA4AABBA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256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2486" y="234778"/>
            <a:ext cx="11417644" cy="327518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8000" b="1" dirty="0" smtClean="0">
                <a:solidFill>
                  <a:srgbClr val="FF0000"/>
                </a:solidFill>
              </a:rPr>
              <a:t>Россия и мир накануне                 Первой мировой войны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611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Военно</a:t>
            </a:r>
            <a:r>
              <a:rPr lang="ru-RU" b="1" dirty="0" smtClean="0"/>
              <a:t> – политические блоки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893106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Главным организатором Тройственного союза являлись Германия и Австро-Венгрия. Они взяли обязательства не принимать участия ни в каких союзах или соглашениях, направленных против одной из этих стран, консультироваться по вопросам политического и экономического характера и оказывать взаимную поддержку.  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9218" name="Picture 2" descr="https://upload.wikimedia.org/wikipedia/commons/thumb/d/d7/Triple_Alliance.png/220px-Triple_Allianc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643" y="2480966"/>
            <a:ext cx="4236904" cy="3040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030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Военно</a:t>
            </a:r>
            <a:r>
              <a:rPr lang="ru-RU" b="1" dirty="0" smtClean="0"/>
              <a:t> – политические блоки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25159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В начале ХХ века завершилось формирование двух военно-политических союзов. В 1891 – 1894 годах образовался </a:t>
            </a:r>
            <a:r>
              <a:rPr lang="ru-RU" b="1" dirty="0"/>
              <a:t>ф</a:t>
            </a:r>
            <a:r>
              <a:rPr lang="ru-RU" b="1" dirty="0" smtClean="0"/>
              <a:t>ранко-русский союз,  который просуществовал </a:t>
            </a:r>
            <a:r>
              <a:rPr lang="ru-RU" b="1" dirty="0"/>
              <a:t>до 1917 года. </a:t>
            </a:r>
            <a:endParaRPr lang="ru-RU" dirty="0"/>
          </a:p>
        </p:txBody>
      </p:sp>
      <p:pic>
        <p:nvPicPr>
          <p:cNvPr id="11266" name="Picture 2" descr="https://upload.wikimedia.org/wikipedia/commons/thumb/6/60/Cronstadt_Paris_Louvre_DSC01386.JPG/220px-Cronstadt_Paris_Louvre_DSC013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481" y="3215481"/>
            <a:ext cx="2095500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upload.wikimedia.org/wikipedia/commons/thumb/c/c7/Pont_Alexandre_III.jpg/220px-Pont_Alexandre_II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4495" y="3193447"/>
            <a:ext cx="2095500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325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Военно</a:t>
            </a:r>
            <a:r>
              <a:rPr lang="ru-RU" b="1" dirty="0" smtClean="0"/>
              <a:t> – политические блоки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8228682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В 1891 году было заключено соглашение в форме обмена письмами между министрами иностранных дел. В 1892 году представители генеральных штабов России и Франции подписали военную конвенцию, которая предусматривала взаимную военную помощь в случае нападения Германии. В период с 27 декабря 1893 года по 4 января 1894 года оба правительства объявили о своей ратификации военной конвенции, что официально оформило российско-французский военно-политический союз.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42" name="Picture 2" descr="Император Александр III и президент Франции Мари Франсуа Сади Карно заключают союз, 1893 го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0760" y="2096294"/>
            <a:ext cx="21240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32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Военно</a:t>
            </a:r>
            <a:r>
              <a:rPr lang="ru-RU" b="1" dirty="0" smtClean="0"/>
              <a:t> – политические блоки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6777" y="1825624"/>
            <a:ext cx="6830458" cy="477347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Тройственный и франко-русский союзы имели большое значение в расстановке сил в Европе, но очень многое зависело от того, на чьей стороне выступит Англия. Усиление Германии заставило Англию перейти от традиционного исторического противостояния с Францией и Россией </a:t>
            </a:r>
            <a:r>
              <a:rPr lang="ru-RU" b="1" dirty="0" smtClean="0"/>
              <a:t>                      к </a:t>
            </a:r>
            <a:r>
              <a:rPr lang="ru-RU" b="1" dirty="0"/>
              <a:t>союзу с ними. В 1904 году было заключено англо-французское </a:t>
            </a:r>
            <a:r>
              <a:rPr lang="ru-RU" b="1" dirty="0" smtClean="0"/>
              <a:t>соглашение – «Сердечное согласие», </a:t>
            </a:r>
            <a:r>
              <a:rPr lang="ru-RU" b="1" dirty="0"/>
              <a:t>которое урегулировало колониальные споры между этими странами в Америке, Африке и Азии.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2290" name="Picture 2" descr="https://avatars.mds.yandex.net/i?id=a8bcb0a5572413add827a9300d2d7ff06465ad9d12965101-10244453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842" y="2783613"/>
            <a:ext cx="4572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3592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Военно</a:t>
            </a:r>
            <a:r>
              <a:rPr lang="ru-RU" b="1" dirty="0" smtClean="0"/>
              <a:t> – политические блоки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6377848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Россия, ослабленная Русско-японской войной и революцией 1905—1907 годов, также согласилась пойти на союз со своим давним соперником. В 1907 году в Петербурге было подписано русско-английское соглашение об урегулировании спорных вопросов. Заключение русско-английского соглашения завершило формирование Антанты.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3314" name="Picture 2" descr="Сферы влияния России и Британии в Иран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9921" y="2844006"/>
            <a:ext cx="2857500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7150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Новые средства военной техники                              и программы перевооружений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92148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/>
              <a:t>Первая мировая война стала первой масштабной войной индустриальной эпохи. Ей предшествовало изобретение новых видов военной техники и средств массового поражения.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4340" name="Picture 4" descr="https://upload.wikimedia.org/wikipedia/commons/thumb/c/c6/Map_Europe_alliances_1914-ru.svg/400px-Map_Europe_alliances_1914-ru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634131"/>
            <a:ext cx="3810000" cy="225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s://upload.wikimedia.org/wikipedia/commons/thumb/9/91/%D0%91%D0%B5%D0%BB%D1%8C%D0%B3%D0%B8%D1%8F.%D0%91%D0%BB%D0%B8%D0%BD%D0%B4%D0%B8%D1%80%D0%BE%D0%B2%D0%B0%D0%BD%D0%BD%D1%8B%D0%B9_%D0%B0%D0%B2%D1%82%D0%BE%D0%BC%D0%BE%D0%B1%D0%B8%D0%BB%D1%8C.%D0%9E%D1%81%D0%B5%D0%BD%D1%8C_1914.jpg/240px-%D0%91%D0%B5%D0%BB%D1%8C%D0%B3%D0%B8%D1%8F.%D0%91%D0%BB%D0%B8%D0%BD%D0%B4%D0%B8%D1%80%D0%BE%D0%B2%D0%B0%D0%BD%D0%BD%D1%8B%D0%B9_%D0%B0%D0%B2%D1%82%D0%BE%D0%BC%D0%BE%D0%B1%D0%B8%D0%BB%D1%8C.%D0%9E%D1%81%D0%B5%D0%BD%D1%8C_19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4833" y="3924644"/>
            <a:ext cx="22860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Русский аэроплан в кузове грузови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167" y="4081806"/>
            <a:ext cx="1905000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0241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Новые средства военной техники                              и программы перевооружений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994693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/>
              <a:t>В </a:t>
            </a:r>
            <a:r>
              <a:rPr lang="ru-RU" b="1" dirty="0" smtClean="0"/>
              <a:t>1883 </a:t>
            </a:r>
            <a:r>
              <a:rPr lang="ru-RU" b="1" dirty="0"/>
              <a:t>году американцем </a:t>
            </a:r>
            <a:r>
              <a:rPr lang="ru-RU" b="1" dirty="0" err="1" smtClean="0"/>
              <a:t>Хайремом</a:t>
            </a:r>
            <a:r>
              <a:rPr lang="ru-RU" b="1" dirty="0" smtClean="0"/>
              <a:t> </a:t>
            </a:r>
            <a:r>
              <a:rPr lang="ru-RU" b="1" dirty="0" err="1" smtClean="0"/>
              <a:t>Стивенсом</a:t>
            </a:r>
            <a:r>
              <a:rPr lang="ru-RU" b="1" dirty="0" smtClean="0"/>
              <a:t> Максимом </a:t>
            </a:r>
            <a:r>
              <a:rPr lang="ru-RU" b="1" dirty="0"/>
              <a:t>было изобретено скорострельное оружие — пулемёт.  </a:t>
            </a:r>
          </a:p>
        </p:txBody>
      </p:sp>
      <p:pic>
        <p:nvPicPr>
          <p:cNvPr id="15362" name="Picture 2" descr="https://upload.wikimedia.org/wikipedia/commons/thumb/4/46/Maxim_1910.JPG_%28cropped%29.jpg/480px-Maxim_1910.JPG_%28cropped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901" y="3322753"/>
            <a:ext cx="457200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s://upload.wikimedia.org/wikipedia/commons/thumb/0/08/Portrait_of_Hiram_Stevens_Maxim.jpg/274px-Portrait_of_Hiram_Stevens_Maxi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966" y="2820318"/>
            <a:ext cx="260985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233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Новые средства военной техники                              и программы перевооружений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584634" cy="4586192"/>
          </a:xfrm>
        </p:spPr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Началось </a:t>
            </a:r>
            <a:r>
              <a:rPr lang="ru-RU" b="1" dirty="0"/>
              <a:t>строительство подводного флота. В 1908 году прошла испытание первая в мире подводная лодка с дизельным двигателем — созданная в России «Минога». Скрытность перемещений и торпедное вооружение делали подводный флот мощным оружием.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6386" name="Picture 2" descr="https://upload.wikimedia.org/wikipedia/commons/thumb/2/24/Russian_submarine_Minoga.png/274px-Russian_submarine_Minog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0964" y="1825625"/>
            <a:ext cx="4192836" cy="2140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s://upload.wikimedia.org/wikipedia/commons/thumb/c/c7/Minoga_team.jpg/220px-Minoga_tea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0964" y="4101010"/>
            <a:ext cx="4192836" cy="231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672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Новые средства военной техники                              и программы перевооружений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950626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В 1903 </a:t>
            </a:r>
            <a:r>
              <a:rPr lang="ru-RU" b="1" dirty="0" smtClean="0"/>
              <a:t>году </a:t>
            </a:r>
            <a:r>
              <a:rPr lang="ru-RU" b="1" dirty="0"/>
              <a:t>совершил успешный полёт первый самолёт — «Флайер» братьев Райт (США). </a:t>
            </a:r>
          </a:p>
        </p:txBody>
      </p:sp>
      <p:pic>
        <p:nvPicPr>
          <p:cNvPr id="17410" name="Picture 2" descr="https://upload.wikimedia.org/wikipedia/commons/thumb/8/86/First_flight2.jpg/300px-First_flight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3711287"/>
            <a:ext cx="2857500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s://upload.wikimedia.org/wikipedia/commons/thumb/7/77/Wilbur_Wright.jpg/274px-Wilbur_Wrigh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3950" y="2911188"/>
            <a:ext cx="2609850" cy="3448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https://upload.wikimedia.org/wikipedia/commons/thumb/c/cb/Orville_Wright.jpg/274px-Orville_Wrigh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082637"/>
            <a:ext cx="260985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3100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Новые средства военной техники                              и программы перевооружений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074346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/>
              <a:t>В 1910 году состоялись полёты русских самолётов трёх различных конструкций. Одну из них разработал молодой авиаконструктор Игорь Сикорский. В 1913 году он создал первый и самый большой в мире на тот момент самолёт-бомбардировщик «Илья Муромец».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8434" name="Picture 2" descr="https://avatars.mds.yandex.net/get-entity_search/96437/924564511/S600xU_2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034908"/>
            <a:ext cx="3678716" cy="2614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«Илья Муромец» в полёт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109" y="4034908"/>
            <a:ext cx="5023691" cy="2614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067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Завершение территориального раздела мира и кризис международных отношений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92148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/>
              <a:t>К началу ХХ </a:t>
            </a:r>
            <a:r>
              <a:rPr lang="ru-RU" b="1" dirty="0" smtClean="0"/>
              <a:t>века </a:t>
            </a:r>
            <a:r>
              <a:rPr lang="ru-RU" b="1" dirty="0"/>
              <a:t>произошли коренные изменения в расстановке сил на международной </a:t>
            </a:r>
            <a:r>
              <a:rPr lang="ru-RU" b="1" dirty="0" smtClean="0"/>
              <a:t>арене, что было </a:t>
            </a:r>
            <a:r>
              <a:rPr lang="ru-RU" b="1" dirty="0"/>
              <a:t>связано с разными темпами экономического развития стран. </a:t>
            </a:r>
          </a:p>
        </p:txBody>
      </p:sp>
      <p:pic>
        <p:nvPicPr>
          <p:cNvPr id="1026" name="Picture 2" descr="https://avatars.mds.yandex.net/i?id=fd3b399ded0bf4d3c1046fea9268f05fa1754f3d-5284124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070" y="3357715"/>
            <a:ext cx="5133860" cy="3241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401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Новые средства военной техники                              и программы перевооружений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802436" cy="453110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В 1868 году в США была изобретена колючая проволока. Первоначально она служила для ограждений на пастбищах, но затем её стали использовать в военных целях. Началась разработка химического оружия — первого вида оружия массового поражения.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9458" name="Picture 2" descr="https://avatars.mds.yandex.net/get-entity_search/1244778/806734481/S600xU_2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546" y="2985820"/>
            <a:ext cx="5118254" cy="221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54140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Новые средства военной техники                              и программы перевооружений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7961" y="1825624"/>
            <a:ext cx="5431316" cy="4707377"/>
          </a:xfrm>
        </p:spPr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Страны Антанты и Тройственного союза реализовывали программы перевооружения своих армий. Европейские страны модернизировали и наращивали сухопутные силы, проводили перевооружение. Значительное внимание уделялось развитию артиллерии — главной ударной силы армии.       </a:t>
            </a:r>
            <a:endParaRPr lang="ru-RU" dirty="0"/>
          </a:p>
        </p:txBody>
      </p:sp>
      <p:pic>
        <p:nvPicPr>
          <p:cNvPr id="20482" name="Picture 2" descr="12-дюймовая гаубица. Британия. 19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633031"/>
            <a:ext cx="3156983" cy="3260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32627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Новые средства военной техники                              и программы перевооружений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402317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К началу войны военные программы Франции и России ещё не были завершены, в то время как Германия уже осуществила реорганизацию своей армии и программу её перевооружения.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1506" name="Picture 2" descr="Один из первых образцов орудия «Большая Берта», готовый к стрельбе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473048"/>
            <a:ext cx="3580482" cy="2993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https://upload.wikimedia.org/wikipedia/commons/thumb/a/a4/B%C3%BCssing_A5p.jpg/200px-B%C3%BCssing_A5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983" y="4033540"/>
            <a:ext cx="3492347" cy="2175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0" name="Picture 6" descr="https://upload.wikimedia.org/wikipedia/commons/thumb/8/89/A7V-U.jpg/200px-A7V-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5631" y="4185022"/>
            <a:ext cx="3305978" cy="187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22907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Новые средства военной техники                              и программы перевооружений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210060" cy="4531108"/>
          </a:xfrm>
        </p:spPr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Главным </a:t>
            </a:r>
            <a:r>
              <a:rPr lang="ru-RU" b="1" dirty="0"/>
              <a:t>направлением «гонки вооружений» ведущих держав стало строительство и модернизация военно-морского флота. </a:t>
            </a:r>
            <a:r>
              <a:rPr lang="ru-RU" b="1" dirty="0" smtClean="0"/>
              <a:t>                            В </a:t>
            </a:r>
            <a:r>
              <a:rPr lang="ru-RU" b="1" dirty="0"/>
              <a:t>1912 году Россия приняла долгосрочную программу усиления Балтийского и Черноморского флотов.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2530" name="Picture 2" descr="https://upload.wikimedia.org/wikipedia/commons/thumb/6/69/ImperatritsaMariya1911-1916Sevastopol.jpg/200px-ImperatritsaMariya1911-1916Sevastop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956441"/>
            <a:ext cx="4494882" cy="226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92964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Новые средства военной техники                              и программы перевооружений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904123" cy="4762462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Самым мощным и многочисленным в то время был военный флот Англии. В конце XIX века Германия приняла военно-морскую программу, целью которой было превзойти </a:t>
            </a:r>
            <a:r>
              <a:rPr lang="ru-RU" b="1" dirty="0" smtClean="0"/>
              <a:t>англичан, которые в </a:t>
            </a:r>
            <a:r>
              <a:rPr lang="ru-RU" b="1" dirty="0"/>
              <a:t>ответ приняли план модернизации флота, предусматривавший строительство новых сверхтяжёлых кораблей, вооружённых крупнокалиберными орудиями. </a:t>
            </a:r>
            <a:endParaRPr lang="ru-RU" dirty="0"/>
          </a:p>
        </p:txBody>
      </p:sp>
      <p:pic>
        <p:nvPicPr>
          <p:cNvPr id="23554" name="Picture 2" descr="https://upload.wikimedia.org/wikipedia/commons/thumb/6/62/HMS_Dreadnought_1906_H61017.jpg/220px-HMS_Dreadnought_1906_H610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888" y="2413430"/>
            <a:ext cx="2095500" cy="156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https://upload.wikimedia.org/wikipedia/commons/thumb/5/52/HMS_Vanguard_%281909%29.png/220px-HMS_Vanguard_%281909%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888" y="4705484"/>
            <a:ext cx="20955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04750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Предвоенные международные кризисы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3976171" cy="4351338"/>
          </a:xfrm>
        </p:spPr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Угроза </a:t>
            </a:r>
            <a:r>
              <a:rPr lang="ru-RU" b="1" dirty="0"/>
              <a:t>войны в начале XX в. неуклонно возрастала. </a:t>
            </a:r>
            <a:r>
              <a:rPr lang="ru-RU" b="1" dirty="0" smtClean="0"/>
              <a:t>                 Два </a:t>
            </a:r>
            <a:r>
              <a:rPr lang="ru-RU" b="1" dirty="0"/>
              <a:t>марокканских кризиса, в  1905 и 1911 годах, едва не привели к франко-германской войне.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4578" name="Picture 2" descr="https://upload.wikimedia.org/wikipedia/commons/thumb/9/97/Guglielmo_II_a_Tangeri_%281905%29.jpg/220px-Guglielmo_II_a_Tangeri_%281905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003" y="2577948"/>
            <a:ext cx="3437262" cy="2445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6984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Предвоенные международные кризисы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3777867" cy="4351338"/>
          </a:xfrm>
        </p:spPr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Аннексия </a:t>
            </a:r>
            <a:r>
              <a:rPr lang="ru-RU" b="1" dirty="0"/>
              <a:t>Австро-Венгрией Боснии и Герцеговины спровоцировала Боснийский кризис 1908—1909 годов.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5602" name="Picture 2" descr="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0611" y="2101056"/>
            <a:ext cx="2552700" cy="380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2554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Предвоенные международные кризисы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6741405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В 1911 году Италия объявила войну Турции. Впервые в истории итальянцы </a:t>
            </a:r>
            <a:r>
              <a:rPr lang="ru-RU" b="1" dirty="0" smtClean="0"/>
              <a:t>               в </a:t>
            </a:r>
            <a:r>
              <a:rPr lang="ru-RU" b="1" dirty="0"/>
              <a:t>военных целях применяли авиацию, радиосвязь, бронемашины. В этом конфликте Германии пришлось выбирать между двумя своими союзниками. Предпочтение было отдано Турции, </a:t>
            </a:r>
            <a:r>
              <a:rPr lang="ru-RU" b="1" dirty="0" smtClean="0"/>
              <a:t>      где </a:t>
            </a:r>
            <a:r>
              <a:rPr lang="ru-RU" b="1" dirty="0"/>
              <a:t>интересы Германии носили стратегический характер. Это привело </a:t>
            </a:r>
            <a:r>
              <a:rPr lang="ru-RU" b="1" dirty="0" smtClean="0"/>
              <a:t>      к </a:t>
            </a:r>
            <a:r>
              <a:rPr lang="ru-RU" b="1" dirty="0"/>
              <a:t>началу распада Тройственного союза.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6626" name="Picture 2" descr="https://avatars.mds.yandex.net/get-entity_search/212523/853548237/S600xU_2x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161" y="2567016"/>
            <a:ext cx="3763599" cy="286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1672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Предвоенные международные кризисы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422" y="1825625"/>
            <a:ext cx="8538072" cy="474042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Обнаружившаяся в ходе итало-турецкой войны слабость турецкой армии подтвердилась в ходе </a:t>
            </a:r>
            <a:r>
              <a:rPr lang="ru-RU" b="1" dirty="0" smtClean="0"/>
              <a:t>        1-й </a:t>
            </a:r>
            <a:r>
              <a:rPr lang="ru-RU" b="1" dirty="0"/>
              <a:t>Балканской войны (1912—1913), закончившейся поражением Турции и утратой почти всех её европейских территорий в пользу стран Балканского союза (Болгарии, Греции, Сербии, Черногории). </a:t>
            </a:r>
            <a:r>
              <a:rPr lang="ru-RU" b="1" dirty="0" smtClean="0"/>
              <a:t>         В </a:t>
            </a:r>
            <a:r>
              <a:rPr lang="ru-RU" b="1" dirty="0"/>
              <a:t>ходе 2-й Балканской войны (1913) Болгария потерпела поражение от объединённых сил Турции, Сербии, Румынии и Греции. Это привело к росту в Болгарии реваншистских настроений, которые способствовали сближению Болгарии и Тройственного союза.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7650" name="Picture 2" descr="Болгары захватили турецкие пози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780" y="2347988"/>
            <a:ext cx="2857500" cy="369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2366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Предвоенные международные кризисы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422" y="1825625"/>
            <a:ext cx="11754998" cy="2404852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Балканские войны стали самым масштабным вооружённым конфликтом в Европе после Русско-турецкой войны 1877—1878 годов. Обострились русско-австрийские противоречия. Усиление позиций Германии в Болгарии и Турции, претензии немцев на установление контроля над проливами Босфор и Дарданеллы создавали угрозу жизненно важным интересам России.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8674" name="Picture 2" descr="https://avatars.mds.yandex.net/i?id=358c7881bb6d40580d717f03b033651fafe68556-494878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365414"/>
            <a:ext cx="4572000" cy="240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997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Завершение территориального раздела мира и кризис международных отношений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972659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/>
              <a:t>К началу 20 века ведущей </a:t>
            </a:r>
            <a:r>
              <a:rPr lang="ru-RU" b="1" dirty="0"/>
              <a:t>промышленной страной </a:t>
            </a:r>
            <a:r>
              <a:rPr lang="ru-RU" b="1" dirty="0" smtClean="0"/>
              <a:t>мира становится Германия</a:t>
            </a:r>
            <a:r>
              <a:rPr lang="ru-RU" b="1" dirty="0"/>
              <a:t>. </a:t>
            </a:r>
          </a:p>
        </p:txBody>
      </p:sp>
      <p:pic>
        <p:nvPicPr>
          <p:cNvPr id="2050" name="Picture 2" descr="Германская империя в 1914 год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695" y="3263727"/>
            <a:ext cx="3316077" cy="335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Флаг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134" y="4432844"/>
            <a:ext cx="1524000" cy="101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Большой герб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157" y="3725068"/>
            <a:ext cx="2115238" cy="2434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9068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Выстрел в Сараево и начало войны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1" y="1825624"/>
            <a:ext cx="4042272" cy="4553141"/>
          </a:xfrm>
        </p:spPr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Поводом </a:t>
            </a:r>
            <a:r>
              <a:rPr lang="ru-RU" b="1" dirty="0"/>
              <a:t>к началу войны стали трагические события в городе Сараево, который находился на территории Боснии, аннексированной </a:t>
            </a:r>
            <a:r>
              <a:rPr lang="ru-RU" b="1" dirty="0" smtClean="0"/>
              <a:t>Австро-Венгрией                              </a:t>
            </a:r>
            <a:r>
              <a:rPr lang="ru-RU" b="1" dirty="0"/>
              <a:t>в 1908 году. </a:t>
            </a:r>
          </a:p>
        </p:txBody>
      </p:sp>
      <p:pic>
        <p:nvPicPr>
          <p:cNvPr id="29698" name="Picture 2" descr="https://avatars.mds.yandex.net/i?id=631f4d683014982fd9fea14b062fde4bb751e7fd-6295814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021" y="2825844"/>
            <a:ext cx="45720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9029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Выстрел в Сараево и начало войны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793954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В Сараево 28 июня 1914 </a:t>
            </a:r>
            <a:r>
              <a:rPr lang="ru-RU" b="1" dirty="0" smtClean="0"/>
              <a:t>года </a:t>
            </a:r>
            <a:r>
              <a:rPr lang="ru-RU" b="1" dirty="0"/>
              <a:t>был убит наследник австрийского престола Франц Фердинанд. Убийца – участник террористической группы, сербский студент Гаврила Принцип. При поддержке Германии Австро-Венгрия обвинила в происшедшем Сербию и 23 июля 1914 года выдвинула ей ультиматум.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22" name="Picture 2" descr="https://upload.wikimedia.org/wikipedia/commons/thumb/d/d3/Gavrilloprincip.jpg/220px-Gavrilloprinci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837" y="2977356"/>
            <a:ext cx="209550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3726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Выстрел в Сараево и начало войны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5827005" cy="4597209"/>
          </a:xfrm>
        </p:spPr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По </a:t>
            </a:r>
            <a:r>
              <a:rPr lang="ru-RU" b="1" dirty="0"/>
              <a:t>согласованию с Россией Сербия приняла все его пункты, кроме одного, касавшегося проведения расследования австрийскими властями на её территории. И хотя сербы были готовы продолжить обсуждение этого пункта, Австро-Венгрия объявила Сербии войну. Начался обстрел Белграда.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1746" name="Picture 2" descr="https://upload.wikimedia.org/wikipedia/commons/thumb/1/15/Serbien_muss_sterbien.jpg/220px-Serbien_muss_sterbi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998" y="3084724"/>
            <a:ext cx="4087257" cy="1972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4056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Выстрел в Сараево и начало войны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65874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/>
              <a:t>Первую мировую в Европе называли Великой войной, в США (до вступления в неё) — европейской, в России — Второй Отечественной (в обиходе — германской). Впоследствии на долгие десятилетия она оказалась забытой.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2770" name="Picture 2" descr="https://upload.wikimedia.org/wikipedia/commons/thumb/7/7f/%D0%9E%D0%B1%D0%B5%D0%BB%D0%B8%D1%81%D0%BA_%C2%AB%D0%92%D0%BE%D0%B8%D0%BD%D0%B0%D0%BC_%D0%9F%D0%B5%D1%80%D0%B2%D0%BE%D0%B9_%D0%BC%D0%B8%D1%80%D0%BE%D0%B2%D0%BE%D0%B9_%D0%B2%D0%BE%D0%B9%D0%BD%D1%8B%C2%BB.jpg/220px-%D0%9E%D0%B1%D0%B5%D0%BB%D0%B8%D1%81%D0%BA_%C2%AB%D0%92%D0%BE%D0%B8%D0%BD%D0%B0%D0%BC_%D0%9F%D0%B5%D1%80%D0%B2%D0%BE%D0%B9_%D0%BC%D0%B8%D1%80%D0%BE%D0%B2%D0%BE%D0%B9_%D0%B2%D0%BE%D0%B9%D0%BD%D1%8B%C2%B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4833" y="3485557"/>
            <a:ext cx="209550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2" name="Picture 4" descr="https://victorymuseum.ru/upload/iblock/c5f/o879pwnxwj338q5p3bbbwp1r2m5n0c48/Pamyatnik-geroyam-Pervoy-mirovoy-voyn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905" y="3551352"/>
            <a:ext cx="5210979" cy="3011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4021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Выстрел в Сараево и начало войны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6576152" cy="4828563"/>
          </a:xfrm>
        </p:spPr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Николай </a:t>
            </a:r>
            <a:r>
              <a:rPr lang="ru-RU" b="1" dirty="0"/>
              <a:t>II обратился к императору Германии с призывом повлиять на позицию австрийцев, но результата это не дало. 17 (30) июля 1914 года Россия заявила, что не допустит оккупации Сербии, и начала мобилизацию. Через два дня, 1 августа 1914 года Германия объявила войну России, а 3 августа — Франции. 4 августа в войну с Германией вступила Англия.</a:t>
            </a:r>
          </a:p>
          <a:p>
            <a:pPr marL="0" indent="0">
              <a:buNone/>
            </a:pPr>
            <a:endParaRPr lang="ru-RU" b="1" dirty="0"/>
          </a:p>
        </p:txBody>
      </p:sp>
      <p:pic>
        <p:nvPicPr>
          <p:cNvPr id="1026" name="Picture 2" descr="https://avatars.mds.yandex.net/get-entity_search/1981337/724615827/S600xU_2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375" y="1983862"/>
            <a:ext cx="3427222" cy="4512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6301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Выстрел в Сараево и начало войны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573617" cy="4351338"/>
          </a:xfrm>
        </p:spPr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Война </a:t>
            </a:r>
            <a:r>
              <a:rPr lang="ru-RU" b="1" dirty="0"/>
              <a:t>стала не только общеевропейской, но и мировой. В неё оказались втянуты 38 стран, в которых проживало свыше 1,5 млрд человек. Она вошла в историю как Великая война. В России современники называли её Второй Отечественной войной.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https://upload.wikimedia.org/wikipedia/commons/thumb/5/58/Flag_Map_of_The_World_%281914%29.png/400px-Flag_Map_of_The_World_%281914%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269" y="3034506"/>
            <a:ext cx="3810000" cy="193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6792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Планы сторон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917575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/>
              <a:t>Все основные участники войны предполагали, что она будет краткосрочной и завершится до зимы.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https://avatars.mds.yandex.net/i?id=ebd618af278ca4b0d332282367cf355a8922e475-1293829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503" y="2878137"/>
            <a:ext cx="6621137" cy="3809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7866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Планы сторон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703886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Германский план, подготовленный ещё </a:t>
            </a:r>
            <a:r>
              <a:rPr lang="ru-RU" b="1" dirty="0" smtClean="0"/>
              <a:t>       в </a:t>
            </a:r>
            <a:r>
              <a:rPr lang="ru-RU" b="1" dirty="0"/>
              <a:t>начале XX века начальником Генштаба </a:t>
            </a:r>
            <a:r>
              <a:rPr lang="ru-RU" b="1" dirty="0" smtClean="0"/>
              <a:t>                   А</a:t>
            </a:r>
            <a:r>
              <a:rPr lang="ru-RU" b="1" dirty="0"/>
              <a:t>. фон </a:t>
            </a:r>
            <a:r>
              <a:rPr lang="ru-RU" b="1" dirty="0" err="1"/>
              <a:t>Шлиффеном</a:t>
            </a:r>
            <a:r>
              <a:rPr lang="ru-RU" b="1" dirty="0"/>
              <a:t>, предусматривал нанесение стремительного удара по Франции и вывод тем самым её из войны ещё до завершения мобилизации армий Англии и России. После быстрого разгрома Франции по плану </a:t>
            </a:r>
            <a:r>
              <a:rPr lang="ru-RU" b="1" dirty="0" err="1"/>
              <a:t>Шлиффена</a:t>
            </a:r>
            <a:r>
              <a:rPr lang="ru-RU" b="1" dirty="0"/>
              <a:t> предполагалось направить все силы против России, а после нанесения ей поражения начать действия против Англии.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граф Альфред фон Шлиффен в парадном облачении рыцаря прусского ордена Чёрного ор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158" y="2124868"/>
            <a:ext cx="2667000" cy="375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6531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Планы сторон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Франция и Россия планировали начать одновременное наступление на Германию с двух сторон. Франция собиралась разместить на границе с Германией до 1,3 млн человек, Россия — не менее 800 тыс. Россия при этом исходила из задачи разгрома Австро-Венгрии, после чего основные силы были бы направлены на борьбу с Германией. Реальная ситуация скорректировала планы всех участников этого доселе небывалого по масштабам военного столкновения.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71284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Итоги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dirty="0"/>
              <a:t>Главной причиной Первой мировой войны стало нарастание противоречий между крупнейшими европейскими державами и стремление Германии силой оружия установить гегемонию в Европе и во всём мире. Англия, Россия и Франция объединили усилия, чтобы этого не допустить.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840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Завершение территориального раздела мира и кризис международных отношений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9554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По темпам ежегодного промышленного роста мировым лидером стала Россия.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 Территория России по состоянию на 1905—1914 годы Утраченные территории Неформальная сфера влия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3055592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Флаг[~ 1][~ 2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662" y="3974754"/>
            <a:ext cx="1524000" cy="101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Большой государственный герб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001" y="3112742"/>
            <a:ext cx="2641715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0846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Завершение территориального раздела мира и кризис международных отношений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860055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Индустриальный рост привёл к усилению территориальной экспансии. Завершился колониальный раздел Африки. Усилилось проникновение ведущих держав в Китай, на Ближний и Средний Восток. С конца ХIХ </a:t>
            </a:r>
            <a:r>
              <a:rPr lang="ru-RU" b="1" dirty="0" smtClean="0"/>
              <a:t>века </a:t>
            </a:r>
            <a:r>
              <a:rPr lang="ru-RU" b="1" dirty="0"/>
              <a:t>Германия, «опоздавшая» к разделу колоний, резко усилила своё присутствие в Китае, на Тихом океане и в Африке.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https://upload.wikimedia.org/wikipedia/commons/thumb/e/ee/China_1900.jpg/220px-China_19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234" y="1825625"/>
            <a:ext cx="4016565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758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Завершение территориального раздела мира и кризис международных отношений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4890571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К серьёзному столкновению интересов ведущих европейских держав привела активность Германии в Османской империи. Германия объявила об участии в экономической и политической модернизации Турции, направив туда огромные инвестиции. </a:t>
            </a:r>
          </a:p>
        </p:txBody>
      </p:sp>
      <p:pic>
        <p:nvPicPr>
          <p:cNvPr id="5122" name="Picture 2" descr="https://upload.wikimedia.org/wikipedia/commons/thumb/6/6e/Territorial_changes_of_the_Ottoman_Empire_1913.jpg/250px-Territorial_changes_of_the_Ottoman_Empire_19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715" y="2249612"/>
            <a:ext cx="4461831" cy="350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124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Завершение территориального раздела мира и кризис международных отношений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959207" cy="4351338"/>
          </a:xfrm>
        </p:spPr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Основным </a:t>
            </a:r>
            <a:r>
              <a:rPr lang="ru-RU" b="1" dirty="0"/>
              <a:t>проектом стало строительство Багдадской железной дороги (из Берлина через Стамбул </a:t>
            </a:r>
            <a:r>
              <a:rPr lang="ru-RU" b="1" dirty="0" smtClean="0"/>
              <a:t>  в </a:t>
            </a:r>
            <a:r>
              <a:rPr lang="ru-RU" b="1" dirty="0"/>
              <a:t>Багдад, с выходом к Персидскому заливу и Красному морю). Предполагалось, что Германии будет передана для хозяйственного освоения полоса шириной 20 км вдоль всей магистрали. </a:t>
            </a:r>
          </a:p>
        </p:txBody>
      </p:sp>
      <p:pic>
        <p:nvPicPr>
          <p:cNvPr id="6146" name="Picture 2" descr="https://avatars.mds.yandex.net/i?id=a4cd77f0fc82f1c8bff64928a1ccef513887102835b53b34-13277174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303" y="2477293"/>
            <a:ext cx="43434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665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Завершение территориального раздела мира и кризис международных отношений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7093945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А</a:t>
            </a:r>
            <a:r>
              <a:rPr lang="ru-RU" b="1" dirty="0" smtClean="0"/>
              <a:t>ктивность Германии вызывает </a:t>
            </a:r>
            <a:r>
              <a:rPr lang="ru-RU" b="1" dirty="0"/>
              <a:t>серьёзную тревогу во Франции (вложившей большие капиталы в турецкую экономику), в Англии (видевшей в этом угрозу для своих владений в Египте, Индии и на Среднем Востоке) и России (которая вывозила через Босфор и Дарданеллы в Европу почти 90 % своего зерна). </a:t>
            </a:r>
            <a:r>
              <a:rPr lang="ru-RU" b="1" dirty="0" smtClean="0"/>
              <a:t>                                        Ситуация </a:t>
            </a:r>
            <a:r>
              <a:rPr lang="ru-RU" b="1" dirty="0"/>
              <a:t>вокруг Багдадской железной дороги подтолкнула Францию, Россию </a:t>
            </a:r>
            <a:r>
              <a:rPr lang="ru-RU" b="1" dirty="0" smtClean="0"/>
              <a:t>        и </a:t>
            </a:r>
            <a:r>
              <a:rPr lang="ru-RU" b="1" dirty="0"/>
              <a:t>Англию к дальнейшему сближению.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 descr="Багдадская железная дорога 1900—1910 гг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76" y="2062163"/>
            <a:ext cx="2609850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upload.wikimedia.org/wikipedia/commons/thumb/9/98/Defile_tal_karasu.JPG/174px-Defile_tal_karas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5626" y="4024313"/>
            <a:ext cx="165735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3892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Военно</a:t>
            </a:r>
            <a:r>
              <a:rPr lang="ru-RU" b="1" dirty="0" smtClean="0"/>
              <a:t> – политические блоки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893106" cy="474042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В начале ХХ века завершилось формирование двух военно-политических союзов.                           В 1882 году оформился Тройственный союз – </a:t>
            </a:r>
            <a:r>
              <a:rPr lang="ru-RU" b="1" dirty="0" err="1"/>
              <a:t>военно</a:t>
            </a:r>
            <a:r>
              <a:rPr lang="ru-RU" b="1" dirty="0"/>
              <a:t> – политический блок Германии, </a:t>
            </a:r>
            <a:r>
              <a:rPr lang="ru-RU" b="1" dirty="0" smtClean="0"/>
              <a:t>  </a:t>
            </a:r>
            <a:r>
              <a:rPr lang="ru-RU" b="1" dirty="0" err="1" smtClean="0"/>
              <a:t>Австро</a:t>
            </a:r>
            <a:r>
              <a:rPr lang="ru-RU" b="1" dirty="0" smtClean="0"/>
              <a:t> </a:t>
            </a:r>
            <a:r>
              <a:rPr lang="ru-RU" b="1" dirty="0"/>
              <a:t>– Венгрии и Италии. </a:t>
            </a:r>
            <a:r>
              <a:rPr lang="ru-RU" b="1" dirty="0" smtClean="0"/>
              <a:t>             Он </a:t>
            </a:r>
            <a:r>
              <a:rPr lang="ru-RU" b="1" dirty="0"/>
              <a:t>положил начало разделу Европы на враждебные лагеря и сыграл важную роль в подготовке </a:t>
            </a:r>
            <a:r>
              <a:rPr lang="ru-RU" b="1" dirty="0" smtClean="0"/>
              <a:t>                   и </a:t>
            </a:r>
            <a:r>
              <a:rPr lang="ru-RU" b="1" dirty="0"/>
              <a:t>развязывании Первой мировой войны.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194" name="Picture 2" descr="https://upload.wikimedia.org/wikipedia/commons/thumb/7/70/Triple_alliance_Umberto_I_Guglielmo_II_Francesco_Giuseppe.JPG/274px-Triple_alliance_Umberto_I_Guglielmo_II_Francesco_Giusep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5517" y="2376563"/>
            <a:ext cx="2609850" cy="363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5847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1686</Words>
  <Application>Microsoft Office PowerPoint</Application>
  <PresentationFormat>Широкоэкранный</PresentationFormat>
  <Paragraphs>88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3" baseType="lpstr">
      <vt:lpstr>Arial</vt:lpstr>
      <vt:lpstr>Calibri</vt:lpstr>
      <vt:lpstr>Calibri Light</vt:lpstr>
      <vt:lpstr>Тема Office</vt:lpstr>
      <vt:lpstr>     Россия и мир накануне                 Первой мировой войны</vt:lpstr>
      <vt:lpstr>Завершение территориального раздела мира и кризис международных отношений</vt:lpstr>
      <vt:lpstr>Завершение территориального раздела мира и кризис международных отношений</vt:lpstr>
      <vt:lpstr>Завершение территориального раздела мира и кризис международных отношений</vt:lpstr>
      <vt:lpstr>Завершение территориального раздела мира и кризис международных отношений</vt:lpstr>
      <vt:lpstr>Завершение территориального раздела мира и кризис международных отношений</vt:lpstr>
      <vt:lpstr>Завершение территориального раздела мира и кризис международных отношений</vt:lpstr>
      <vt:lpstr>Завершение территориального раздела мира и кризис международных отношений</vt:lpstr>
      <vt:lpstr>Военно – политические блоки</vt:lpstr>
      <vt:lpstr>Военно – политические блоки</vt:lpstr>
      <vt:lpstr>Военно – политические блоки</vt:lpstr>
      <vt:lpstr>Военно – политические блоки</vt:lpstr>
      <vt:lpstr>Военно – политические блоки</vt:lpstr>
      <vt:lpstr>Военно – политические блоки</vt:lpstr>
      <vt:lpstr>Новые средства военной техники                              и программы перевооружений</vt:lpstr>
      <vt:lpstr>Новые средства военной техники                              и программы перевооружений</vt:lpstr>
      <vt:lpstr>Новые средства военной техники                              и программы перевооружений</vt:lpstr>
      <vt:lpstr>Новые средства военной техники                              и программы перевооружений</vt:lpstr>
      <vt:lpstr>Новые средства военной техники                              и программы перевооружений</vt:lpstr>
      <vt:lpstr>Новые средства военной техники                              и программы перевооружений</vt:lpstr>
      <vt:lpstr>Новые средства военной техники                              и программы перевооружений</vt:lpstr>
      <vt:lpstr>Новые средства военной техники                              и программы перевооружений</vt:lpstr>
      <vt:lpstr>Новые средства военной техники                              и программы перевооружений</vt:lpstr>
      <vt:lpstr>Новые средства военной техники                              и программы перевооружений</vt:lpstr>
      <vt:lpstr>Предвоенные международные кризисы</vt:lpstr>
      <vt:lpstr>Предвоенные международные кризисы</vt:lpstr>
      <vt:lpstr>Предвоенные международные кризисы</vt:lpstr>
      <vt:lpstr>Предвоенные международные кризисы</vt:lpstr>
      <vt:lpstr>Предвоенные международные кризисы</vt:lpstr>
      <vt:lpstr>Выстрел в Сараево и начало войны</vt:lpstr>
      <vt:lpstr>Выстрел в Сараево и начало войны</vt:lpstr>
      <vt:lpstr>Выстрел в Сараево и начало войны</vt:lpstr>
      <vt:lpstr>Выстрел в Сараево и начало войны</vt:lpstr>
      <vt:lpstr>Выстрел в Сараево и начало войны</vt:lpstr>
      <vt:lpstr>Выстрел в Сараево и начало войны</vt:lpstr>
      <vt:lpstr>Планы сторон</vt:lpstr>
      <vt:lpstr>Планы сторон</vt:lpstr>
      <vt:lpstr>Планы сторон</vt:lpstr>
      <vt:lpstr>Итоги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Россия и мир накануне                 Первой мировой войны</dc:title>
  <dc:creator>Лариса</dc:creator>
  <cp:lastModifiedBy>Лариса</cp:lastModifiedBy>
  <cp:revision>33</cp:revision>
  <dcterms:created xsi:type="dcterms:W3CDTF">2024-08-01T10:12:39Z</dcterms:created>
  <dcterms:modified xsi:type="dcterms:W3CDTF">2024-08-01T16:28:06Z</dcterms:modified>
</cp:coreProperties>
</file>