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2" r:id="rId5"/>
    <p:sldId id="263" r:id="rId6"/>
    <p:sldId id="265" r:id="rId7"/>
    <p:sldId id="266" r:id="rId8"/>
    <p:sldId id="264" r:id="rId9"/>
    <p:sldId id="275" r:id="rId10"/>
    <p:sldId id="267" r:id="rId11"/>
    <p:sldId id="272" r:id="rId12"/>
    <p:sldId id="270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604" autoAdjust="0"/>
  </p:normalViewPr>
  <p:slideViewPr>
    <p:cSldViewPr>
      <p:cViewPr varScale="1">
        <p:scale>
          <a:sx n="70" d="100"/>
          <a:sy n="70" d="100"/>
        </p:scale>
        <p:origin x="11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33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2400" cy="2592288"/>
          </a:xfrm>
        </p:spPr>
        <p:txBody>
          <a:bodyPr>
            <a:noAutofit/>
          </a:bodyPr>
          <a:lstStyle/>
          <a:p>
            <a:r>
              <a:rPr lang="ru-RU" sz="6000" b="1" i="1" dirty="0">
                <a:latin typeface="Monotype Corsiva" panose="03010101010201010101" pitchFamily="66" charset="0"/>
                <a:cs typeface="Arial" pitchFamily="34" charset="0"/>
              </a:rPr>
              <a:t>Построение таблиц истинности </a:t>
            </a:r>
            <a:r>
              <a:rPr lang="ru-RU" sz="6000" b="1" i="1" dirty="0" smtClean="0">
                <a:latin typeface="Monotype Corsiva" panose="03010101010201010101" pitchFamily="66" charset="0"/>
                <a:cs typeface="Arial" pitchFamily="34" charset="0"/>
              </a:rPr>
              <a:t> </a:t>
            </a:r>
            <a:r>
              <a:rPr lang="ru-RU" sz="6000" b="1" i="1" dirty="0">
                <a:latin typeface="Monotype Corsiva" panose="03010101010201010101" pitchFamily="66" charset="0"/>
                <a:cs typeface="Arial" pitchFamily="34" charset="0"/>
              </a:rPr>
              <a:t>логических выражений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509120"/>
            <a:ext cx="7128792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информатики</a:t>
            </a:r>
          </a:p>
          <a:p>
            <a:pPr algn="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8 класс</a:t>
            </a:r>
          </a:p>
          <a:p>
            <a:pPr algn="r"/>
            <a:r>
              <a:rPr lang="ru-RU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23.11.2022</a:t>
            </a:r>
            <a:endParaRPr lang="ru-RU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498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Построим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таблицы истинности для следующих логических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выражений: </a:t>
            </a:r>
            <a:r>
              <a:rPr lang="ru-RU" dirty="0" smtClean="0"/>
              <a:t>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чебник </a:t>
            </a:r>
            <a:r>
              <a:rPr lang="ru-RU" dirty="0">
                <a:latin typeface="Arial" pitchFamily="34" charset="0"/>
                <a:cs typeface="Arial" pitchFamily="34" charset="0"/>
              </a:rPr>
              <a:t>стр. 39 № 8 (1-3)</a:t>
            </a:r>
          </a:p>
          <a:p>
            <a:pPr marL="0" indent="0">
              <a:buNone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664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74912"/>
              </p:ext>
            </p:extLst>
          </p:nvPr>
        </p:nvGraphicFramePr>
        <p:xfrm>
          <a:off x="683568" y="980728"/>
          <a:ext cx="7416824" cy="4389120"/>
        </p:xfrm>
        <a:graphic>
          <a:graphicData uri="http://schemas.openxmlformats.org/drawingml/2006/table">
            <a:tbl>
              <a:tblPr/>
              <a:tblGrid>
                <a:gridCol w="5434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87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0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208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7353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148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dirty="0"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00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3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224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Построение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таблиц истинности для логических выражений.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Ответ: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4869224"/>
              </p:ext>
            </p:extLst>
          </p:nvPr>
        </p:nvGraphicFramePr>
        <p:xfrm>
          <a:off x="899591" y="1484784"/>
          <a:ext cx="7488831" cy="4032450"/>
        </p:xfrm>
        <a:graphic>
          <a:graphicData uri="http://schemas.openxmlformats.org/drawingml/2006/table">
            <a:tbl>
              <a:tblPr/>
              <a:tblGrid>
                <a:gridCol w="5486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3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338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293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331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907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354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В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С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i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¬</a:t>
                      </a:r>
                      <a:r>
                        <a:rPr lang="en-US" sz="1800" i="1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C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A&amp;B</a:t>
                      </a: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 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A&amp;B˅¬C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¬(A&amp;B˅¬C)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8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0</a:t>
                      </a:r>
                      <a:endParaRPr lang="ru-RU" sz="1800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Левая фигурная скобка 3"/>
          <p:cNvSpPr/>
          <p:nvPr/>
        </p:nvSpPr>
        <p:spPr>
          <a:xfrm rot="16200000">
            <a:off x="2501770" y="3897050"/>
            <a:ext cx="324037" cy="3528393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Левая фигурная скобка 4"/>
          <p:cNvSpPr/>
          <p:nvPr/>
        </p:nvSpPr>
        <p:spPr>
          <a:xfrm rot="16200000">
            <a:off x="3155902" y="3260923"/>
            <a:ext cx="815975" cy="5328590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Левая фигурная скобка 5"/>
          <p:cNvSpPr/>
          <p:nvPr/>
        </p:nvSpPr>
        <p:spPr>
          <a:xfrm rot="16200000">
            <a:off x="4015809" y="2401014"/>
            <a:ext cx="1256402" cy="7488833"/>
          </a:xfrm>
          <a:prstGeom prst="leftBrac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483769" y="538121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F0"/>
                </a:solidFill>
              </a:rPr>
              <a:t>3</a:t>
            </a:r>
            <a:endParaRPr lang="ru-RU" b="1" i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9872" y="5638599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B050"/>
                </a:solidFill>
              </a:rPr>
              <a:t>4</a:t>
            </a:r>
            <a:endParaRPr lang="ru-RU" b="1" i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9992" y="5859024"/>
            <a:ext cx="648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5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129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628800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На этом уроке мы: </a:t>
            </a:r>
          </a:p>
          <a:p>
            <a:pPr algn="just"/>
            <a:r>
              <a:rPr lang="ru-RU" sz="2800" dirty="0" smtClean="0">
                <a:latin typeface="Arial" pitchFamily="34" charset="0"/>
                <a:cs typeface="Arial" pitchFamily="34" charset="0"/>
              </a:rPr>
              <a:t>изучили понятие «таблицы истинности»,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познакомились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 алгоритмом построения таблиц истинности,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также научились строить их для составных высказываний, не вникая в смысл самого высказывания. </a:t>
            </a:r>
          </a:p>
          <a:p>
            <a:endParaRPr lang="ru-RU" sz="28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800" u="sng" dirty="0" smtClean="0">
                <a:latin typeface="Arial" pitchFamily="34" charset="0"/>
                <a:cs typeface="Arial" pitchFamily="34" charset="0"/>
              </a:rPr>
              <a:t>Д/З: учебник </a:t>
            </a:r>
            <a:r>
              <a:rPr lang="ru-RU" sz="2800" u="sng" dirty="0">
                <a:latin typeface="Arial" pitchFamily="34" charset="0"/>
                <a:cs typeface="Arial" pitchFamily="34" charset="0"/>
              </a:rPr>
              <a:t>п.1.3.2, 1.3.3 стр. 24-30, </a:t>
            </a:r>
            <a:r>
              <a:rPr lang="ru-RU" sz="2800" u="sng" dirty="0" smtClean="0">
                <a:latin typeface="Arial" pitchFamily="34" charset="0"/>
                <a:cs typeface="Arial" pitchFamily="34" charset="0"/>
              </a:rPr>
              <a:t>выполнить задание «Построение таблиц истинности логических выражений»</a:t>
            </a:r>
            <a:endParaRPr lang="ru-RU" sz="2800" u="sng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2" descr="j042605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8317" y="5563304"/>
            <a:ext cx="1554163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61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16966" y="1124744"/>
            <a:ext cx="4038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Arial" pitchFamily="34" charset="0"/>
                <a:cs typeface="Arial" pitchFamily="34" charset="0"/>
              </a:rPr>
              <a:t>Прошу вас оценить урок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   поставьте «+» или «-»  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04_zst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5748" y="1417638"/>
            <a:ext cx="269058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http://videouroki.net/img/articles/248-138089550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5724128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893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Вопросы :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853136"/>
          </a:xfrm>
        </p:spPr>
        <p:txBody>
          <a:bodyPr>
            <a:noAutofit/>
          </a:bodyPr>
          <a:lstStyle/>
          <a:p>
            <a:pPr marL="0" lvl="2" indent="450850" algn="just"/>
            <a:r>
              <a:rPr lang="ru-RU" sz="3200" dirty="0">
                <a:latin typeface="Arial" pitchFamily="34" charset="0"/>
                <a:cs typeface="Arial" pitchFamily="34" charset="0"/>
              </a:rPr>
              <a:t>Что такое высказывание?</a:t>
            </a:r>
          </a:p>
          <a:p>
            <a:pPr marL="0" lvl="2" indent="450850" algn="just"/>
            <a:r>
              <a:rPr lang="ru-RU" sz="3200" dirty="0">
                <a:latin typeface="Arial" pitchFamily="34" charset="0"/>
                <a:cs typeface="Arial" pitchFamily="34" charset="0"/>
              </a:rPr>
              <a:t>Какие бывают высказывания?</a:t>
            </a:r>
          </a:p>
          <a:p>
            <a:pPr marL="0" lvl="2" indent="450850" algn="just"/>
            <a:r>
              <a:rPr lang="ru-RU" sz="3200" dirty="0">
                <a:latin typeface="Arial" pitchFamily="34" charset="0"/>
                <a:cs typeface="Arial" pitchFamily="34" charset="0"/>
              </a:rPr>
              <a:t>Приведите пример простого высказывания. Сложного высказывания.</a:t>
            </a:r>
          </a:p>
          <a:p>
            <a:pPr marL="0" lvl="2" indent="450850" algn="just"/>
            <a:r>
              <a:rPr lang="ru-RU" sz="3200" dirty="0">
                <a:latin typeface="Arial" pitchFamily="34" charset="0"/>
                <a:cs typeface="Arial" pitchFamily="34" charset="0"/>
              </a:rPr>
              <a:t>Как обозначаются высказывания в Алгебре логики?</a:t>
            </a:r>
          </a:p>
          <a:p>
            <a:pPr marL="0" lvl="2" indent="450850" algn="just"/>
            <a:r>
              <a:rPr lang="ru-RU" sz="3200" dirty="0">
                <a:latin typeface="Arial" pitchFamily="34" charset="0"/>
                <a:cs typeface="Arial" pitchFamily="34" charset="0"/>
              </a:rPr>
              <a:t>Чему могут быть равны логические переменные?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147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12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919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Arial" pitchFamily="34" charset="0"/>
                <a:cs typeface="Arial" pitchFamily="34" charset="0"/>
              </a:rPr>
              <a:t>Построение таблиц истинности для логических выражений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ru-RU" sz="4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истинности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таблица, показывающая истинность сложного высказывания при всех возможных значениях входящих переменных.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30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таблиц истинности для логических выражений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Конъюнкция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логическая операция, ставящая в соответствие двум высказываниям новое высказывание, которое является истинным тогда и только тогда, когда оба исходных высказывания истинны.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Для записи конъюнкции используются следующие знаки: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4800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ru-RU" sz="4800" dirty="0">
                <a:latin typeface="Arial" pitchFamily="34" charset="0"/>
                <a:cs typeface="Arial" pitchFamily="34" charset="0"/>
              </a:rPr>
              <a:t>, ^, *, &amp;.</a:t>
            </a:r>
          </a:p>
          <a:p>
            <a:pPr algn="just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Конъюнкцию </a:t>
            </a:r>
            <a:r>
              <a:rPr lang="ru-RU" dirty="0">
                <a:latin typeface="Arial" pitchFamily="34" charset="0"/>
                <a:cs typeface="Arial" pitchFamily="34" charset="0"/>
              </a:rPr>
              <a:t>ещё называют логическим умножением.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Дизъюнкция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логическая операция, которая двум высказываниям ставит в соответствие новое высказывание, являющееся ложным тогда и только тогда, когда оба исходных высказывания ложны.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записи дизъюнкции используются следующие знаки: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˅, |, +.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Дизъюнкцию ещё называют логическим сложением.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таблиц истинности для логических выражений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74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608512" cy="4525963"/>
          </a:xfrm>
        </p:spPr>
        <p:txBody>
          <a:bodyPr>
            <a:normAutofit/>
          </a:bodyPr>
          <a:lstStyle/>
          <a:p>
            <a:pPr algn="just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Инверсия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логическая операция, которая высказыванию ставит в соответствие новое высказывание, значение которого противоположно исходному.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записи инверсии используются следующие знаки: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, ¬.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Инверсию ещё называют логическим отрицанием.</a:t>
            </a: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Построение таблиц истинности для логических выражений</a:t>
            </a:r>
          </a:p>
        </p:txBody>
      </p:sp>
    </p:spTree>
    <p:extLst>
      <p:ext uri="{BB962C8B-B14F-4D97-AF65-F5344CB8AC3E}">
        <p14:creationId xmlns:p14="http://schemas.microsoft.com/office/powerpoint/2010/main" val="444747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Построение таблиц истинности для логических выражений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5472608" cy="5328592"/>
          </a:xfrm>
        </p:spPr>
        <p:txBody>
          <a:bodyPr>
            <a:noAutofit/>
          </a:bodyPr>
          <a:lstStyle/>
          <a:p>
            <a:r>
              <a:rPr lang="ru-RU" sz="1700" dirty="0">
                <a:latin typeface="Arial" pitchFamily="34" charset="0"/>
                <a:cs typeface="Arial" pitchFamily="34" charset="0"/>
              </a:rPr>
              <a:t>1. Определить количество строк в таблице: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количество строк = 2</a:t>
            </a:r>
            <a:r>
              <a:rPr lang="ru-RU" sz="1700" b="1" baseline="30000" dirty="0">
                <a:latin typeface="Arial" pitchFamily="34" charset="0"/>
                <a:cs typeface="Arial" pitchFamily="34" charset="0"/>
              </a:rPr>
              <a:t>n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+1,  где n – количество логических переменных. 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r>
              <a:rPr lang="ru-RU" sz="1700" dirty="0">
                <a:latin typeface="Arial" pitchFamily="34" charset="0"/>
                <a:cs typeface="Arial" pitchFamily="34" charset="0"/>
              </a:rPr>
              <a:t>2.  Определить количество столбцов в таблице: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pPr marL="0" lvl="0" indent="0">
              <a:buNone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количество столбцов = количеству </a:t>
            </a:r>
            <a:r>
              <a:rPr lang="ru-RU" sz="1700" b="1" dirty="0" smtClean="0">
                <a:latin typeface="Arial" pitchFamily="34" charset="0"/>
                <a:cs typeface="Arial" pitchFamily="34" charset="0"/>
              </a:rPr>
              <a:t>логических переменных 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+ количество логических операций. 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r>
              <a:rPr lang="ru-RU" sz="1700" dirty="0">
                <a:latin typeface="Arial" pitchFamily="34" charset="0"/>
                <a:cs typeface="Arial" pitchFamily="34" charset="0"/>
              </a:rPr>
              <a:t>3. Построить таблицу истинности с указанным количеством строк и столбцов, ввести названия столбцов таблицы в соответствии с последовательностью выполнения логических операций с учетом скобок и приоритетов</a:t>
            </a:r>
            <a:r>
              <a:rPr lang="ru-RU" sz="1700" b="1" dirty="0">
                <a:latin typeface="Arial" pitchFamily="34" charset="0"/>
                <a:cs typeface="Arial" pitchFamily="34" charset="0"/>
              </a:rPr>
              <a:t> (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¬, &amp;, </a:t>
            </a:r>
            <a:r>
              <a:rPr lang="en-US" sz="1700" dirty="0">
                <a:latin typeface="Arial" pitchFamily="34" charset="0"/>
                <a:cs typeface="Arial" pitchFamily="34" charset="0"/>
              </a:rPr>
              <a:t>V</a:t>
            </a:r>
            <a:r>
              <a:rPr lang="ru-RU" sz="1700" dirty="0">
                <a:latin typeface="Arial" pitchFamily="34" charset="0"/>
                <a:cs typeface="Arial" pitchFamily="34" charset="0"/>
              </a:rPr>
              <a:t>);</a:t>
            </a:r>
          </a:p>
          <a:p>
            <a:pPr marL="0" lvl="0" indent="0">
              <a:buNone/>
            </a:pPr>
            <a:r>
              <a:rPr lang="ru-RU" sz="1700" b="1" dirty="0">
                <a:latin typeface="Arial" pitchFamily="34" charset="0"/>
                <a:cs typeface="Arial" pitchFamily="34" charset="0"/>
              </a:rPr>
              <a:t>приоритеты: ( ), ¬, &amp;, V.</a:t>
            </a:r>
            <a:endParaRPr lang="ru-RU" sz="1700" dirty="0">
              <a:latin typeface="Arial" pitchFamily="34" charset="0"/>
              <a:cs typeface="Arial" pitchFamily="34" charset="0"/>
            </a:endParaRPr>
          </a:p>
          <a:p>
            <a:r>
              <a:rPr lang="ru-RU" sz="1700" dirty="0">
                <a:latin typeface="Arial" pitchFamily="34" charset="0"/>
                <a:cs typeface="Arial" pitchFamily="34" charset="0"/>
              </a:rPr>
              <a:t>4. Заполнить столбцы входных переменных наборами значений.</a:t>
            </a:r>
          </a:p>
          <a:p>
            <a:r>
              <a:rPr lang="ru-RU" sz="1700" dirty="0">
                <a:latin typeface="Arial" pitchFamily="34" charset="0"/>
                <a:cs typeface="Arial" pitchFamily="34" charset="0"/>
              </a:rPr>
              <a:t>5. Заполнить таблицу истинности, выполняя логические операции в соответствии с приоритетами действий.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80112" y="1600200"/>
            <a:ext cx="3106688" cy="4525963"/>
          </a:xfrm>
        </p:spPr>
        <p:txBody>
          <a:bodyPr>
            <a:normAutofit/>
          </a:bodyPr>
          <a:lstStyle/>
          <a:p>
            <a:r>
              <a:rPr lang="ru-RU" dirty="0"/>
              <a:t>¬(</a:t>
            </a:r>
            <a:r>
              <a:rPr lang="en-US" dirty="0"/>
              <a:t>A</a:t>
            </a:r>
            <a:r>
              <a:rPr lang="ru-RU" dirty="0"/>
              <a:t>&amp;</a:t>
            </a:r>
            <a:r>
              <a:rPr lang="en-US" dirty="0"/>
              <a:t>B</a:t>
            </a:r>
            <a:r>
              <a:rPr lang="ru-RU" dirty="0" smtClean="0"/>
              <a:t>)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Логических переменных: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, операций: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строк: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2</a:t>
            </a:r>
            <a:r>
              <a:rPr lang="ru-RU" b="1" baseline="30000" dirty="0"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+1=5</a:t>
            </a:r>
            <a:r>
              <a:rPr lang="ru-RU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количество столбцов: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2+2=4. </a:t>
            </a:r>
          </a:p>
        </p:txBody>
      </p:sp>
    </p:spTree>
    <p:extLst>
      <p:ext uri="{BB962C8B-B14F-4D97-AF65-F5344CB8AC3E}">
        <p14:creationId xmlns:p14="http://schemas.microsoft.com/office/powerpoint/2010/main" val="419628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Documents\анимация\аним. деревья\Photo 060_tm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08188" y="1700213"/>
            <a:ext cx="5588000" cy="5033962"/>
          </a:xfrm>
          <a:prstGeom prst="rect">
            <a:avLst/>
          </a:prstGeom>
          <a:noFill/>
        </p:spPr>
      </p:pic>
      <p:pic>
        <p:nvPicPr>
          <p:cNvPr id="3" name="Picture 6" descr="C:\Users\admin\Documents\анимация\2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10656"/>
            <a:ext cx="139743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C:\Users\admin\Documents\анимация\27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2533"/>
            <a:ext cx="1687224" cy="2086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6125" y="10072"/>
            <a:ext cx="1080269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321254" y="1193851"/>
            <a:ext cx="995161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012160" y="0"/>
            <a:ext cx="863948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53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419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Monotype Corsiva</vt:lpstr>
      <vt:lpstr>Times New Roman</vt:lpstr>
      <vt:lpstr>Тема Office</vt:lpstr>
      <vt:lpstr>Построение таблиц истинности  логических выражений</vt:lpstr>
      <vt:lpstr>Вопросы :</vt:lpstr>
      <vt:lpstr>Презентация PowerPoint</vt:lpstr>
      <vt:lpstr>Построение таблиц истинности для логических выражений</vt:lpstr>
      <vt:lpstr>Построение таблиц истинности для логических выражений</vt:lpstr>
      <vt:lpstr>Презентация PowerPoint</vt:lpstr>
      <vt:lpstr>Построение таблиц истинности для логических выражений</vt:lpstr>
      <vt:lpstr>Построение таблиц истинности для логических выражений</vt:lpstr>
      <vt:lpstr>Презентация PowerPoint</vt:lpstr>
      <vt:lpstr>Презентация PowerPoint</vt:lpstr>
      <vt:lpstr>Презентация PowerPoint</vt:lpstr>
      <vt:lpstr>Построение таблиц истинности для логических выражений. Ответ:</vt:lpstr>
      <vt:lpstr>Заключение</vt:lpstr>
      <vt:lpstr>Спасибо за урок!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Admin</cp:lastModifiedBy>
  <cp:revision>19</cp:revision>
  <dcterms:created xsi:type="dcterms:W3CDTF">2017-10-15T14:24:52Z</dcterms:created>
  <dcterms:modified xsi:type="dcterms:W3CDTF">2023-01-21T11:34:19Z</dcterms:modified>
</cp:coreProperties>
</file>