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780" r:id="rId3"/>
    <p:sldMasterId id="2147483792" r:id="rId4"/>
    <p:sldMasterId id="2147483816" r:id="rId5"/>
    <p:sldMasterId id="2147483840" r:id="rId6"/>
    <p:sldMasterId id="2147483852" r:id="rId7"/>
    <p:sldMasterId id="2147483864" r:id="rId8"/>
    <p:sldMasterId id="2147483876" r:id="rId9"/>
  </p:sldMasterIdLst>
  <p:sldIdLst>
    <p:sldId id="257" r:id="rId10"/>
    <p:sldId id="258" r:id="rId11"/>
    <p:sldId id="289" r:id="rId12"/>
    <p:sldId id="298" r:id="rId13"/>
    <p:sldId id="279" r:id="rId14"/>
    <p:sldId id="297" r:id="rId15"/>
    <p:sldId id="280" r:id="rId16"/>
    <p:sldId id="282" r:id="rId17"/>
    <p:sldId id="261" r:id="rId18"/>
    <p:sldId id="262" r:id="rId19"/>
    <p:sldId id="264" r:id="rId20"/>
    <p:sldId id="291" r:id="rId21"/>
    <p:sldId id="270" r:id="rId22"/>
    <p:sldId id="284" r:id="rId23"/>
    <p:sldId id="285" r:id="rId24"/>
    <p:sldId id="286" r:id="rId25"/>
    <p:sldId id="294" r:id="rId26"/>
    <p:sldId id="287" r:id="rId27"/>
    <p:sldId id="295" r:id="rId28"/>
    <p:sldId id="296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086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4" Type="http://schemas.openxmlformats.org/officeDocument/2006/relationships/image" Target="../media/image16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E7A52-67ED-4FF6-A2FE-C21E1E277402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44EC4-688E-4A90-A4AF-3A80032199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093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E7A52-67ED-4FF6-A2FE-C21E1E277402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44EC4-688E-4A90-A4AF-3A80032199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918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E7A52-67ED-4FF6-A2FE-C21E1E277402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44EC4-688E-4A90-A4AF-3A80032199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26968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7557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2938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9129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2246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2054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9496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1285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031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E7A52-67ED-4FF6-A2FE-C21E1E277402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44EC4-688E-4A90-A4AF-3A80032199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2631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3342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1140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3035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8306B-87CB-416D-A0B5-62D8687B34E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A56BF-A1DB-4A3D-8FEF-BD44CE4A981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8723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FCE9D-EFB8-410C-9FB8-008FC76D15D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562E5-08F7-497F-99D2-B071604EA24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6411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3FF3F6-7E18-4748-92A8-9E8A46A0C1E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DBF26-F104-4235-A7F0-CD4BD0F91B5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2164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C420F-3379-4CBE-B66A-5D12EE24294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F432C-3000-4588-9148-24FAB3A692F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761980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1080D-3694-4EF3-859D-968C594E86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18DE1C-5821-46BD-A067-CEEC625B459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59423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FC3E78-663C-43DF-B25C-2A4A3FC8E85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40157B-D646-4AC0-BA51-EEFE3276CA8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1791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A9AF7-C2E8-4EB0-82E0-F50B0043B03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0206C-F7B8-4E4B-8CF6-70FCFA6AEF7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011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E7A52-67ED-4FF6-A2FE-C21E1E277402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44EC4-688E-4A90-A4AF-3A80032199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003741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736957-4E31-466E-A5CA-3AB636B73A3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AB411B-7C1D-493F-AD46-CF42D69AA8B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5499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AC3B93-D032-4617-9C4A-FA2FB06A284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309E11-C6AF-41F2-BF12-FEF77DA39B1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78387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C2D37-9B4A-4456-A1AA-E0E38729473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0619A-73E5-495B-AA9C-E9076A8F3C1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5839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2765-47DC-4E03-9180-6E810C841B9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5E4B1-BA0F-4F8F-80C7-C289683F848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653657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8306B-87CB-416D-A0B5-62D8687B34E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A56BF-A1DB-4A3D-8FEF-BD44CE4A981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12671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FCE9D-EFB8-410C-9FB8-008FC76D15D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562E5-08F7-497F-99D2-B071604EA24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95035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3FF3F6-7E18-4748-92A8-9E8A46A0C1E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DBF26-F104-4235-A7F0-CD4BD0F91B5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08355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C420F-3379-4CBE-B66A-5D12EE24294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F432C-3000-4588-9148-24FAB3A692F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989827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1080D-3694-4EF3-859D-968C594E86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18DE1C-5821-46BD-A067-CEEC625B459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71882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FC3E78-663C-43DF-B25C-2A4A3FC8E85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40157B-D646-4AC0-BA51-EEFE3276CA8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1493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E7A52-67ED-4FF6-A2FE-C21E1E277402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44EC4-688E-4A90-A4AF-3A80032199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8271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A9AF7-C2E8-4EB0-82E0-F50B0043B03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0206C-F7B8-4E4B-8CF6-70FCFA6AEF7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844973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736957-4E31-466E-A5CA-3AB636B73A3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AB411B-7C1D-493F-AD46-CF42D69AA8B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630298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AC3B93-D032-4617-9C4A-FA2FB06A284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309E11-C6AF-41F2-BF12-FEF77DA39B1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5931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C2D37-9B4A-4456-A1AA-E0E38729473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0619A-73E5-495B-AA9C-E9076A8F3C1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936491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2765-47DC-4E03-9180-6E810C841B9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5E4B1-BA0F-4F8F-80C7-C289683F848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368875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8306B-87CB-416D-A0B5-62D8687B34E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A56BF-A1DB-4A3D-8FEF-BD44CE4A981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114340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FCE9D-EFB8-410C-9FB8-008FC76D15D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562E5-08F7-497F-99D2-B071604EA24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7153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3FF3F6-7E18-4748-92A8-9E8A46A0C1E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DBF26-F104-4235-A7F0-CD4BD0F91B5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84269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C420F-3379-4CBE-B66A-5D12EE24294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F432C-3000-4588-9148-24FAB3A692F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45742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1080D-3694-4EF3-859D-968C594E86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18DE1C-5821-46BD-A067-CEEC625B459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8802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E7A52-67ED-4FF6-A2FE-C21E1E277402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44EC4-688E-4A90-A4AF-3A80032199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81794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FC3E78-663C-43DF-B25C-2A4A3FC8E85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40157B-D646-4AC0-BA51-EEFE3276CA8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851923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A9AF7-C2E8-4EB0-82E0-F50B0043B03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0206C-F7B8-4E4B-8CF6-70FCFA6AEF7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42573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736957-4E31-466E-A5CA-3AB636B73A3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AB411B-7C1D-493F-AD46-CF42D69AA8B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17874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AC3B93-D032-4617-9C4A-FA2FB06A284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309E11-C6AF-41F2-BF12-FEF77DA39B1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207755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C2D37-9B4A-4456-A1AA-E0E38729473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0619A-73E5-495B-AA9C-E9076A8F3C1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95844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2765-47DC-4E03-9180-6E810C841B9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5E4B1-BA0F-4F8F-80C7-C289683F848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355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8306B-87CB-416D-A0B5-62D8687B34E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A56BF-A1DB-4A3D-8FEF-BD44CE4A981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8179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FCE9D-EFB8-410C-9FB8-008FC76D15D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562E5-08F7-497F-99D2-B071604EA24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3014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3FF3F6-7E18-4748-92A8-9E8A46A0C1E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DBF26-F104-4235-A7F0-CD4BD0F91B5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92476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C420F-3379-4CBE-B66A-5D12EE24294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F432C-3000-4588-9148-24FAB3A692F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957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E7A52-67ED-4FF6-A2FE-C21E1E277402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44EC4-688E-4A90-A4AF-3A80032199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412754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1080D-3694-4EF3-859D-968C594E86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18DE1C-5821-46BD-A067-CEEC625B459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842940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FC3E78-663C-43DF-B25C-2A4A3FC8E85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40157B-D646-4AC0-BA51-EEFE3276CA8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61610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A9AF7-C2E8-4EB0-82E0-F50B0043B03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0206C-F7B8-4E4B-8CF6-70FCFA6AEF7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51423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736957-4E31-466E-A5CA-3AB636B73A3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AB411B-7C1D-493F-AD46-CF42D69AA8B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89005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AC3B93-D032-4617-9C4A-FA2FB06A284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309E11-C6AF-41F2-BF12-FEF77DA39B1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79639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C2D37-9B4A-4456-A1AA-E0E38729473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0619A-73E5-495B-AA9C-E9076A8F3C1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458351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2765-47DC-4E03-9180-6E810C841B9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5E4B1-BA0F-4F8F-80C7-C289683F848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8868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8306B-87CB-416D-A0B5-62D8687B34E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A56BF-A1DB-4A3D-8FEF-BD44CE4A981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19171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FCE9D-EFB8-410C-9FB8-008FC76D15D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562E5-08F7-497F-99D2-B071604EA24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00611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3FF3F6-7E18-4748-92A8-9E8A46A0C1E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DBF26-F104-4235-A7F0-CD4BD0F91B5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094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E7A52-67ED-4FF6-A2FE-C21E1E277402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44EC4-688E-4A90-A4AF-3A80032199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187379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C420F-3379-4CBE-B66A-5D12EE24294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F432C-3000-4588-9148-24FAB3A692F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38495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1080D-3694-4EF3-859D-968C594E86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18DE1C-5821-46BD-A067-CEEC625B459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98803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FC3E78-663C-43DF-B25C-2A4A3FC8E85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40157B-D646-4AC0-BA51-EEFE3276CA8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415122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A9AF7-C2E8-4EB0-82E0-F50B0043B03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0206C-F7B8-4E4B-8CF6-70FCFA6AEF7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435310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736957-4E31-466E-A5CA-3AB636B73A3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AB411B-7C1D-493F-AD46-CF42D69AA8B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42072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AC3B93-D032-4617-9C4A-FA2FB06A284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309E11-C6AF-41F2-BF12-FEF77DA39B1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4217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C2D37-9B4A-4456-A1AA-E0E38729473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0619A-73E5-495B-AA9C-E9076A8F3C1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05477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2765-47DC-4E03-9180-6E810C841B9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5E4B1-BA0F-4F8F-80C7-C289683F848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645836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8306B-87CB-416D-A0B5-62D8687B34E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A56BF-A1DB-4A3D-8FEF-BD44CE4A981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85021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FCE9D-EFB8-410C-9FB8-008FC76D15D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562E5-08F7-497F-99D2-B071604EA24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230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E7A52-67ED-4FF6-A2FE-C21E1E277402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44EC4-688E-4A90-A4AF-3A80032199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600704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3FF3F6-7E18-4748-92A8-9E8A46A0C1E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DBF26-F104-4235-A7F0-CD4BD0F91B5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4673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C420F-3379-4CBE-B66A-5D12EE24294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F432C-3000-4588-9148-24FAB3A692F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85139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1080D-3694-4EF3-859D-968C594E86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18DE1C-5821-46BD-A067-CEEC625B459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63091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FC3E78-663C-43DF-B25C-2A4A3FC8E85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40157B-D646-4AC0-BA51-EEFE3276CA8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95459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A9AF7-C2E8-4EB0-82E0-F50B0043B03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0206C-F7B8-4E4B-8CF6-70FCFA6AEF7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19433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736957-4E31-466E-A5CA-3AB636B73A3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AB411B-7C1D-493F-AD46-CF42D69AA8B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04309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AC3B93-D032-4617-9C4A-FA2FB06A284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309E11-C6AF-41F2-BF12-FEF77DA39B1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29980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C2D37-9B4A-4456-A1AA-E0E38729473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0619A-73E5-495B-AA9C-E9076A8F3C1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577613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2765-47DC-4E03-9180-6E810C841B9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5E4B1-BA0F-4F8F-80C7-C289683F848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958147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8306B-87CB-416D-A0B5-62D8687B34E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A56BF-A1DB-4A3D-8FEF-BD44CE4A981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8057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E7A52-67ED-4FF6-A2FE-C21E1E277402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44EC4-688E-4A90-A4AF-3A80032199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818185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FCE9D-EFB8-410C-9FB8-008FC76D15D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562E5-08F7-497F-99D2-B071604EA24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217917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3FF3F6-7E18-4748-92A8-9E8A46A0C1E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DBF26-F104-4235-A7F0-CD4BD0F91B5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368970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C420F-3379-4CBE-B66A-5D12EE24294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F432C-3000-4588-9148-24FAB3A692F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025799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1080D-3694-4EF3-859D-968C594E86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18DE1C-5821-46BD-A067-CEEC625B459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159829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FC3E78-663C-43DF-B25C-2A4A3FC8E85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40157B-D646-4AC0-BA51-EEFE3276CA8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47738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A9AF7-C2E8-4EB0-82E0-F50B0043B03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0206C-F7B8-4E4B-8CF6-70FCFA6AEF7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701371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736957-4E31-466E-A5CA-3AB636B73A3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AB411B-7C1D-493F-AD46-CF42D69AA8B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098036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AC3B93-D032-4617-9C4A-FA2FB06A284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309E11-C6AF-41F2-BF12-FEF77DA39B1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976647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C2D37-9B4A-4456-A1AA-E0E38729473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0619A-73E5-495B-AA9C-E9076A8F3C1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794827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2765-47DC-4E03-9180-6E810C841B9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5E4B1-BA0F-4F8F-80C7-C289683F848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148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7E7A52-67ED-4FF6-A2FE-C21E1E277402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344EC4-688E-4A90-A4AF-3A80032199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03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1CC86-7DCA-44DF-904F-1F4D33B24C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DF77E-BEFE-41C1-8F1A-A78AB267C93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493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3904586-D73F-47E7-922F-14D3C8E19ACD}" type="datetimeFigureOut">
              <a:rPr lang="ru-RU">
                <a:solidFill>
                  <a:prstClr val="black">
                    <a:tint val="75000"/>
                  </a:prst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C1F8205-2628-4107-B379-3336FB25A74B}" type="slidenum">
              <a:rPr lang="ru-RU">
                <a:solidFill>
                  <a:prstClr val="black">
                    <a:tint val="75000"/>
                  </a:prst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5050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45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3904586-D73F-47E7-922F-14D3C8E19ACD}" type="datetimeFigureOut">
              <a:rPr lang="ru-RU">
                <a:solidFill>
                  <a:prstClr val="black">
                    <a:tint val="75000"/>
                  </a:prst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C1F8205-2628-4107-B379-3336FB25A74B}" type="slidenum">
              <a:rPr lang="ru-RU">
                <a:solidFill>
                  <a:prstClr val="black">
                    <a:tint val="75000"/>
                  </a:prst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844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45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3904586-D73F-47E7-922F-14D3C8E19ACD}" type="datetimeFigureOut">
              <a:rPr lang="ru-RU">
                <a:solidFill>
                  <a:prstClr val="black">
                    <a:tint val="75000"/>
                  </a:prst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C1F8205-2628-4107-B379-3336FB25A74B}" type="slidenum">
              <a:rPr lang="ru-RU">
                <a:solidFill>
                  <a:prstClr val="black">
                    <a:tint val="75000"/>
                  </a:prst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2916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45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3904586-D73F-47E7-922F-14D3C8E19ACD}" type="datetimeFigureOut">
              <a:rPr lang="ru-RU">
                <a:solidFill>
                  <a:prstClr val="black">
                    <a:tint val="75000"/>
                  </a:prst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C1F8205-2628-4107-B379-3336FB25A74B}" type="slidenum">
              <a:rPr lang="ru-RU">
                <a:solidFill>
                  <a:prstClr val="black">
                    <a:tint val="75000"/>
                  </a:prst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081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45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3904586-D73F-47E7-922F-14D3C8E19ACD}" type="datetimeFigureOut">
              <a:rPr lang="ru-RU">
                <a:solidFill>
                  <a:prstClr val="black">
                    <a:tint val="75000"/>
                  </a:prst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C1F8205-2628-4107-B379-3336FB25A74B}" type="slidenum">
              <a:rPr lang="ru-RU">
                <a:solidFill>
                  <a:prstClr val="black">
                    <a:tint val="75000"/>
                  </a:prst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0858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45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3904586-D73F-47E7-922F-14D3C8E19ACD}" type="datetimeFigureOut">
              <a:rPr lang="ru-RU">
                <a:solidFill>
                  <a:prstClr val="black">
                    <a:tint val="75000"/>
                  </a:prst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C1F8205-2628-4107-B379-3336FB25A74B}" type="slidenum">
              <a:rPr lang="ru-RU">
                <a:solidFill>
                  <a:prstClr val="black">
                    <a:tint val="75000"/>
                  </a:prst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6666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45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3904586-D73F-47E7-922F-14D3C8E19ACD}" type="datetimeFigureOut">
              <a:rPr lang="ru-RU">
                <a:solidFill>
                  <a:prstClr val="black">
                    <a:tint val="75000"/>
                  </a:prst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27.01.2023</a:t>
            </a:fld>
            <a:endParaRPr lang="ru-RU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C1F8205-2628-4107-B379-3336FB25A74B}" type="slidenum">
              <a:rPr lang="ru-RU">
                <a:solidFill>
                  <a:prstClr val="black">
                    <a:tint val="75000"/>
                  </a:prst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3110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45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2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3.jpeg"/><Relationship Id="rId7" Type="http://schemas.openxmlformats.org/officeDocument/2006/relationships/image" Target="../media/image1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11" Type="http://schemas.openxmlformats.org/officeDocument/2006/relationships/image" Target="https://videouroki.net/videouroki/conspekty/fizika10/17-sily-vsiemirnogho-tiaghotieniia-zakon-vsiemirnogho-tiaghotieniia.files/image006.png" TargetMode="External"/><Relationship Id="rId5" Type="http://schemas.openxmlformats.org/officeDocument/2006/relationships/image" Target="../media/image18.wmf"/><Relationship Id="rId10" Type="http://schemas.openxmlformats.org/officeDocument/2006/relationships/image" Target="../media/image22.png"/><Relationship Id="rId4" Type="http://schemas.openxmlformats.org/officeDocument/2006/relationships/oleObject" Target="../embeddings/oleObject5.bin"/><Relationship Id="rId9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4.png"/><Relationship Id="rId5" Type="http://schemas.openxmlformats.org/officeDocument/2006/relationships/image" Target="../media/image23.wmf"/><Relationship Id="rId4" Type="http://schemas.openxmlformats.org/officeDocument/2006/relationships/oleObject" Target="../embeddings/oleObject7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5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ogle.com/url?q=http://spacegid.com/gravitatsiya.html#ixzz5T89LvdsH&amp;sa=D&amp;ust=1540110062046000" TargetMode="External"/><Relationship Id="rId1" Type="http://schemas.openxmlformats.org/officeDocument/2006/relationships/slideLayout" Target="../slideLayouts/slideLayout9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https://videouroki.net/videouroki/conspekty/fizika10/16-sily-v-prirodie.files/image001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ru/url?sa=i&amp;rct=j&amp;q=%D0%B7%D0%B0%D0%BA%D0%BE%D0%BD+%D0%B2%D1%81%D0%B5%D0%BC%D0%B8%D1%80%D0%BD%D0%BE%D0%B3%D0%BE+%D1%82%D1%8F%D0%B3%D0%BE%D1%82%D0%B5%D0%BD%D0%B8%D1%8F&amp;source=images&amp;cd=&amp;cad=rja&amp;docid=_Qkr_DxXzSQmhM&amp;tbnid=t6IXsqmoKp0iJM:&amp;ved=0CAUQjRw&amp;url=http://900igr.net/fotografii/fizika/Sila-tjazhesti/015-CHudesnoe-jabloko.html&amp;ei=DhUjUtOaE4a1tAay9IAY&amp;bvm=bv.51495398,d.Yms&amp;psig=AFQjCNEuioRY6fXRqAeNh2CIihKVugfK_Q&amp;ust=1378116145076086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hyperlink" Target="http://images.yandex.ru/yandsearch?source=wiz&amp;text=%D1%8F%D0%B1%D0%BB%D0%BE%D0%BD%D1%8F%20%D0%BD%D1%8C%D1%8E%D1%82%D0%BE%D0%BD%D0%B0&amp;noreask=1&amp;pos=0&amp;rpt=simage&amp;lr=2&amp;uinfo=sw-1349-sh-651-fw-1124-fh-448-pd-1&amp;img_url=http://elementy.ru/images/eltbook/newton_law_of_gravitation_tree_400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8%D0%B7%D0%BE%D0%B1%D1%80%D0%B0%D0%B6%D0%B5%D0%BD%D0%B8%D0%B5:Tycho_Brahe.JPG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3.jpeg"/><Relationship Id="rId7" Type="http://schemas.openxmlformats.org/officeDocument/2006/relationships/image" Target="../media/image14.wmf"/><Relationship Id="rId12" Type="http://schemas.openxmlformats.org/officeDocument/2006/relationships/image" Target="../media/image17.png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16.wmf"/><Relationship Id="rId5" Type="http://schemas.openxmlformats.org/officeDocument/2006/relationships/image" Target="../media/image13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1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539552" y="908720"/>
            <a:ext cx="7920879" cy="295232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6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Monotype Corsiva" panose="03010101010201010101" pitchFamily="66" charset="0"/>
              </a:rPr>
              <a:t>Закон всемирного тяготения. Сила тяжести. Движение планет вокруг Солнца.</a:t>
            </a:r>
          </a:p>
        </p:txBody>
      </p:sp>
    </p:spTree>
    <p:extLst>
      <p:ext uri="{BB962C8B-B14F-4D97-AF65-F5344CB8AC3E}">
        <p14:creationId xmlns:p14="http://schemas.microsoft.com/office/powerpoint/2010/main" val="1778640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24128" y="1412776"/>
            <a:ext cx="31683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Центростремительное ускорение Луны равно:</a:t>
            </a:r>
          </a:p>
        </p:txBody>
      </p:sp>
      <p:graphicFrame>
        <p:nvGraphicFramePr>
          <p:cNvPr id="5" name="Объект 4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8142168"/>
              </p:ext>
            </p:extLst>
          </p:nvPr>
        </p:nvGraphicFramePr>
        <p:xfrm>
          <a:off x="5796136" y="3717032"/>
          <a:ext cx="2976879" cy="1008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0" name="Формула" r:id="rId4" imgW="1117440" imgH="419040" progId="Equation.3">
                  <p:embed/>
                </p:oleObj>
              </mc:Choice>
              <mc:Fallback>
                <p:oleObj name="Формула" r:id="rId4" imgW="1117440" imgH="419040" progId="Equation.3">
                  <p:embed/>
                  <p:pic>
                    <p:nvPicPr>
                      <p:cNvPr id="0" name="Picture 30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6136" y="3717032"/>
                        <a:ext cx="2976879" cy="10081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Стрелка вправо 6"/>
          <p:cNvSpPr/>
          <p:nvPr/>
        </p:nvSpPr>
        <p:spPr>
          <a:xfrm>
            <a:off x="4211960" y="4941168"/>
            <a:ext cx="819854" cy="191982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>
              <a:ln w="18000">
                <a:solidFill>
                  <a:srgbClr val="C0504D">
                    <a:satMod val="140000"/>
                  </a:srgb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aphicFrame>
        <p:nvGraphicFramePr>
          <p:cNvPr id="8" name="Объект 7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123852890"/>
              </p:ext>
            </p:extLst>
          </p:nvPr>
        </p:nvGraphicFramePr>
        <p:xfrm>
          <a:off x="827584" y="5373216"/>
          <a:ext cx="1811983" cy="12678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1" name="Формула" r:id="rId6" imgW="507960" imgH="393480" progId="Equation.3">
                  <p:embed/>
                </p:oleObj>
              </mc:Choice>
              <mc:Fallback>
                <p:oleObj name="Формула" r:id="rId6" imgW="507960" imgH="393480" progId="Equation.3">
                  <p:embed/>
                  <p:pic>
                    <p:nvPicPr>
                      <p:cNvPr id="0" name="Picture 31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5373216"/>
                        <a:ext cx="1811983" cy="126782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508104" y="4653136"/>
            <a:ext cx="26866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R = 60 R</a:t>
            </a:r>
            <a:r>
              <a:rPr lang="ru-RU" sz="40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6998" y="783578"/>
            <a:ext cx="80897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Зависимость силы тяготения от расстояния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95536" y="188640"/>
            <a:ext cx="85689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Вывод закона всемирного тяготения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5178516" cy="284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4683" y="2348880"/>
            <a:ext cx="2585258" cy="1070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80" name="Picture 32" descr="https://videouroki.net/videouroki/conspekty/fizika10/17-sily-vsiemirnogho-tiaghotieniia-zakon-vsiemirnogho-tiaghotieniia.files/image006.png"/>
          <p:cNvPicPr>
            <a:picLocks noChangeAspect="1" noChangeArrowheads="1"/>
          </p:cNvPicPr>
          <p:nvPr/>
        </p:nvPicPr>
        <p:blipFill>
          <a:blip r:embed="rId10" r:link="rId11" cstate="print"/>
          <a:srcRect/>
          <a:stretch>
            <a:fillRect/>
          </a:stretch>
        </p:blipFill>
        <p:spPr bwMode="auto">
          <a:xfrm>
            <a:off x="395536" y="4581128"/>
            <a:ext cx="3334254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3017573" y="5222296"/>
            <a:ext cx="57606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Сила тяготения между двумя телами уменьшается пропорционально квадрату расстояния между этими телами.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587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539552" y="148093"/>
            <a:ext cx="8064896" cy="65994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dirty="0" smtClean="0">
                <a:solidFill>
                  <a:srgbClr val="0000CC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Закон всемирного тяготения</a:t>
            </a: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539552" y="2829576"/>
            <a:ext cx="612068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Aft>
                <a:spcPct val="0"/>
              </a:spcAft>
            </a:pPr>
            <a:r>
              <a:rPr lang="en-US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400" b="1" i="1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,</a:t>
            </a:r>
            <a:r>
              <a:rPr lang="en-US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m</a:t>
            </a:r>
            <a:r>
              <a:rPr lang="en-US" sz="2400" b="1" i="1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- массы</a:t>
            </a:r>
            <a:r>
              <a:rPr lang="en-US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взаимодействующих тел,</a:t>
            </a:r>
          </a:p>
          <a:p>
            <a:pPr fontAlgn="base">
              <a:spcAft>
                <a:spcPct val="0"/>
              </a:spcAft>
            </a:pPr>
            <a:r>
              <a:rPr lang="en-US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en-US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расстояние между ними,</a:t>
            </a:r>
          </a:p>
          <a:p>
            <a:pPr fontAlgn="base">
              <a:spcAft>
                <a:spcPct val="0"/>
              </a:spcAft>
            </a:pPr>
            <a:r>
              <a:rPr lang="en-US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</a:t>
            </a:r>
            <a:r>
              <a:rPr lang="ru-RU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– гравитационная постоянная</a:t>
            </a:r>
          </a:p>
        </p:txBody>
      </p:sp>
      <p:sp>
        <p:nvSpPr>
          <p:cNvPr id="8" name="TextBox 7"/>
          <p:cNvSpPr txBox="1"/>
          <p:nvPr/>
        </p:nvSpPr>
        <p:spPr bwMode="auto">
          <a:xfrm>
            <a:off x="228326" y="1049012"/>
            <a:ext cx="3017770" cy="1368152"/>
          </a:xfrm>
          <a:prstGeom prst="rect">
            <a:avLst/>
          </a:prstGeom>
          <a:solidFill>
            <a:srgbClr val="66CCFF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lIns="81673" tIns="40837" rIns="81673" bIns="40837"/>
          <a:lstStyle/>
          <a:p>
            <a:pPr algn="ctr">
              <a:defRPr/>
            </a:pPr>
            <a:endParaRPr lang="en-US" sz="1200" b="1" i="1" dirty="0">
              <a:solidFill>
                <a:srgbClr val="FFFF00"/>
              </a:solidFill>
              <a:latin typeface="Arial"/>
            </a:endParaRPr>
          </a:p>
          <a:p>
            <a:pPr algn="ctr">
              <a:defRPr/>
            </a:pPr>
            <a:endParaRPr lang="ru-RU" sz="1200" b="1" i="1" dirty="0">
              <a:solidFill>
                <a:srgbClr val="8064A2">
                  <a:lumMod val="10000"/>
                </a:srgbClr>
              </a:solidFill>
              <a:latin typeface="Arial"/>
            </a:endParaRPr>
          </a:p>
          <a:p>
            <a:pPr algn="ctr">
              <a:defRPr/>
            </a:pPr>
            <a:endParaRPr lang="en-US" sz="1200" b="1" dirty="0">
              <a:solidFill>
                <a:srgbClr val="8064A2">
                  <a:lumMod val="10000"/>
                </a:srgbClr>
              </a:solidFill>
              <a:latin typeface="Arial"/>
            </a:endParaRPr>
          </a:p>
          <a:p>
            <a:pPr algn="ctr">
              <a:defRPr/>
            </a:pPr>
            <a:endParaRPr lang="en-US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2243132"/>
              </p:ext>
            </p:extLst>
          </p:nvPr>
        </p:nvGraphicFramePr>
        <p:xfrm>
          <a:off x="289087" y="1036006"/>
          <a:ext cx="2790041" cy="12719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7" name="Формула" r:id="rId4" imgW="863280" imgH="393480" progId="Equation.3">
                  <p:embed/>
                </p:oleObj>
              </mc:Choice>
              <mc:Fallback>
                <p:oleObj name="Формула" r:id="rId4" imgW="863280" imgH="393480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087" y="1036006"/>
                        <a:ext cx="2790041" cy="127193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3318078" y="751341"/>
            <a:ext cx="5740710" cy="214526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Сила взаимного притяжения двух тел прямо пропорциональна произведению масс этих тел и обратно пропорциональна квадрату расстояния между ними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10791" y="5796115"/>
            <a:ext cx="86210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>
                <a:solidFill>
                  <a:srgbClr val="1F497D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     </a:t>
            </a:r>
            <a:r>
              <a:rPr lang="ru-RU" sz="2800" b="1" dirty="0">
                <a:solidFill>
                  <a:srgbClr val="1F497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Силы тяготения направлены вдоль прямой, проходящей через центры взаимодействующих тел.</a:t>
            </a:r>
          </a:p>
        </p:txBody>
      </p:sp>
      <p:pic>
        <p:nvPicPr>
          <p:cNvPr id="10" name="Рисунок 9" descr="иллюстрация закона всемирного тяготения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69" t="24074" r="16873" b="29630"/>
          <a:stretch>
            <a:fillRect/>
          </a:stretch>
        </p:blipFill>
        <p:spPr bwMode="auto">
          <a:xfrm>
            <a:off x="3931722" y="3913445"/>
            <a:ext cx="4513422" cy="1912466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98948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 bwMode="auto">
          <a:xfrm>
            <a:off x="1475656" y="1628800"/>
            <a:ext cx="7128792" cy="1872208"/>
          </a:xfrm>
          <a:prstGeom prst="rect">
            <a:avLst/>
          </a:prstGeom>
          <a:solidFill>
            <a:srgbClr val="66CCFF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lIns="81673" tIns="40837" rIns="81673" bIns="40837"/>
          <a:lstStyle/>
          <a:p>
            <a:pPr algn="ctr">
              <a:defRPr/>
            </a:pPr>
            <a:endParaRPr lang="en-US" sz="1200" b="1" i="1" dirty="0">
              <a:solidFill>
                <a:srgbClr val="FFFF00"/>
              </a:solidFill>
              <a:latin typeface="Arial"/>
            </a:endParaRPr>
          </a:p>
          <a:p>
            <a:pPr algn="ctr">
              <a:defRPr/>
            </a:pPr>
            <a:endParaRPr lang="ru-RU" sz="1200" b="1" i="1" dirty="0">
              <a:solidFill>
                <a:srgbClr val="8064A2">
                  <a:lumMod val="10000"/>
                </a:srgbClr>
              </a:solidFill>
              <a:latin typeface="Arial"/>
            </a:endParaRPr>
          </a:p>
          <a:p>
            <a:pPr algn="ctr">
              <a:defRPr/>
            </a:pPr>
            <a:endParaRPr lang="en-US" sz="1200" b="1" dirty="0">
              <a:solidFill>
                <a:srgbClr val="8064A2">
                  <a:lumMod val="10000"/>
                </a:srgbClr>
              </a:solidFill>
              <a:latin typeface="Arial"/>
            </a:endParaRPr>
          </a:p>
          <a:p>
            <a:pPr algn="ctr">
              <a:defRPr/>
            </a:pPr>
            <a:endParaRPr lang="en-US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528" y="174992"/>
            <a:ext cx="864095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Универсальная гравитационная постоянная</a:t>
            </a:r>
            <a:endParaRPr lang="ru-RU" sz="4400" b="1" dirty="0">
              <a:solidFill>
                <a:srgbClr val="00206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4461093"/>
              </p:ext>
            </p:extLst>
          </p:nvPr>
        </p:nvGraphicFramePr>
        <p:xfrm>
          <a:off x="1691680" y="1628800"/>
          <a:ext cx="6129581" cy="18722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3" name="Уравнение" r:id="rId3" imgW="1371600" imgH="419040" progId="Equation.3">
                  <p:embed/>
                </p:oleObj>
              </mc:Choice>
              <mc:Fallback>
                <p:oleObj name="Уравнение" r:id="rId3" imgW="1371600" imgH="419040" progId="Equation.3">
                  <p:embed/>
                  <p:pic>
                    <p:nvPicPr>
                      <p:cNvPr id="3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1628800"/>
                        <a:ext cx="6129581" cy="187220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6"/>
          <p:cNvSpPr>
            <a:spLocks noChangeArrowheads="1"/>
          </p:cNvSpPr>
          <p:nvPr/>
        </p:nvSpPr>
        <p:spPr bwMode="auto">
          <a:xfrm>
            <a:off x="323527" y="3861048"/>
            <a:ext cx="8640959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численно равна силе притяжения между двумя материальными точками массами 1 кг, если расстояние между ними составляет 1 метр</a:t>
            </a:r>
            <a:endParaRPr kumimoji="0" lang="ru-RU" sz="360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1511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0" y="507773"/>
            <a:ext cx="4338482" cy="280831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solidFill>
                  <a:srgbClr val="0000CC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Границы применимости </a:t>
            </a:r>
          </a:p>
          <a:p>
            <a:r>
              <a:rPr lang="ru-RU" sz="3600" b="1" dirty="0" smtClean="0">
                <a:solidFill>
                  <a:srgbClr val="0000CC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закона всемирного тяготения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33518" y="3068960"/>
            <a:ext cx="8676964" cy="3439239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 Если оба тела имеют форму шара и являются однородными.</a:t>
            </a: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Если размеры тел ничтожно малы, по сравнению с расстоянием между ними (материальные точки).</a:t>
            </a: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 Если одно из тел обладает формой шара и его размеры многократно больше размеров второго тела любой формы.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ludmilvass.narod.ru/images/shar2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507773"/>
            <a:ext cx="4896544" cy="2178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3863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7"/>
          <p:cNvSpPr txBox="1">
            <a:spLocks noChangeArrowheads="1"/>
          </p:cNvSpPr>
          <p:nvPr/>
        </p:nvSpPr>
        <p:spPr bwMode="auto">
          <a:xfrm>
            <a:off x="326995" y="1772816"/>
            <a:ext cx="8572500" cy="470898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fontAlgn="base" hangingPunct="1">
              <a:spcAft>
                <a:spcPct val="0"/>
              </a:spcAft>
            </a:pPr>
            <a:r>
              <a:rPr lang="ru-RU" altLang="ru-RU" sz="3000" dirty="0">
                <a:solidFill>
                  <a:srgbClr val="FCD5B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altLang="ru-RU" sz="3000" dirty="0">
                <a:solidFill>
                  <a:srgbClr val="FCD5B5"/>
                </a:solidFill>
                <a:latin typeface="Times New Roman" pitchFamily="18" charset="0"/>
                <a:cs typeface="Times New Roman" pitchFamily="18" charset="0"/>
              </a:rPr>
              <a:t>В настоящее время механизм гравитационного взаимодействия представляется следующим </a:t>
            </a:r>
            <a:r>
              <a:rPr lang="ru-RU" altLang="ru-RU" sz="3000" dirty="0" smtClean="0">
                <a:solidFill>
                  <a:srgbClr val="FCD5B5"/>
                </a:solidFill>
                <a:latin typeface="Times New Roman" pitchFamily="18" charset="0"/>
                <a:cs typeface="Times New Roman" pitchFamily="18" charset="0"/>
              </a:rPr>
              <a:t>образом.</a:t>
            </a:r>
          </a:p>
          <a:p>
            <a:pPr indent="355600" algn="just" eaLnBrk="1" fontAlgn="base" hangingPunct="1">
              <a:spcAft>
                <a:spcPct val="0"/>
              </a:spcAft>
            </a:pPr>
            <a:r>
              <a:rPr lang="ru-RU" altLang="ru-RU" sz="3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Каждое </a:t>
            </a:r>
            <a:r>
              <a:rPr lang="ru-RU" altLang="ru-RU" sz="3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тело массой </a:t>
            </a:r>
            <a:r>
              <a:rPr lang="ru-RU" altLang="ru-RU" sz="3000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 </a:t>
            </a:r>
            <a:r>
              <a:rPr lang="ru-RU" altLang="ru-RU" sz="3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создает вокруг себя поле, которое называют гравитационным. </a:t>
            </a:r>
          </a:p>
          <a:p>
            <a:pPr indent="355600" algn="just" eaLnBrk="1" fontAlgn="base" hangingPunct="1">
              <a:spcAft>
                <a:spcPct val="0"/>
              </a:spcAft>
            </a:pPr>
            <a:r>
              <a:rPr lang="ru-RU" altLang="ru-RU" sz="3000" dirty="0">
                <a:solidFill>
                  <a:srgbClr val="FCD5B5"/>
                </a:solidFill>
                <a:latin typeface="Times New Roman" pitchFamily="18" charset="0"/>
                <a:cs typeface="Times New Roman" pitchFamily="18" charset="0"/>
              </a:rPr>
              <a:t>Если в некоторую точку этого поля поместить пробное тело массой </a:t>
            </a:r>
            <a:r>
              <a:rPr lang="ru-RU" altLang="ru-RU" sz="3000" i="1" dirty="0">
                <a:solidFill>
                  <a:srgbClr val="FCD5B5"/>
                </a:solidFill>
                <a:latin typeface="Times New Roman" pitchFamily="18" charset="0"/>
                <a:cs typeface="Times New Roman" pitchFamily="18" charset="0"/>
              </a:rPr>
              <a:t>т, </a:t>
            </a:r>
            <a:r>
              <a:rPr lang="ru-RU" altLang="ru-RU" sz="3000" dirty="0">
                <a:solidFill>
                  <a:srgbClr val="FCD5B5"/>
                </a:solidFill>
                <a:latin typeface="Times New Roman" pitchFamily="18" charset="0"/>
                <a:cs typeface="Times New Roman" pitchFamily="18" charset="0"/>
              </a:rPr>
              <a:t>то гравитационное поле действует на данное тело с силой </a:t>
            </a:r>
            <a:r>
              <a:rPr lang="en-US" altLang="ru-RU" sz="3000" i="1" dirty="0">
                <a:solidFill>
                  <a:srgbClr val="FCD5B5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altLang="ru-RU" sz="3000" i="1" dirty="0">
                <a:solidFill>
                  <a:srgbClr val="FCD5B5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ru-RU" sz="3000" dirty="0">
                <a:solidFill>
                  <a:srgbClr val="FCD5B5"/>
                </a:solidFill>
                <a:latin typeface="Times New Roman" pitchFamily="18" charset="0"/>
                <a:cs typeface="Times New Roman" pitchFamily="18" charset="0"/>
              </a:rPr>
              <a:t>зависящей от свойств поля в этой точке и от величины массы пробного тела.</a:t>
            </a:r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326995" y="201601"/>
            <a:ext cx="8286808" cy="1446550"/>
          </a:xfrm>
          <a:prstGeom prst="rect">
            <a:avLst/>
          </a:prstGeom>
          <a:gradFill flip="none" rotWithShape="1">
            <a:gsLst>
              <a:gs pos="59000">
                <a:schemeClr val="accent1">
                  <a:lumMod val="20000"/>
                  <a:lumOff val="80000"/>
                  <a:alpha val="0"/>
                </a:schemeClr>
              </a:gs>
              <a:gs pos="52000">
                <a:schemeClr val="accent1">
                  <a:shade val="67500"/>
                  <a:satMod val="115000"/>
                  <a:alpha val="67000"/>
                </a:schemeClr>
              </a:gs>
              <a:gs pos="0">
                <a:schemeClr val="accent1">
                  <a:shade val="100000"/>
                  <a:satMod val="115000"/>
                  <a:alpha val="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4400" dirty="0">
                <a:solidFill>
                  <a:srgbClr val="D4E222"/>
                </a:solidFill>
                <a:latin typeface="Monotype Corsiva" panose="03010101010201010101" pitchFamily="66" charset="0"/>
                <a:cs typeface="Times New Roman" pitchFamily="18" charset="0"/>
              </a:rPr>
              <a:t>Механизм  гравитационного взаимодействия</a:t>
            </a:r>
            <a:r>
              <a:rPr lang="ru-RU" altLang="ru-RU" sz="4400" dirty="0">
                <a:solidFill>
                  <a:srgbClr val="FF0000"/>
                </a:solidFill>
                <a:latin typeface="Monotype Corsiva" panose="03010101010201010101" pitchFamily="66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70652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4"/>
          <p:cNvSpPr txBox="1">
            <a:spLocks noChangeArrowheads="1"/>
          </p:cNvSpPr>
          <p:nvPr/>
        </p:nvSpPr>
        <p:spPr bwMode="auto">
          <a:xfrm>
            <a:off x="1331913" y="188913"/>
            <a:ext cx="628173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5400" b="1" u="sng" dirty="0">
                <a:solidFill>
                  <a:srgbClr val="FFFF00"/>
                </a:solidFill>
                <a:latin typeface="Monotype Corsiva" panose="03010101010201010101" pitchFamily="66" charset="0"/>
              </a:rPr>
              <a:t>Гравитационное поле</a:t>
            </a:r>
          </a:p>
        </p:txBody>
      </p:sp>
      <p:sp>
        <p:nvSpPr>
          <p:cNvPr id="40963" name="WordArt 5"/>
          <p:cNvSpPr>
            <a:spLocks noChangeArrowheads="1" noChangeShapeType="1" noTextEdit="1"/>
          </p:cNvSpPr>
          <p:nvPr/>
        </p:nvSpPr>
        <p:spPr bwMode="auto">
          <a:xfrm>
            <a:off x="2715045" y="3385427"/>
            <a:ext cx="3455640" cy="1003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 В О Й С Т В А</a:t>
            </a:r>
          </a:p>
        </p:txBody>
      </p:sp>
      <p:sp>
        <p:nvSpPr>
          <p:cNvPr id="40964" name="Oval 6"/>
          <p:cNvSpPr>
            <a:spLocks noChangeArrowheads="1"/>
          </p:cNvSpPr>
          <p:nvPr/>
        </p:nvSpPr>
        <p:spPr bwMode="auto">
          <a:xfrm>
            <a:off x="684213" y="1628775"/>
            <a:ext cx="3095625" cy="1800225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СУЩЕСТВУЕТ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ВОКРУГ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ЛЮБОГО ТЕЛА</a:t>
            </a:r>
          </a:p>
        </p:txBody>
      </p:sp>
      <p:sp>
        <p:nvSpPr>
          <p:cNvPr id="40965" name="Oval 8"/>
          <p:cNvSpPr>
            <a:spLocks noChangeArrowheads="1"/>
          </p:cNvSpPr>
          <p:nvPr/>
        </p:nvSpPr>
        <p:spPr bwMode="auto">
          <a:xfrm>
            <a:off x="5148263" y="1557338"/>
            <a:ext cx="3240087" cy="1871662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ПРИТЯЖЕНИЕ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МЕЖДУ ТЕЛАМИ</a:t>
            </a:r>
          </a:p>
        </p:txBody>
      </p:sp>
      <p:sp>
        <p:nvSpPr>
          <p:cNvPr id="40966" name="Oval 9"/>
          <p:cNvSpPr>
            <a:spLocks noChangeArrowheads="1"/>
          </p:cNvSpPr>
          <p:nvPr/>
        </p:nvSpPr>
        <p:spPr bwMode="auto">
          <a:xfrm>
            <a:off x="611981" y="4508500"/>
            <a:ext cx="3240087" cy="1944688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ВСЕПРОНИКАЮЩАЯ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</a:t>
            </a:r>
          </a:p>
        </p:txBody>
      </p:sp>
      <p:sp>
        <p:nvSpPr>
          <p:cNvPr id="40967" name="Oval 10"/>
          <p:cNvSpPr>
            <a:spLocks noChangeArrowheads="1"/>
          </p:cNvSpPr>
          <p:nvPr/>
        </p:nvSpPr>
        <p:spPr bwMode="auto">
          <a:xfrm>
            <a:off x="5219700" y="4437063"/>
            <a:ext cx="3240088" cy="2016125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ХАРАКТЕРИЗУЕТСЯ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ГРАВИТАЦИОННЫМ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ЗАРЯДОМ - МАССОЙ</a:t>
            </a:r>
          </a:p>
        </p:txBody>
      </p:sp>
    </p:spTree>
    <p:extLst>
      <p:ext uri="{BB962C8B-B14F-4D97-AF65-F5344CB8AC3E}">
        <p14:creationId xmlns:p14="http://schemas.microsoft.com/office/powerpoint/2010/main" val="13453767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/>
          </p:cNvSpPr>
          <p:nvPr>
            <p:ph type="title"/>
          </p:nvPr>
        </p:nvSpPr>
        <p:spPr>
          <a:xfrm>
            <a:off x="611188" y="333375"/>
            <a:ext cx="8229600" cy="1143000"/>
          </a:xfrm>
        </p:spPr>
        <p:txBody>
          <a:bodyPr/>
          <a:lstStyle/>
          <a:p>
            <a:r>
              <a:rPr lang="ru-RU" altLang="ru-RU" sz="4800" b="1" dirty="0" smtClean="0">
                <a:solidFill>
                  <a:srgbClr val="FFCC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Значение закона всемирного тяготения:</a:t>
            </a:r>
          </a:p>
        </p:txBody>
      </p:sp>
      <p:sp>
        <p:nvSpPr>
          <p:cNvPr id="51203" name="Rectangle 3"/>
          <p:cNvSpPr>
            <a:spLocks noGrp="1"/>
          </p:cNvSpPr>
          <p:nvPr>
            <p:ph type="body" idx="1"/>
          </p:nvPr>
        </p:nvSpPr>
        <p:spPr>
          <a:xfrm>
            <a:off x="251520" y="1700213"/>
            <a:ext cx="8517830" cy="4525962"/>
          </a:xfrm>
        </p:spPr>
        <p:txBody>
          <a:bodyPr/>
          <a:lstStyle/>
          <a:p>
            <a:pPr marL="609600" indent="-609600" algn="just">
              <a:lnSpc>
                <a:spcPct val="90000"/>
              </a:lnSpc>
            </a:pPr>
            <a:r>
              <a:rPr lang="ru-RU" altLang="ru-RU" sz="360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Объясняет движение планет</a:t>
            </a:r>
          </a:p>
          <a:p>
            <a:pPr marL="609600" indent="-609600" algn="just">
              <a:lnSpc>
                <a:spcPct val="90000"/>
              </a:lnSpc>
            </a:pPr>
            <a:r>
              <a:rPr lang="ru-RU" altLang="ru-RU" sz="360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Объясняет морские приливы и отливы</a:t>
            </a:r>
          </a:p>
          <a:p>
            <a:pPr marL="609600" indent="-609600" algn="just">
              <a:lnSpc>
                <a:spcPct val="90000"/>
              </a:lnSpc>
            </a:pPr>
            <a:r>
              <a:rPr lang="ru-RU" altLang="ru-RU" sz="360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Позволил открыть новые планеты – Нептун и Плутон</a:t>
            </a:r>
          </a:p>
          <a:p>
            <a:pPr marL="609600" indent="-609600" algn="just">
              <a:lnSpc>
                <a:spcPct val="90000"/>
              </a:lnSpc>
            </a:pPr>
            <a:r>
              <a:rPr lang="ru-RU" altLang="ru-RU" sz="360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предсказывать солнечные и лунные затмения</a:t>
            </a:r>
          </a:p>
          <a:p>
            <a:pPr marL="609600" indent="-609600" algn="just">
              <a:lnSpc>
                <a:spcPct val="90000"/>
              </a:lnSpc>
            </a:pPr>
            <a:r>
              <a:rPr lang="ru-RU" altLang="ru-RU" sz="360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объяснить строение Солнечной системы</a:t>
            </a:r>
          </a:p>
          <a:p>
            <a:pPr marL="609600" indent="-609600">
              <a:lnSpc>
                <a:spcPct val="90000"/>
              </a:lnSpc>
            </a:pPr>
            <a:endParaRPr lang="ru-RU" altLang="ru-RU" sz="3600" b="1" dirty="0" smtClean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0363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23528" y="174992"/>
            <a:ext cx="86409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Это интересно</a:t>
            </a:r>
            <a:endParaRPr lang="ru-RU" sz="5400" b="1" dirty="0">
              <a:solidFill>
                <a:srgbClr val="00206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 bwMode="auto">
          <a:xfrm>
            <a:off x="323528" y="908720"/>
            <a:ext cx="8426044" cy="5661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21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</a:t>
            </a:r>
            <a:r>
              <a:rPr lang="ru-RU" sz="21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 </a:t>
            </a:r>
            <a:r>
              <a:rPr lang="ru-RU" sz="21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Людям, побывавшим в космосе и возвратившимся на Землю, достаточно трудно на первых порах привыкнуть к силе гравитационного воздействия нашей планеты. Иногда на это уходит несколько недель.</a:t>
            </a:r>
          </a:p>
          <a:p>
            <a:pPr algn="just"/>
            <a:r>
              <a:rPr lang="ru-RU" sz="21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</a:t>
            </a:r>
            <a:r>
              <a:rPr lang="ru-RU" sz="21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 Наименьшей силой притяжения в Солнечной системе среди планет обладает Марс, а наибольшей – Юпитер.</a:t>
            </a:r>
          </a:p>
          <a:p>
            <a:pPr algn="just"/>
            <a:r>
              <a:rPr lang="ru-RU" sz="21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</a:t>
            </a:r>
            <a:r>
              <a:rPr lang="ru-RU" sz="21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 Известные бактерии сальмонеллы, которые являются причиной кишечных заболеваний, в состоянии отсутствия гравитации ведут себя активнее и способны причинить человеческому организму намного больший вред.</a:t>
            </a:r>
          </a:p>
          <a:p>
            <a:pPr algn="just"/>
            <a:r>
              <a:rPr lang="ru-RU" sz="21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</a:t>
            </a:r>
            <a:r>
              <a:rPr lang="ru-RU" sz="21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 Среди всех известных астрономических объектов во Вселенной наибольшей силой гравитации обладают черные дыры. Черная дыра размером с мячик для гольфа, может обладать той же гравитационной силой, что и вся наша планета.</a:t>
            </a:r>
          </a:p>
          <a:p>
            <a:pPr algn="just"/>
            <a:r>
              <a:rPr lang="ru-RU" sz="21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</a:t>
            </a:r>
            <a:r>
              <a:rPr lang="ru-RU" sz="21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 Сила гравитации на Земле одинакова не во всех уголках нашей планеты. К примеру, в области </a:t>
            </a:r>
            <a:r>
              <a:rPr lang="ru-RU" sz="21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Гудзонова</a:t>
            </a:r>
            <a:r>
              <a:rPr lang="ru-RU" sz="21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залива в Канаде она ниже, чем в других регионах земного шара.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1234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850" y="260350"/>
            <a:ext cx="8286750" cy="923330"/>
          </a:xfrm>
          <a:prstGeom prst="rect">
            <a:avLst/>
          </a:prstGeom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5400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Качественные задачи</a:t>
            </a:r>
            <a:endParaRPr lang="ru-RU" altLang="ru-RU" sz="5400" i="1" dirty="0">
              <a:solidFill>
                <a:srgbClr val="FFFF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15363" name="Rectangle 1"/>
          <p:cNvSpPr>
            <a:spLocks noChangeArrowheads="1"/>
          </p:cNvSpPr>
          <p:nvPr/>
        </p:nvSpPr>
        <p:spPr bwMode="auto">
          <a:xfrm>
            <a:off x="323850" y="1268760"/>
            <a:ext cx="8286750" cy="5016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marL="457200" indent="-457200" eaLnBrk="0" hangingPunct="0">
              <a:tabLst>
                <a:tab pos="17621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17621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17621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17621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17621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just">
              <a:buFont typeface="+mj-lt"/>
              <a:buAutoNum type="arabicPeriod"/>
            </a:pPr>
            <a:r>
              <a:rPr lang="ru-RU" sz="32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изменится сила притяжения между двумя шарами, если один из них заменить другим, масса которого в 3 раза меньше? </a:t>
            </a:r>
          </a:p>
          <a:p>
            <a:pPr lvl="0" algn="just">
              <a:buFont typeface="+mj-lt"/>
              <a:buAutoNum type="arabicPeriod"/>
            </a:pPr>
            <a:r>
              <a:rPr lang="ru-RU" sz="32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изменится сила притяжения между двумя шарами, если расстояние между ними увеличить  в 3 раза? </a:t>
            </a:r>
            <a:endParaRPr lang="ru-RU" sz="3200" dirty="0" smtClean="0">
              <a:solidFill>
                <a:schemeClr val="bg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Font typeface="+mj-lt"/>
              <a:buAutoNum type="arabicPeriod"/>
            </a:pPr>
            <a:r>
              <a:rPr lang="ru-RU" sz="3200" dirty="0" smtClean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3200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изменится сила притяжения между двумя шарами, если расстояние между ними уменьшить вдвое, а массу каждого увеличить в два раза? </a:t>
            </a:r>
          </a:p>
        </p:txBody>
      </p:sp>
    </p:spTree>
    <p:extLst>
      <p:ext uri="{BB962C8B-B14F-4D97-AF65-F5344CB8AC3E}">
        <p14:creationId xmlns:p14="http://schemas.microsoft.com/office/powerpoint/2010/main" val="3898306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850" y="260350"/>
            <a:ext cx="8286750" cy="923330"/>
          </a:xfrm>
          <a:prstGeom prst="rect">
            <a:avLst/>
          </a:prstGeom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5400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Расчётные задачи</a:t>
            </a:r>
            <a:endParaRPr lang="ru-RU" altLang="ru-RU" sz="5400" i="1" dirty="0">
              <a:solidFill>
                <a:srgbClr val="FFFF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15363" name="Rectangle 1"/>
          <p:cNvSpPr>
            <a:spLocks noChangeArrowheads="1"/>
          </p:cNvSpPr>
          <p:nvPr/>
        </p:nvSpPr>
        <p:spPr bwMode="auto">
          <a:xfrm>
            <a:off x="539552" y="4221088"/>
            <a:ext cx="828675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marL="457200" indent="-457200" eaLnBrk="0" hangingPunct="0">
              <a:tabLst>
                <a:tab pos="176213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tabLst>
                <a:tab pos="176213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176213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176213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176213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ru-RU" sz="3600" dirty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А.Е. Марон «Сборник вопросов и </a:t>
            </a:r>
            <a:r>
              <a:rPr lang="ru-RU" sz="36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задач» </a:t>
            </a:r>
            <a:r>
              <a:rPr lang="ru-RU" sz="3600" dirty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1536, 1537, 1606, 1602.</a:t>
            </a:r>
          </a:p>
        </p:txBody>
      </p:sp>
    </p:spTree>
    <p:extLst>
      <p:ext uri="{BB962C8B-B14F-4D97-AF65-F5344CB8AC3E}">
        <p14:creationId xmlns:p14="http://schemas.microsoft.com/office/powerpoint/2010/main" val="1924130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572059" y="332656"/>
            <a:ext cx="391164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Решение задач</a:t>
            </a:r>
            <a:endParaRPr lang="ru-RU" sz="5400" b="1" dirty="0">
              <a:solidFill>
                <a:srgbClr val="00206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51520" y="1628219"/>
            <a:ext cx="8496944" cy="4401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Определите глубину колодца, если упавший в него предмет коснулся дна через 1 с. 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По условию задания 1 определите, с какой скоростью предмет достиг дна колодца.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Сколько времени будет падать тело с высоты 20 м?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Стрела выпущена из лука вертикально вверх со скоростью 10 м/с. На какую максимальную высоту она поднимется?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По условию задания 4 определите время подъёма стрелы.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0938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Домашнее задание</a:t>
            </a:r>
            <a:endParaRPr lang="ru-RU" sz="4800" b="1" dirty="0">
              <a:solidFill>
                <a:schemeClr val="tx1">
                  <a:lumMod val="85000"/>
                  <a:lumOff val="15000"/>
                </a:schemeClr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4764" y="2780928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Выучить </a:t>
            </a:r>
            <a:r>
              <a:rPr lang="ru-RU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§ 15, 16. Решить задачи № 1534 (а), 1604 (Сборник задач Марон). </a:t>
            </a:r>
            <a:endParaRPr lang="ru-RU" dirty="0" smtClean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Рубрика </a:t>
            </a:r>
            <a:r>
              <a:rPr lang="ru-RU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«За пределами учебника». </a:t>
            </a:r>
            <a:r>
              <a:rPr lang="ru-RU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Перейти </a:t>
            </a:r>
            <a:r>
              <a:rPr lang="ru-RU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ссылке, ознакомиться с предложенной информацией </a:t>
            </a:r>
            <a:r>
              <a:rPr lang="ru-RU" u="sng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http://spacegid.com/gravitatsiya.html#ixzz5T89LvdsH</a:t>
            </a:r>
            <a:r>
              <a:rPr lang="ru-RU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Гравитация.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0772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videouroki.net/videouroki/conspekty/fizika10/16-sily-v-prirodie.files/image001.jpg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395536" y="1052736"/>
            <a:ext cx="8132280" cy="4345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739443" y="260648"/>
            <a:ext cx="373852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Arial" pitchFamily="34" charset="0"/>
              </a:rPr>
              <a:t>Силы в природе</a:t>
            </a:r>
            <a:endParaRPr lang="ru-RU" sz="4800" b="1" dirty="0">
              <a:solidFill>
                <a:srgbClr val="002060"/>
              </a:solidFill>
              <a:latin typeface="Monotype Corsiva" panose="03010101010201010101" pitchFamily="66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1412776"/>
            <a:ext cx="26642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действуют между всеми телами, и все тела притягиваются друг к другу.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300192" y="1268760"/>
            <a:ext cx="243001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действуют между всеми частицами, имеющими заряд электрические заряды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5517232"/>
            <a:ext cx="42839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проявление ядерных сил, область действия не распространяется за пределы атомных ядер.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04048" y="5445224"/>
            <a:ext cx="32221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взаимодействие, которое вызывает взаимные превращения элементарных частиц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479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0923" y="260648"/>
            <a:ext cx="79208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solidFill>
                  <a:srgbClr val="FF0000"/>
                </a:solidFill>
                <a:latin typeface="Monotype Corsiva" pitchFamily="66" charset="0"/>
              </a:rPr>
              <a:t>История открытия закона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7544" y="4751880"/>
            <a:ext cx="83169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На склоне своих дней Исаак Ньютон рассказал, как это произошло: он гулял по яблоневому саду в поместье своих родителей и вдруг увидел Луну в дневном небе. И тут же на его глазах с ветки оторвалось и упало на землю яблоко. Тут ему и пришло в голову, что, возможно, это одна и та же сила заставляет и яблоко падать на землю, и Луну оставаться на околоземной орбите.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444208" y="4365103"/>
            <a:ext cx="2016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prstClr val="black"/>
                </a:solidFill>
              </a:rPr>
              <a:t>Яблоня Ньютона</a:t>
            </a:r>
          </a:p>
        </p:txBody>
      </p:sp>
      <p:pic>
        <p:nvPicPr>
          <p:cNvPr id="7" name="Picture 6" descr="http://900igr.net/datai/fizika/Sila-tjazhesti/0014-015-CHudesnoe-jabloko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20405"/>
            <a:ext cx="5194651" cy="3337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static.diary.ru/userdir/5/4/1/2/541248/43620457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1" y="1220404"/>
            <a:ext cx="3132348" cy="3144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3620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1979712" y="1518537"/>
            <a:ext cx="6840760" cy="4739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altLang="ru-RU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Датский астроном </a:t>
            </a:r>
            <a:r>
              <a:rPr lang="ru-RU" altLang="ru-RU" sz="28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Тихо </a:t>
            </a:r>
            <a:r>
              <a:rPr lang="ru-RU" altLang="ru-RU" sz="28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Браге</a:t>
            </a:r>
            <a:r>
              <a:rPr lang="ru-RU" altLang="ru-RU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ru-RU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долгие годы наблюдавший за движением планет, накопил огромное количество интересных данных, но не сумел их обработать.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8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Иоганн </a:t>
            </a:r>
            <a:r>
              <a:rPr lang="ru-RU" altLang="ru-RU" sz="28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Кеплер </a:t>
            </a:r>
            <a:r>
              <a:rPr lang="ru-RU" altLang="ru-RU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используя </a:t>
            </a:r>
            <a:r>
              <a:rPr lang="ru-RU" altLang="ru-RU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идею Коперника о гелиоцентрической системе и результаты наблюдений Тихо Браге, установил законы движения планет вокруг Солнца, однако и он не смог объяснить динамику этого движения</a:t>
            </a:r>
            <a:r>
              <a:rPr lang="ru-RU" altLang="ru-RU" sz="2800" i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altLang="ru-RU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123728" y="127641"/>
            <a:ext cx="631042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3600" b="1" dirty="0">
                <a:solidFill>
                  <a:prstClr val="white"/>
                </a:solidFill>
                <a:latin typeface="Monotype Corsiva" panose="03010101010201010101" pitchFamily="66" charset="0"/>
              </a:rPr>
              <a:t>Из истории открытия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3600" b="1" dirty="0">
                <a:solidFill>
                  <a:prstClr val="white"/>
                </a:solidFill>
                <a:latin typeface="Monotype Corsiva" panose="03010101010201010101" pitchFamily="66" charset="0"/>
              </a:rPr>
              <a:t>закона всемирного </a:t>
            </a:r>
            <a:r>
              <a:rPr lang="ru-RU" altLang="ru-RU" sz="3600" b="1" dirty="0" smtClean="0">
                <a:solidFill>
                  <a:prstClr val="white"/>
                </a:solidFill>
                <a:latin typeface="Monotype Corsiva" panose="03010101010201010101" pitchFamily="66" charset="0"/>
              </a:rPr>
              <a:t>тяготения…</a:t>
            </a:r>
            <a:r>
              <a:rPr lang="ru-RU" altLang="ru-RU" sz="3600" dirty="0" smtClean="0">
                <a:solidFill>
                  <a:srgbClr val="FE5F34"/>
                </a:solidFill>
                <a:latin typeface="Monotype Corsiva" panose="03010101010201010101" pitchFamily="66" charset="0"/>
              </a:rPr>
              <a:t> </a:t>
            </a:r>
            <a:endParaRPr lang="ru-RU" altLang="ru-RU" sz="3600" dirty="0">
              <a:solidFill>
                <a:srgbClr val="FE5F34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100" name="Picture 5" descr="Тихо Браге">
            <a:hlinkClick r:id="rId3" tooltip="Тихо Браге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244" y="1409378"/>
            <a:ext cx="1532706" cy="1915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7" descr="Иоган Кеплер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244" y="3864139"/>
            <a:ext cx="1532705" cy="1893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7354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-82380" y="32405"/>
            <a:ext cx="6454580" cy="131989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0000CC"/>
                </a:solidFill>
                <a:latin typeface="Monotype Corsiva" panose="03010101010201010101" pitchFamily="66" charset="0"/>
                <a:cs typeface="Arial" pitchFamily="34" charset="0"/>
              </a:rPr>
              <a:t>Закон всемирного тяготения</a:t>
            </a:r>
          </a:p>
          <a:p>
            <a:r>
              <a:rPr lang="ru-RU" b="1" i="1" dirty="0" smtClean="0">
                <a:solidFill>
                  <a:srgbClr val="0000CC"/>
                </a:solidFill>
                <a:latin typeface="Monotype Corsiva" panose="03010101010201010101" pitchFamily="66" charset="0"/>
                <a:cs typeface="Arial" pitchFamily="34" charset="0"/>
              </a:rPr>
              <a:t>1667</a:t>
            </a:r>
            <a:endParaRPr lang="ru-RU" b="1" i="1" dirty="0">
              <a:solidFill>
                <a:srgbClr val="0000CC"/>
              </a:solidFill>
              <a:latin typeface="Monotype Corsiva" panose="03010101010201010101" pitchFamily="66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11940" y="6003506"/>
            <a:ext cx="3238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Исаак Ньютон (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1643-1727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83213" y="898290"/>
            <a:ext cx="437797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solidFill>
                  <a:srgbClr val="3943A5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sz="2800" dirty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Исаак Ньютон открыл этот закон в возрасте 23 лет, но целых 9 лет не публиковал его, так как имевшиеся тогда неверные данные о расстоянии между Землей и Луной не подтверждали его идею. Лишь в 1667 году, после уточнения этого расстояния, закон всемирного тяготения был наконец-то отдан в печать.</a:t>
            </a:r>
          </a:p>
        </p:txBody>
      </p:sp>
      <p:pic>
        <p:nvPicPr>
          <p:cNvPr id="8" name="Picture 5" descr="Newton_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058" y="1561481"/>
            <a:ext cx="3238128" cy="4232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2721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07704" y="3393281"/>
            <a:ext cx="254000" cy="26035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100">
                <a:solidFill>
                  <a:srgbClr val="FCD5B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179512" y="549275"/>
            <a:ext cx="5471470" cy="5632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dirty="0">
                <a:solidFill>
                  <a:srgbClr val="EEECE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Одним из первых учёных, кто понял, что не только Солнце притягивает к себе планеты, но и планеты притягивают к себе Солнце, был английский учёный Роберт </a:t>
            </a:r>
            <a:r>
              <a:rPr lang="ru-RU" altLang="ru-RU" sz="2400" dirty="0" smtClean="0">
                <a:solidFill>
                  <a:srgbClr val="EEECE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Гук. Он </a:t>
            </a:r>
            <a:r>
              <a:rPr lang="ru-RU" altLang="ru-RU" sz="2400" dirty="0">
                <a:solidFill>
                  <a:srgbClr val="EEECE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писал: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i="1" dirty="0">
                <a:solidFill>
                  <a:srgbClr val="EEECE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«Все небесные тела имеют притяжение, или силу тяготения к своему центру, вследствие чего они не только притягивают собственные части и препятствуют им разлетаться, как наблюдаем на Земле, но притягивают также все другие  небесные тела, находящиеся в сфере их действия».</a:t>
            </a:r>
          </a:p>
        </p:txBody>
      </p:sp>
      <p:pic>
        <p:nvPicPr>
          <p:cNvPr id="18439" name="Picture 5" descr="Pictu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1992" y="549275"/>
            <a:ext cx="3154363" cy="568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512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7"/>
          <p:cNvSpPr txBox="1">
            <a:spLocks noChangeArrowheads="1"/>
          </p:cNvSpPr>
          <p:nvPr/>
        </p:nvSpPr>
        <p:spPr bwMode="auto">
          <a:xfrm>
            <a:off x="179512" y="981075"/>
            <a:ext cx="8856984" cy="5816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36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Всемирное тяготение</a:t>
            </a:r>
            <a:r>
              <a:rPr lang="ru-RU" altLang="ru-RU" sz="3600" b="1" dirty="0">
                <a:solidFill>
                  <a:srgbClr val="FFCC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3600" dirty="0">
                <a:solidFill>
                  <a:srgbClr val="FFCC0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altLang="ru-RU" sz="3600" b="1" dirty="0">
                <a:solidFill>
                  <a:srgbClr val="FFCC00"/>
                </a:solidFill>
                <a:latin typeface="Times New Roman" pitchFamily="18" charset="0"/>
                <a:cs typeface="Times New Roman" pitchFamily="18" charset="0"/>
              </a:rPr>
              <a:t>взаимное притяжение между всеми телами Вселенной .</a:t>
            </a:r>
            <a:r>
              <a:rPr lang="ru-RU" altLang="ru-RU" sz="3600" b="1" i="1" dirty="0">
                <a:solidFill>
                  <a:srgbClr val="FCD6B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altLang="ru-RU" sz="3600" b="1" i="1" dirty="0">
              <a:solidFill>
                <a:srgbClr val="FCD6B6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3600" b="1" dirty="0">
                <a:solidFill>
                  <a:srgbClr val="FCD6B6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altLang="ru-RU" sz="36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Гравитационные силы</a:t>
            </a:r>
            <a:r>
              <a:rPr lang="ru-RU" altLang="ru-RU" sz="3600" dirty="0">
                <a:solidFill>
                  <a:srgbClr val="FCD6B6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altLang="ru-RU" sz="3600" b="1" dirty="0">
                <a:solidFill>
                  <a:srgbClr val="FFCC00"/>
                </a:solidFill>
                <a:latin typeface="Times New Roman" pitchFamily="18" charset="0"/>
                <a:cs typeface="Times New Roman" pitchFamily="18" charset="0"/>
              </a:rPr>
              <a:t>силы всемирного тяготения.</a:t>
            </a:r>
            <a:r>
              <a:rPr lang="ru-RU" altLang="ru-RU" sz="3600" dirty="0">
                <a:solidFill>
                  <a:srgbClr val="FFCC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altLang="ru-RU" sz="36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Гравитационное поле</a:t>
            </a:r>
            <a:r>
              <a:rPr lang="ru-RU" altLang="ru-RU" sz="3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3600" dirty="0">
                <a:solidFill>
                  <a:srgbClr val="FCD6B6"/>
                </a:solidFill>
                <a:latin typeface="Times New Roman" pitchFamily="18" charset="0"/>
                <a:cs typeface="Times New Roman" pitchFamily="18" charset="0"/>
              </a:rPr>
              <a:t>–  </a:t>
            </a:r>
            <a:r>
              <a:rPr lang="ru-RU" altLang="ru-RU" sz="3600" b="1" dirty="0">
                <a:solidFill>
                  <a:srgbClr val="FFCC00"/>
                </a:solidFill>
                <a:latin typeface="Times New Roman" pitchFamily="18" charset="0"/>
                <a:cs typeface="Times New Roman" pitchFamily="18" charset="0"/>
              </a:rPr>
              <a:t>особый вид</a:t>
            </a:r>
            <a:r>
              <a:rPr lang="ru-RU" altLang="ru-RU" sz="3600" b="1" dirty="0">
                <a:solidFill>
                  <a:srgbClr val="FCD6B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3600" b="1" dirty="0">
                <a:solidFill>
                  <a:srgbClr val="FFCC00"/>
                </a:solidFill>
                <a:latin typeface="Times New Roman" pitchFamily="18" charset="0"/>
                <a:cs typeface="Times New Roman" pitchFamily="18" charset="0"/>
              </a:rPr>
              <a:t>материи, осуществляющий гравитационное взаимодействие.</a:t>
            </a: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ru-RU" altLang="ru-RU" sz="320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4"/>
          <p:cNvSpPr txBox="1"/>
          <p:nvPr/>
        </p:nvSpPr>
        <p:spPr>
          <a:xfrm>
            <a:off x="395288" y="333375"/>
            <a:ext cx="4000500" cy="701675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4000" b="1">
                <a:solidFill>
                  <a:prstClr val="whit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Запомни, что …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468313" y="5373688"/>
            <a:ext cx="2825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>
                <a:solidFill>
                  <a:srgbClr val="FF0000"/>
                </a:solidFill>
                <a:latin typeface="Arial" charset="0"/>
              </a:rPr>
              <a:t> </a:t>
            </a:r>
            <a:endParaRPr lang="ru-RU" altLang="ru-RU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7381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509719334"/>
              </p:ext>
            </p:extLst>
          </p:nvPr>
        </p:nvGraphicFramePr>
        <p:xfrm>
          <a:off x="1115616" y="3140968"/>
          <a:ext cx="2931042" cy="1080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0" name="Формула" r:id="rId4" imgW="571320" imgH="215640" progId="Equation.3">
                  <p:embed/>
                </p:oleObj>
              </mc:Choice>
              <mc:Fallback>
                <p:oleObj name="Формула" r:id="rId4" imgW="571320" imgH="215640" progId="Equation.3">
                  <p:embed/>
                  <p:pic>
                    <p:nvPicPr>
                      <p:cNvPr id="0" name="Picture 6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3140968"/>
                        <a:ext cx="2931042" cy="108012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Объект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852512274"/>
              </p:ext>
            </p:extLst>
          </p:nvPr>
        </p:nvGraphicFramePr>
        <p:xfrm>
          <a:off x="1043608" y="4077072"/>
          <a:ext cx="3133105" cy="9143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1" name="Формула" r:id="rId6" imgW="609480" imgH="177480" progId="Equation.3">
                  <p:embed/>
                </p:oleObj>
              </mc:Choice>
              <mc:Fallback>
                <p:oleObj name="Формула" r:id="rId6" imgW="609480" imgH="177480" progId="Equation.3">
                  <p:embed/>
                  <p:pic>
                    <p:nvPicPr>
                      <p:cNvPr id="0" name="Picture 6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4077072"/>
                        <a:ext cx="3133105" cy="91430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535607937"/>
              </p:ext>
            </p:extLst>
          </p:nvPr>
        </p:nvGraphicFramePr>
        <p:xfrm>
          <a:off x="1259632" y="4869160"/>
          <a:ext cx="2601596" cy="1080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2" name="Формула" r:id="rId8" imgW="469800" imgH="215640" progId="Equation.3">
                  <p:embed/>
                </p:oleObj>
              </mc:Choice>
              <mc:Fallback>
                <p:oleObj name="Формула" r:id="rId8" imgW="469800" imgH="215640" progId="Equation.3">
                  <p:embed/>
                  <p:pic>
                    <p:nvPicPr>
                      <p:cNvPr id="0" name="Picture 6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4869160"/>
                        <a:ext cx="2601596" cy="108012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авая фигурная скобка 5"/>
          <p:cNvSpPr/>
          <p:nvPr/>
        </p:nvSpPr>
        <p:spPr>
          <a:xfrm>
            <a:off x="4283968" y="2996952"/>
            <a:ext cx="648071" cy="3312368"/>
          </a:xfrm>
          <a:prstGeom prst="rightBrace">
            <a:avLst>
              <a:gd name="adj1" fmla="val 61344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163959"/>
            <a:ext cx="86409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Вывод закона всемирного тяготения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27584" y="5877272"/>
            <a:ext cx="33226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(третий</a:t>
            </a: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 Ньютона)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11560" y="980728"/>
            <a:ext cx="7848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Зависимость силы тяготения от массы тела</a:t>
            </a:r>
          </a:p>
        </p:txBody>
      </p:sp>
      <p:graphicFrame>
        <p:nvGraphicFramePr>
          <p:cNvPr id="2" name="Объект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976965858"/>
              </p:ext>
            </p:extLst>
          </p:nvPr>
        </p:nvGraphicFramePr>
        <p:xfrm>
          <a:off x="5004048" y="4077072"/>
          <a:ext cx="3683000" cy="102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3" name="Формула" r:id="rId10" imgW="698197" imgH="215806" progId="Equation.3">
                  <p:embed/>
                </p:oleObj>
              </mc:Choice>
              <mc:Fallback>
                <p:oleObj name="Формула" r:id="rId10" imgW="698197" imgH="215806" progId="Equation.3">
                  <p:embed/>
                  <p:pic>
                    <p:nvPicPr>
                      <p:cNvPr id="0" name="Picture 6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4048" y="4077072"/>
                        <a:ext cx="3683000" cy="1028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90" name="Picture 66" descr="image001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475656" y="1556792"/>
            <a:ext cx="2016224" cy="993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755576" y="2636912"/>
            <a:ext cx="33247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(второй</a:t>
            </a:r>
            <a:r>
              <a:rPr lang="en-US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 Ньютона)</a:t>
            </a:r>
          </a:p>
        </p:txBody>
      </p:sp>
    </p:spTree>
    <p:extLst>
      <p:ext uri="{BB962C8B-B14F-4D97-AF65-F5344CB8AC3E}">
        <p14:creationId xmlns:p14="http://schemas.microsoft.com/office/powerpoint/2010/main" val="302909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9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0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1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796</Words>
  <Application>Microsoft Office PowerPoint</Application>
  <PresentationFormat>Экран (4:3)</PresentationFormat>
  <Paragraphs>96</Paragraphs>
  <Slides>20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9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37" baseType="lpstr">
      <vt:lpstr>Arial</vt:lpstr>
      <vt:lpstr>Calibri</vt:lpstr>
      <vt:lpstr>Impact</vt:lpstr>
      <vt:lpstr>Monotype Corsiva</vt:lpstr>
      <vt:lpstr>Symbol</vt:lpstr>
      <vt:lpstr>Times New Roman</vt:lpstr>
      <vt:lpstr>Тема Office</vt:lpstr>
      <vt:lpstr>2_Тема Office</vt:lpstr>
      <vt:lpstr>1_Тема Office</vt:lpstr>
      <vt:lpstr>3_Тема Office</vt:lpstr>
      <vt:lpstr>6_Тема Office</vt:lpstr>
      <vt:lpstr>8_Тема Office</vt:lpstr>
      <vt:lpstr>9_Тема Office</vt:lpstr>
      <vt:lpstr>10_Тема Office</vt:lpstr>
      <vt:lpstr>11_Тема Office</vt:lpstr>
      <vt:lpstr>Формула</vt:lpstr>
      <vt:lpstr>Уравнение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Значение закона всемирного тяготения:</vt:lpstr>
      <vt:lpstr>Презентация PowerPoint</vt:lpstr>
      <vt:lpstr>Презентация PowerPoint</vt:lpstr>
      <vt:lpstr>Презентация PowerPoint</vt:lpstr>
      <vt:lpstr>Домашнее задание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Admin</cp:lastModifiedBy>
  <cp:revision>43</cp:revision>
  <dcterms:created xsi:type="dcterms:W3CDTF">2013-09-03T19:51:26Z</dcterms:created>
  <dcterms:modified xsi:type="dcterms:W3CDTF">2023-01-27T17:39:36Z</dcterms:modified>
</cp:coreProperties>
</file>