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2"/>
  </p:notesMasterIdLst>
  <p:sldIdLst>
    <p:sldId id="256" r:id="rId2"/>
    <p:sldId id="257" r:id="rId3"/>
    <p:sldId id="276" r:id="rId4"/>
    <p:sldId id="258" r:id="rId5"/>
    <p:sldId id="277" r:id="rId6"/>
    <p:sldId id="259" r:id="rId7"/>
    <p:sldId id="278" r:id="rId8"/>
    <p:sldId id="260" r:id="rId9"/>
    <p:sldId id="279" r:id="rId10"/>
    <p:sldId id="261" r:id="rId11"/>
    <p:sldId id="280" r:id="rId12"/>
    <p:sldId id="262" r:id="rId13"/>
    <p:sldId id="281" r:id="rId14"/>
    <p:sldId id="263" r:id="rId15"/>
    <p:sldId id="282" r:id="rId16"/>
    <p:sldId id="264" r:id="rId17"/>
    <p:sldId id="283" r:id="rId18"/>
    <p:sldId id="269" r:id="rId19"/>
    <p:sldId id="284" r:id="rId20"/>
    <p:sldId id="274" r:id="rId21"/>
    <p:sldId id="285" r:id="rId22"/>
    <p:sldId id="270" r:id="rId23"/>
    <p:sldId id="286" r:id="rId24"/>
    <p:sldId id="271" r:id="rId25"/>
    <p:sldId id="287" r:id="rId26"/>
    <p:sldId id="272" r:id="rId27"/>
    <p:sldId id="288" r:id="rId28"/>
    <p:sldId id="273" r:id="rId29"/>
    <p:sldId id="289" r:id="rId30"/>
    <p:sldId id="290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A13EBE-7D88-47B8-B36C-1CE5EC8E290A}" type="datetimeFigureOut">
              <a:rPr lang="ru-RU" smtClean="0"/>
              <a:pPr/>
              <a:t>01.08.2024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E5E3A6-83C7-47B3-9EC3-243CF4829FF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E5E3A6-83C7-47B3-9EC3-243CF4829FFB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E5E3A6-83C7-47B3-9EC3-243CF4829FFB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01.08.2024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faunazoo.ru/aziatskij-gepard-na-grani-ischeznoveniya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%D0%A1%D0%B8%D0%B2%D1%83%D1%87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ria.ru/20191220/1562585099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92869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Красная книга России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643050"/>
            <a:ext cx="6400800" cy="399575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571612"/>
            <a:ext cx="4000528" cy="478634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Амурский горал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928802"/>
            <a:ext cx="7286676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809318"/>
          </a:xfrm>
        </p:spPr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r>
              <a:rPr lang="ru-RU" dirty="0" smtClean="0">
                <a:solidFill>
                  <a:schemeClr val="bg1"/>
                </a:solidFill>
              </a:rPr>
              <a:t>Амурский горал — подвид горного козла, который по внешнему виду очень похож на домашнюю козу.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На данный момент подвид внесён в Красную книгу, так как считается практически исчезнувшим с территории России — насчитывается не более 700 особей этого животного.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Сокращение численности животного на территории России было обусловлено браконьерством и сокращением территорий, которые пригодны для проживания горала.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На данный момент этот подвид горного козла проживает на территории Японии и Юго-Восточной Азии.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Манул (</a:t>
            </a:r>
            <a:r>
              <a:rPr lang="ru-RU" dirty="0" err="1" smtClean="0"/>
              <a:t>Палласов</a:t>
            </a:r>
            <a:r>
              <a:rPr lang="ru-RU" dirty="0" smtClean="0"/>
              <a:t> кот)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63556" y="2000240"/>
            <a:ext cx="8001056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952194"/>
          </a:xfrm>
        </p:spPr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r>
              <a:rPr lang="ru-RU" dirty="0" smtClean="0">
                <a:solidFill>
                  <a:schemeClr val="bg1"/>
                </a:solidFill>
              </a:rPr>
              <a:t>Манул — это единственный вид одноимённого </a:t>
            </a:r>
            <a:r>
              <a:rPr lang="ru-RU" dirty="0" err="1" smtClean="0">
                <a:solidFill>
                  <a:schemeClr val="bg1"/>
                </a:solidFill>
              </a:rPr>
              <a:t>подрода</a:t>
            </a:r>
            <a:r>
              <a:rPr lang="ru-RU" dirty="0" smtClean="0">
                <a:solidFill>
                  <a:schemeClr val="bg1"/>
                </a:solidFill>
              </a:rPr>
              <a:t> в роде кошек семейства кошачьих.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Внешне похож на домашнюю кошку. Длина тела до 65 см, хвоста до 31 см, масса до 5 кг.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Распространён в аридных областях Центральной Азии, в Сибири, на Иранском нагорье. В горы поднимается до 4800 м. Держится поодиночке.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Основу питания составляют пищухи и мелкие грызуны. Реже ловит </a:t>
            </a:r>
            <a:r>
              <a:rPr lang="ru-RU" dirty="0" err="1" smtClean="0">
                <a:solidFill>
                  <a:schemeClr val="bg1"/>
                </a:solidFill>
              </a:rPr>
              <a:t>зайцев-толаев</a:t>
            </a:r>
            <a:r>
              <a:rPr lang="ru-RU" dirty="0" smtClean="0">
                <a:solidFill>
                  <a:schemeClr val="bg1"/>
                </a:solidFill>
              </a:rPr>
              <a:t>, сусликов и птиц. Поедает различных насекомых.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Повсеместно редок, местами на грани исчезновения. В России встречается в Алтайском крае, Бурятии и Забайкальском крае.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Внесён в Красную книгу РФ, в Красной книге МСОП его состояние оценено как близкое к угрожаемому. Разводится в зоопарках.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Азиатский гепард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2061355"/>
            <a:ext cx="7643866" cy="4296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880756"/>
          </a:xfrm>
        </p:spPr>
        <p:txBody>
          <a:bodyPr>
            <a:normAutofit fontScale="92500"/>
          </a:bodyPr>
          <a:lstStyle/>
          <a:p>
            <a:endParaRPr lang="ru-RU" dirty="0" smtClean="0"/>
          </a:p>
          <a:p>
            <a:r>
              <a:rPr lang="ru-RU" b="1" dirty="0" smtClean="0"/>
              <a:t>Азиатский</a:t>
            </a:r>
            <a:r>
              <a:rPr lang="ru-RU" dirty="0" smtClean="0"/>
              <a:t> </a:t>
            </a:r>
            <a:r>
              <a:rPr lang="ru-RU" b="1" dirty="0" smtClean="0"/>
              <a:t>гепард</a:t>
            </a:r>
            <a:r>
              <a:rPr lang="ru-RU" dirty="0" smtClean="0"/>
              <a:t> – это подвид </a:t>
            </a:r>
            <a:r>
              <a:rPr lang="ru-RU" dirty="0" smtClean="0">
                <a:solidFill>
                  <a:schemeClr val="bg1"/>
                </a:solidFill>
              </a:rPr>
              <a:t>африканского </a:t>
            </a:r>
            <a:r>
              <a:rPr lang="ru-RU" b="1" dirty="0" smtClean="0">
                <a:solidFill>
                  <a:schemeClr val="bg1"/>
                </a:solidFill>
              </a:rPr>
              <a:t>гепарда</a:t>
            </a:r>
            <a:r>
              <a:rPr lang="ru-RU" dirty="0" smtClean="0">
                <a:solidFill>
                  <a:schemeClr val="bg1"/>
                </a:solidFill>
              </a:rPr>
              <a:t>, ранее проживавшего в ареалах Ближнего Востока и Индии. На сегодняшний день данный подвид сохранился только в Иране в виде малочисленных популяций. </a:t>
            </a:r>
            <a:r>
              <a:rPr lang="ru-RU" b="1" dirty="0" smtClean="0">
                <a:solidFill>
                  <a:schemeClr val="bg1"/>
                </a:solidFill>
              </a:rPr>
              <a:t>Описание</a:t>
            </a:r>
            <a:r>
              <a:rPr lang="ru-RU" dirty="0" smtClean="0">
                <a:solidFill>
                  <a:schemeClr val="bg1"/>
                </a:solidFill>
              </a:rPr>
              <a:t>. Характерной особенностью </a:t>
            </a:r>
            <a:r>
              <a:rPr lang="ru-RU" b="1" dirty="0" smtClean="0">
                <a:solidFill>
                  <a:schemeClr val="bg1"/>
                </a:solidFill>
              </a:rPr>
              <a:t>азиатских</a:t>
            </a:r>
            <a:r>
              <a:rPr lang="ru-RU" dirty="0" smtClean="0">
                <a:solidFill>
                  <a:schemeClr val="bg1"/>
                </a:solidFill>
              </a:rPr>
              <a:t> </a:t>
            </a:r>
            <a:r>
              <a:rPr lang="ru-RU" b="1" dirty="0" smtClean="0">
                <a:solidFill>
                  <a:schemeClr val="bg1"/>
                </a:solidFill>
              </a:rPr>
              <a:t>гепардов</a:t>
            </a:r>
            <a:r>
              <a:rPr lang="ru-RU" dirty="0" smtClean="0">
                <a:solidFill>
                  <a:schemeClr val="bg1"/>
                </a:solidFill>
              </a:rPr>
              <a:t> считается наиболее короткая шерсть. В среднем длина туловища хищника варьируется от 110 до 150 см, а вместе с хвостом от 180 до 220 см. Масса животного может доходить до 60 кг, а рост до 90 см.</a:t>
            </a:r>
          </a:p>
          <a:p>
            <a:pPr>
              <a:buNone/>
            </a:pPr>
            <a:r>
              <a:rPr lang="ru-RU" dirty="0" smtClean="0">
                <a:hlinkClick r:id="rId2"/>
              </a:rPr>
              <a:t/>
            </a:r>
            <a:br>
              <a:rPr lang="ru-RU" dirty="0" smtClean="0">
                <a:hlinkClick r:id="rId2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Морж атлантический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36512" y="1847041"/>
            <a:ext cx="8450330" cy="4225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80931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Атлантический морж (лат. </a:t>
            </a:r>
            <a:r>
              <a:rPr lang="ru-RU" dirty="0" err="1" smtClean="0">
                <a:solidFill>
                  <a:schemeClr val="bg1"/>
                </a:solidFill>
              </a:rPr>
              <a:t>Odobenus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rosmarus</a:t>
            </a:r>
            <a:r>
              <a:rPr lang="ru-RU" dirty="0" smtClean="0">
                <a:solidFill>
                  <a:schemeClr val="bg1"/>
                </a:solidFill>
              </a:rPr>
              <a:t>) — уникальное в своём роде животное, которое обитает в экологически чистых районах Баренцева моря.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В данный момент вид находится на грани полного исчезновения, поэтому внесён в Красную книгу. Из 25 000 особей на данный момент осталось только 4000.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Территории, где обитают эти животные, находятся под строгой охраной. Однако увеличение популяции происходит очень медленно.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Проживают эти животные в небольших, разрозненных стадах, которые между собой практически не контактируют. Резкое сокращение численности обусловлено практически неконтролируемым промыслом.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МАНДАРИНКА </a:t>
            </a:r>
            <a:endParaRPr lang="ru-RU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811337"/>
            <a:ext cx="60960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880756"/>
          </a:xfrm>
        </p:spPr>
        <p:txBody>
          <a:bodyPr/>
          <a:lstStyle/>
          <a:p>
            <a:endParaRPr lang="ru-RU" dirty="0" smtClean="0"/>
          </a:p>
          <a:p>
            <a:r>
              <a:rPr lang="ru-RU" b="1" dirty="0" smtClean="0">
                <a:solidFill>
                  <a:schemeClr val="bg1"/>
                </a:solidFill>
              </a:rPr>
              <a:t>Мандаринка</a:t>
            </a:r>
            <a:r>
              <a:rPr lang="ru-RU" dirty="0" smtClean="0">
                <a:solidFill>
                  <a:schemeClr val="bg1"/>
                </a:solidFill>
              </a:rPr>
              <a:t> хорошо плавает, при этом высоко сидит на воде с несколько поднятым хвостом. Ныряет редко, только когда ранена. Её полёт быстрый и манёвренный, она легко взлетает, иногда почти прямо вверх. В отличие от большинства уток, </a:t>
            </a:r>
            <a:r>
              <a:rPr lang="ru-RU" b="1" dirty="0" smtClean="0">
                <a:solidFill>
                  <a:schemeClr val="bg1"/>
                </a:solidFill>
              </a:rPr>
              <a:t>мандаринку</a:t>
            </a:r>
            <a:r>
              <a:rPr lang="ru-RU" dirty="0" smtClean="0">
                <a:solidFill>
                  <a:schemeClr val="bg1"/>
                </a:solidFill>
              </a:rPr>
              <a:t> часто можно видеть сидящей на ветвях деревьев или на прибрежных скалах. Охота на </a:t>
            </a:r>
            <a:r>
              <a:rPr lang="ru-RU" b="1" dirty="0" smtClean="0">
                <a:solidFill>
                  <a:schemeClr val="bg1"/>
                </a:solidFill>
              </a:rPr>
              <a:t>мандаринку</a:t>
            </a:r>
            <a:r>
              <a:rPr lang="ru-RU" dirty="0" smtClean="0">
                <a:solidFill>
                  <a:schemeClr val="bg1"/>
                </a:solidFill>
              </a:rPr>
              <a:t> запрещена, она внесена в </a:t>
            </a:r>
            <a:r>
              <a:rPr lang="ru-RU" b="1" dirty="0" smtClean="0">
                <a:solidFill>
                  <a:schemeClr val="bg1"/>
                </a:solidFill>
              </a:rPr>
              <a:t>Красную</a:t>
            </a:r>
            <a:r>
              <a:rPr lang="ru-RU" dirty="0" smtClean="0">
                <a:solidFill>
                  <a:schemeClr val="bg1"/>
                </a:solidFill>
              </a:rPr>
              <a:t> </a:t>
            </a:r>
            <a:r>
              <a:rPr lang="ru-RU" b="1" dirty="0" smtClean="0">
                <a:solidFill>
                  <a:schemeClr val="bg1"/>
                </a:solidFill>
              </a:rPr>
              <a:t>книгу</a:t>
            </a:r>
            <a:r>
              <a:rPr lang="ru-RU" dirty="0" smtClean="0">
                <a:solidFill>
                  <a:schemeClr val="bg1"/>
                </a:solidFill>
              </a:rPr>
              <a:t> России как редкий вид. Эту утку разводят в парках как декоративную птицу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Красный или горный волк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857364"/>
            <a:ext cx="7000924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скопа</a:t>
            </a:r>
            <a:endParaRPr lang="ru-RU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32983" y="1600200"/>
            <a:ext cx="6278033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880756"/>
          </a:xfrm>
        </p:spPr>
        <p:txBody>
          <a:bodyPr/>
          <a:lstStyle/>
          <a:p>
            <a:endParaRPr lang="ru-RU" dirty="0" smtClean="0"/>
          </a:p>
          <a:p>
            <a:r>
              <a:rPr lang="ru-RU" b="1" dirty="0" smtClean="0">
                <a:solidFill>
                  <a:schemeClr val="bg1"/>
                </a:solidFill>
              </a:rPr>
              <a:t>Скопа</a:t>
            </a:r>
            <a:r>
              <a:rPr lang="ru-RU" dirty="0" smtClean="0">
                <a:solidFill>
                  <a:schemeClr val="bg1"/>
                </a:solidFill>
              </a:rPr>
              <a:t> – хищная птица. По размерам она несколько крупнее ворона. Окраска контрастная – верх тела, крыльев и хвоста чёрно-бурый, низ почти белый, за исключением зоба с буроватыми </a:t>
            </a:r>
            <a:r>
              <a:rPr lang="ru-RU" dirty="0" err="1" smtClean="0">
                <a:solidFill>
                  <a:schemeClr val="bg1"/>
                </a:solidFill>
              </a:rPr>
              <a:t>пестринами</a:t>
            </a:r>
            <a:r>
              <a:rPr lang="ru-RU" dirty="0" smtClean="0">
                <a:solidFill>
                  <a:schemeClr val="bg1"/>
                </a:solidFill>
              </a:rPr>
              <a:t>. Голова белая, по бокам головы через глаз проходит широкая тёмная полоса. Радужина глаз жёлтая. В полёте кажется длиннокрылой, крылья держит немного согнутыми, тело смотрится белым относительно пёстрых тёмных крыльев и хвоста. Хвост без вырезки.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Паук-серебрянка</a:t>
            </a:r>
            <a:endParaRPr lang="ru-RU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785926"/>
            <a:ext cx="6215106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880756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r>
              <a:rPr lang="ru-RU" dirty="0" smtClean="0">
                <a:solidFill>
                  <a:schemeClr val="bg1"/>
                </a:solidFill>
              </a:rPr>
              <a:t>Серебрянка — это водяной паук, единственный представитель пауков, ведущий настоящий водный образ жизни.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В воде протекает вся жизнь паука: в ней он ловит свою добычу — мелких членистоногих, поедает её, в ней откладывает яйца и выводит потомство.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Тело у серебрянки делится на головогрудь и брюшко, отделённое глубоким перехватом. Обе части тела нечленистые. У серебрянки четыре пары длинных членистых ног.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Самцы у серебрянок обычно крупнее самок и достигают размеров 14–18 мм. Самки мельче (11–12 мм).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Пчела-плотник</a:t>
            </a:r>
            <a:endParaRPr lang="ru-RU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32983" y="1600200"/>
            <a:ext cx="6278033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809318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>
                <a:solidFill>
                  <a:schemeClr val="bg1"/>
                </a:solidFill>
              </a:rPr>
              <a:t>Пчела-плотник (или </a:t>
            </a:r>
            <a:r>
              <a:rPr lang="ru-RU" dirty="0" err="1" smtClean="0">
                <a:solidFill>
                  <a:schemeClr val="bg1"/>
                </a:solidFill>
              </a:rPr>
              <a:t>ксилопа</a:t>
            </a:r>
            <a:r>
              <a:rPr lang="ru-RU" dirty="0" smtClean="0">
                <a:solidFill>
                  <a:schemeClr val="bg1"/>
                </a:solidFill>
              </a:rPr>
              <a:t>) — достаточно крупное насекомое с темным окрасом, которое относится к виду одиночных пчел. Она совсем не похожа на привычных многим черно-желтых пчел, и ведет нестандартный образ жизни — выгрызает гнезда в сухой древесине. Во всем мире существует около 700 разновидностей этих насекомых.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На территории Украины и России они занесены в Красную книгу и встречаются достаточно редко.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Ящурка разноцветная</a:t>
            </a:r>
            <a:endParaRPr lang="ru-RU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63412" y="1600200"/>
            <a:ext cx="7017176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737880"/>
          </a:xfrm>
        </p:spPr>
        <p:txBody>
          <a:bodyPr/>
          <a:lstStyle/>
          <a:p>
            <a:endParaRPr lang="ru-RU" dirty="0" smtClean="0"/>
          </a:p>
          <a:p>
            <a:r>
              <a:rPr lang="ru-RU" b="1" dirty="0" smtClean="0">
                <a:solidFill>
                  <a:schemeClr val="bg1"/>
                </a:solidFill>
              </a:rPr>
              <a:t>Ящурка</a:t>
            </a:r>
            <a:r>
              <a:rPr lang="ru-RU" dirty="0" smtClean="0">
                <a:solidFill>
                  <a:schemeClr val="bg1"/>
                </a:solidFill>
              </a:rPr>
              <a:t> </a:t>
            </a:r>
            <a:r>
              <a:rPr lang="ru-RU" b="1" dirty="0" smtClean="0">
                <a:solidFill>
                  <a:schemeClr val="bg1"/>
                </a:solidFill>
              </a:rPr>
              <a:t>разноцветная</a:t>
            </a:r>
            <a:r>
              <a:rPr lang="ru-RU" dirty="0" smtClean="0">
                <a:solidFill>
                  <a:schemeClr val="bg1"/>
                </a:solidFill>
              </a:rPr>
              <a:t> средних размеров плотного телосложения ящерица, достигающая до 180 мм общей длины тела с хвостом. Основной фон туловища песочно-серый, на котором расположены светлые и темные пятна. Окраска молодых животных не отличается от окраски взрослых. Распространение. Глобальный ареал простирается от Румынии до Монголии, на юг до Турции и Ирана. В РФ встречается в Поволжье и на Северном </a:t>
            </a:r>
            <a:r>
              <a:rPr lang="ru-RU" dirty="0" smtClean="0">
                <a:solidFill>
                  <a:schemeClr val="bg1"/>
                </a:solidFill>
              </a:rPr>
              <a:t>Кавказе.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Белуга</a:t>
            </a:r>
            <a:endParaRPr lang="ru-RU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071678"/>
            <a:ext cx="6643734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809318"/>
          </a:xfrm>
        </p:spPr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r>
              <a:rPr lang="ru-RU" dirty="0" smtClean="0">
                <a:solidFill>
                  <a:schemeClr val="bg1"/>
                </a:solidFill>
              </a:rPr>
              <a:t>Белуга — рыба семейства осетровых. Вид включён в Красную книгу МСОП.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Белуга является проходной рыбой, обитающей в Каспийском, Азовском и Чёрном морях. Она заходит в реки для нереста.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Вид находится на грани исчезновения из-за утраты нерестилищ (ввиду строительства Волжско-Камского каскада ГЭС), браконьерства и загрязнения вод Волги и Каспийского моря тяжёлыми металлами и органическими ядовитыми веществами антропогенного происхождения.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С 2000 года промысел белуги в России запрещён, с 2016 года действует международный мораторий, запрещающий промысел белуги (и других видов осетровых) во всех прикаспийских странах.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80931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Красный волк (</a:t>
            </a:r>
            <a:r>
              <a:rPr lang="ru-RU" dirty="0" err="1" smtClean="0">
                <a:solidFill>
                  <a:schemeClr val="bg1"/>
                </a:solidFill>
              </a:rPr>
              <a:t>Cuon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alpinus</a:t>
            </a:r>
            <a:r>
              <a:rPr lang="ru-RU" dirty="0" smtClean="0">
                <a:solidFill>
                  <a:schemeClr val="bg1"/>
                </a:solidFill>
              </a:rPr>
              <a:t>) занесён в Красную книгу РФ.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Это вид, практически исчезнувший на территории России. Нет надёжных доказательств того, что он постоянно обитал в пределах страны когда-либо прежде.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В наружном облике сочетаются признаки волка, лисицы и шакала. Зимний мех густой и длинный, зимой хвост похож на лисий. Окраска спины и боков рыжевато-жёлтая без чёрных волосков на хребте. Длина тела около 100–110 см, хвоста — 40–50 см. Опущенный хвост достигает земли. Масса тела около 20 кг.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В России этот редчайший хищник взят под полную охрану.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809318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 algn="ctr">
              <a:buNone/>
            </a:pPr>
            <a:r>
              <a:rPr lang="ru-RU" sz="6000" dirty="0" smtClean="0">
                <a:solidFill>
                  <a:srgbClr val="FF0000"/>
                </a:solidFill>
              </a:rPr>
              <a:t>Помни!</a:t>
            </a:r>
          </a:p>
          <a:p>
            <a:pPr algn="ctr">
              <a:buNone/>
            </a:pPr>
            <a:r>
              <a:rPr lang="ru-RU" sz="6000" dirty="0" smtClean="0">
                <a:solidFill>
                  <a:srgbClr val="FF0000"/>
                </a:solidFill>
              </a:rPr>
              <a:t>Животные в опасности!!!</a:t>
            </a:r>
          </a:p>
          <a:p>
            <a:pPr algn="ctr">
              <a:buNone/>
            </a:pPr>
            <a:r>
              <a:rPr lang="ru-RU" sz="6000" dirty="0" smtClean="0">
                <a:solidFill>
                  <a:srgbClr val="FF0000"/>
                </a:solidFill>
              </a:rPr>
              <a:t>Берегите природу!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сивуч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143116"/>
            <a:ext cx="7286676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809318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Сивуч — крупнейший представитель семейства ушастых тюленей, единственный современный вид рода сивучей. Также известен как северный морской лев </a:t>
            </a:r>
            <a:r>
              <a:rPr lang="ru-RU" dirty="0" err="1" smtClean="0">
                <a:solidFill>
                  <a:schemeClr val="bg1"/>
                </a:solidFill>
              </a:rPr>
              <a:t>Стеллера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Сивучи не находятся под угрозой вымирания, но являются охраняемым видом. В Красной книге IUCN они занесены в категорию EN A1b — опасность исчезновения в недалёком будущем.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На территории России численность сивуча начала резко снижаться с 1970-х годов по не до конца установленным причинам. В Красной книге РФ они занесены во 2-ю категорию.</a:t>
            </a:r>
          </a:p>
          <a:p>
            <a:pPr>
              <a:buNone/>
            </a:pPr>
            <a:r>
              <a:rPr lang="ru-RU" b="1" dirty="0" smtClean="0">
                <a:hlinkClick r:id="rId2" tooltip="ru.wikipedia.org — Сивуч — Википедия"/>
              </a:rPr>
              <a:t/>
            </a:r>
            <a:br>
              <a:rPr lang="ru-RU" b="1" dirty="0" smtClean="0">
                <a:hlinkClick r:id="rId2" tooltip="ru.wikipedia.org — Сивуч — Википедия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Беломордый дельфин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928802"/>
            <a:ext cx="7286676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88075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Беломордый дельфин (лат. </a:t>
            </a:r>
            <a:r>
              <a:rPr lang="ru-RU" dirty="0" err="1" smtClean="0">
                <a:solidFill>
                  <a:schemeClr val="bg1"/>
                </a:solidFill>
              </a:rPr>
              <a:t>Lagenorhynchus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 smtClean="0">
                <a:solidFill>
                  <a:schemeClr val="bg1"/>
                </a:solidFill>
              </a:rPr>
              <a:t>albirostris</a:t>
            </a:r>
            <a:r>
              <a:rPr lang="ru-RU" dirty="0" smtClean="0">
                <a:solidFill>
                  <a:schemeClr val="bg1"/>
                </a:solidFill>
              </a:rPr>
              <a:t>) — вид дельфиновых </a:t>
            </a:r>
            <a:r>
              <a:rPr lang="ru-RU" dirty="0" err="1" smtClean="0">
                <a:solidFill>
                  <a:schemeClr val="bg1"/>
                </a:solidFill>
              </a:rPr>
              <a:t>инфраотряда</a:t>
            </a:r>
            <a:r>
              <a:rPr lang="ru-RU" dirty="0" smtClean="0">
                <a:solidFill>
                  <a:schemeClr val="bg1"/>
                </a:solidFill>
              </a:rPr>
              <a:t> китообразных.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Представляет собой довольно крупного дельфина длиной до 3 метров и массой до 354 килограмм.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Обитает в Северной Атлантике и в прилегающих водах от пролива Дэвиса и </a:t>
            </a:r>
            <a:r>
              <a:rPr lang="ru-RU" dirty="0" err="1" smtClean="0">
                <a:solidFill>
                  <a:schemeClr val="bg1"/>
                </a:solidFill>
              </a:rPr>
              <a:t>Кейп-Кода</a:t>
            </a:r>
            <a:r>
              <a:rPr lang="ru-RU" dirty="0" smtClean="0">
                <a:solidFill>
                  <a:schemeClr val="bg1"/>
                </a:solidFill>
              </a:rPr>
              <a:t> до Баренцева и Балтийских морей, а также на юг до прибрежных вод Португалии и, возможно, Турции.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Встречается в умеренных водах около берега парами или стадами по 10–12 особей, иногда их в стаде может быть несколько сотен.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Питается в основном донными и придонными рыбами, реже ракообразными и моллюсками.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Вид мало изучен, встречается редко. Входит в Красную книгу России как редкий вид.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Снежный барс (Ирбис)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1928802"/>
            <a:ext cx="7215238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880756"/>
          </a:xfrm>
        </p:spPr>
        <p:txBody>
          <a:bodyPr/>
          <a:lstStyle/>
          <a:p>
            <a:endParaRPr lang="ru-RU" dirty="0" smtClean="0"/>
          </a:p>
          <a:p>
            <a:r>
              <a:rPr lang="ru-RU" b="1" dirty="0" smtClean="0">
                <a:solidFill>
                  <a:schemeClr val="bg1"/>
                </a:solidFill>
              </a:rPr>
              <a:t>Снежный</a:t>
            </a:r>
            <a:r>
              <a:rPr lang="ru-RU" dirty="0" smtClean="0">
                <a:solidFill>
                  <a:schemeClr val="bg1"/>
                </a:solidFill>
              </a:rPr>
              <a:t> </a:t>
            </a:r>
            <a:r>
              <a:rPr lang="ru-RU" b="1" dirty="0" smtClean="0">
                <a:solidFill>
                  <a:schemeClr val="bg1"/>
                </a:solidFill>
              </a:rPr>
              <a:t>барс</a:t>
            </a:r>
            <a:r>
              <a:rPr lang="ru-RU" dirty="0" smtClean="0">
                <a:solidFill>
                  <a:schemeClr val="bg1"/>
                </a:solidFill>
              </a:rPr>
              <a:t> имеет статус редкого или находящегося под угрозой исчезновения вида во всех 12 странах его обитания. В России занесён в </a:t>
            </a:r>
            <a:r>
              <a:rPr lang="ru-RU" b="1" dirty="0" smtClean="0">
                <a:solidFill>
                  <a:schemeClr val="bg1"/>
                </a:solidFill>
              </a:rPr>
              <a:t>Красную</a:t>
            </a:r>
            <a:r>
              <a:rPr lang="ru-RU" dirty="0" smtClean="0">
                <a:solidFill>
                  <a:schemeClr val="bg1"/>
                </a:solidFill>
              </a:rPr>
              <a:t> </a:t>
            </a:r>
            <a:r>
              <a:rPr lang="ru-RU" b="1" dirty="0" smtClean="0">
                <a:solidFill>
                  <a:schemeClr val="bg1"/>
                </a:solidFill>
              </a:rPr>
              <a:t>книгу</a:t>
            </a:r>
            <a:r>
              <a:rPr lang="ru-RU" dirty="0" smtClean="0">
                <a:solidFill>
                  <a:schemeClr val="bg1"/>
                </a:solidFill>
              </a:rPr>
              <a:t> (относится к I категории, как редчайший, находящийся на грани исчезновения подвид), Перечень особо ценных диких животных и в приложение I Конвенции о международной торговле видами дикой фауны и флоры, находящимися под угрозой исчезновения.</a:t>
            </a:r>
          </a:p>
          <a:p>
            <a:pPr>
              <a:buNone/>
            </a:pPr>
            <a:r>
              <a:rPr lang="ru-RU" dirty="0" smtClean="0">
                <a:hlinkClick r:id="rId2"/>
              </a:rPr>
              <a:t/>
            </a:r>
            <a:br>
              <a:rPr lang="ru-RU" dirty="0" smtClean="0">
                <a:hlinkClick r:id="rId2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48</TotalTime>
  <Words>423</Words>
  <PresentationFormat>Экран (4:3)</PresentationFormat>
  <Paragraphs>76</Paragraphs>
  <Slides>30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Апекс</vt:lpstr>
      <vt:lpstr>Красная книга России</vt:lpstr>
      <vt:lpstr>Красный или горный волк</vt:lpstr>
      <vt:lpstr>Слайд 3</vt:lpstr>
      <vt:lpstr>сивуч</vt:lpstr>
      <vt:lpstr>Слайд 5</vt:lpstr>
      <vt:lpstr>Беломордый дельфин</vt:lpstr>
      <vt:lpstr>Слайд 7</vt:lpstr>
      <vt:lpstr>Снежный барс (Ирбис)</vt:lpstr>
      <vt:lpstr>Слайд 9</vt:lpstr>
      <vt:lpstr>Амурский горал</vt:lpstr>
      <vt:lpstr>Слайд 11</vt:lpstr>
      <vt:lpstr>Манул (Палласов кот)</vt:lpstr>
      <vt:lpstr>Слайд 13</vt:lpstr>
      <vt:lpstr>Азиатский гепард</vt:lpstr>
      <vt:lpstr>Слайд 15</vt:lpstr>
      <vt:lpstr>Морж атлантический</vt:lpstr>
      <vt:lpstr>Слайд 17</vt:lpstr>
      <vt:lpstr>МАНДАРИНКА </vt:lpstr>
      <vt:lpstr>Слайд 19</vt:lpstr>
      <vt:lpstr>скопа</vt:lpstr>
      <vt:lpstr>Слайд 21</vt:lpstr>
      <vt:lpstr>Паук-серебрянка</vt:lpstr>
      <vt:lpstr>Слайд 23</vt:lpstr>
      <vt:lpstr>Пчела-плотник</vt:lpstr>
      <vt:lpstr>Слайд 25</vt:lpstr>
      <vt:lpstr>Ящурка разноцветная</vt:lpstr>
      <vt:lpstr>Слайд 27</vt:lpstr>
      <vt:lpstr>Белуга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Красная книга России</dc:title>
  <dc:creator>наш ноутбук</dc:creator>
  <cp:lastModifiedBy>наш ноутбук</cp:lastModifiedBy>
  <cp:revision>7</cp:revision>
  <dcterms:created xsi:type="dcterms:W3CDTF">2015-04-05T13:45:31Z</dcterms:created>
  <dcterms:modified xsi:type="dcterms:W3CDTF">2024-08-01T16:14:34Z</dcterms:modified>
</cp:coreProperties>
</file>