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39"/>
  </p:notesMasterIdLst>
  <p:sldIdLst>
    <p:sldId id="259" r:id="rId2"/>
    <p:sldId id="260" r:id="rId3"/>
    <p:sldId id="261" r:id="rId4"/>
    <p:sldId id="262" r:id="rId5"/>
    <p:sldId id="263" r:id="rId6"/>
    <p:sldId id="264" r:id="rId7"/>
    <p:sldId id="265" r:id="rId8"/>
    <p:sldId id="266" r:id="rId9"/>
    <p:sldId id="267" r:id="rId10"/>
    <p:sldId id="268" r:id="rId11"/>
    <p:sldId id="269" r:id="rId12"/>
    <p:sldId id="270" r:id="rId13"/>
    <p:sldId id="271" r:id="rId14"/>
    <p:sldId id="272" r:id="rId15"/>
    <p:sldId id="273" r:id="rId16"/>
    <p:sldId id="274" r:id="rId17"/>
    <p:sldId id="276" r:id="rId18"/>
    <p:sldId id="275" r:id="rId19"/>
    <p:sldId id="277" r:id="rId20"/>
    <p:sldId id="278" r:id="rId21"/>
    <p:sldId id="279" r:id="rId22"/>
    <p:sldId id="280" r:id="rId23"/>
    <p:sldId id="281" r:id="rId24"/>
    <p:sldId id="282" r:id="rId25"/>
    <p:sldId id="283" r:id="rId26"/>
    <p:sldId id="284" r:id="rId27"/>
    <p:sldId id="285" r:id="rId28"/>
    <p:sldId id="286" r:id="rId29"/>
    <p:sldId id="287" r:id="rId30"/>
    <p:sldId id="288" r:id="rId31"/>
    <p:sldId id="289" r:id="rId32"/>
    <p:sldId id="290" r:id="rId33"/>
    <p:sldId id="295" r:id="rId34"/>
    <p:sldId id="291" r:id="rId35"/>
    <p:sldId id="292" r:id="rId36"/>
    <p:sldId id="293" r:id="rId37"/>
    <p:sldId id="294" r:id="rId3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62873" autoAdjust="0"/>
  </p:normalViewPr>
  <p:slideViewPr>
    <p:cSldViewPr snapToGrid="0">
      <p:cViewPr varScale="1">
        <p:scale>
          <a:sx n="49" d="100"/>
          <a:sy n="49" d="100"/>
        </p:scale>
        <p:origin x="581" y="29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DC7014D-CCC8-4B80-8F1F-F5549079AAD1}" type="datetimeFigureOut">
              <a:rPr lang="ru-RU" smtClean="0"/>
              <a:t>24.06.2023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2F4AAF-2527-4FC9-A57C-B6E5753D151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652230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C2F4AAF-2527-4FC9-A57C-B6E5753D151A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9346388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Верблюжье молоко белого цвета с характерным молочным запахом, сладковатым и чуть солоноватым привкусом. </a:t>
            </a:r>
          </a:p>
          <a:p>
            <a:r>
              <a:rPr lang="ru-RU" dirty="0"/>
              <a:t>Содержит значительное количество антибактериальных соединений, что обеспечивает более длительную хранению молока. </a:t>
            </a:r>
          </a:p>
          <a:p>
            <a:r>
              <a:rPr lang="ru-RU" dirty="0"/>
              <a:t>Чаще всего используется для приготовления йогуртов. </a:t>
            </a:r>
          </a:p>
          <a:p>
            <a:r>
              <a:rPr lang="ru-RU" dirty="0"/>
              <a:t>Сыр, произведённый из него, имеет низкое содержание холестерина и легко усваивается даже людьми с непереносимостью лактозы.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C2F4AAF-2527-4FC9-A57C-B6E5753D151A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6984210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Оленье молоко имеет от чисто белого до кремоватого цвета и довольно вязкую, как сливки, консистенцию. </a:t>
            </a:r>
          </a:p>
          <a:p>
            <a:r>
              <a:rPr lang="ru-RU" dirty="0"/>
              <a:t>Вкус оленьего молока, терпкий и резковатый: пить его в сыром виде сможет не каждый. </a:t>
            </a:r>
          </a:p>
          <a:p>
            <a:r>
              <a:rPr lang="ru-RU" dirty="0"/>
              <a:t>В древности оленье молоко хранили в мешках, изготовленных из вывернутых желудков этих животных. </a:t>
            </a:r>
          </a:p>
          <a:p>
            <a:r>
              <a:rPr lang="ru-RU" dirty="0"/>
              <a:t>Сливочное масло, приготовленное из молока оленей, обладает зеленоватым оттенком.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C2F4AAF-2527-4FC9-A57C-B6E5753D151A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9636138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Больше всего белка и жира в молоке оленя, овцы, буйвола. 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C2F4AAF-2527-4FC9-A57C-B6E5753D151A}" type="slidenum">
              <a:rPr lang="ru-RU" smtClean="0"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6969241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Органолептическая оценка товара — это оценка качества, выполненный с помощью органов чувств человека. </a:t>
            </a:r>
          </a:p>
          <a:p>
            <a:r>
              <a:rPr lang="ru-RU" dirty="0"/>
              <a:t>Консистенция. Оценивается при переливании молока из прозрачной бесцветной посуды в другую такую же посуду, затем внимательно рассматривается поверхность посуды.</a:t>
            </a:r>
          </a:p>
          <a:p>
            <a:r>
              <a:rPr lang="ru-RU" dirty="0"/>
              <a:t>Сырое молоко коровье – однородная не тягучая, слегка вязкая жидкость без осадка.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C2F4AAF-2527-4FC9-A57C-B6E5753D151A}" type="slidenum">
              <a:rPr lang="ru-RU" smtClean="0"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0810960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Цвет. В чистую сухую чашку Петри наливают молоко, помещают ее на белую поверхность и осматривают. </a:t>
            </a:r>
          </a:p>
          <a:p>
            <a:r>
              <a:rPr lang="ru-RU" dirty="0"/>
              <a:t>Молоко должно быть непрозрачным, белого цвета со слегка кремовым оттенком.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C2F4AAF-2527-4FC9-A57C-B6E5753D151A}" type="slidenum">
              <a:rPr lang="ru-RU" smtClean="0"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4980134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Запах. Молоко наливают в чистую сухую колбу и закрывают пробкой </a:t>
            </a:r>
          </a:p>
          <a:p>
            <a:r>
              <a:rPr lang="ru-RU" dirty="0"/>
              <a:t>Нагреванию на водяной бане до 72°С. </a:t>
            </a:r>
          </a:p>
          <a:p>
            <a:r>
              <a:rPr lang="ru-RU" dirty="0"/>
              <a:t>Через 30 секунд колбу с молоком охлаждают до температуры 35-39°С и анализируют. </a:t>
            </a:r>
          </a:p>
          <a:p>
            <a:r>
              <a:rPr lang="ru-RU" dirty="0"/>
              <a:t>Запах молока определяют сразу после открывания колбы.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C2F4AAF-2527-4FC9-A57C-B6E5753D151A}" type="slidenum">
              <a:rPr lang="ru-RU" smtClean="0"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5165884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Вкус молока заведомо здорового животного устанавливают, набрав его в рот. </a:t>
            </a:r>
          </a:p>
          <a:p>
            <a:r>
              <a:rPr lang="ru-RU" dirty="0"/>
              <a:t>Проглатывать молоко при определении вкуса не рекомендуется.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C2F4AAF-2527-4FC9-A57C-B6E5753D151A}" type="slidenum">
              <a:rPr lang="ru-RU" smtClean="0"/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8993687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Заводы для переработки молока и производства кисломолочных продуктов укомплектованы современными технологическими линиями. </a:t>
            </a:r>
          </a:p>
          <a:p>
            <a:r>
              <a:rPr lang="ru-RU" dirty="0"/>
              <a:t>В начале технологической линии находятся устройства по приёму и охлаждению молока. </a:t>
            </a:r>
          </a:p>
          <a:p>
            <a:r>
              <a:rPr lang="ru-RU" dirty="0"/>
              <a:t>Далее установлено оборудование по обработке молочных продуктов (пастеризации, заквашиванию, упаковке готовой продукции).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C2F4AAF-2527-4FC9-A57C-B6E5753D151A}" type="slidenum">
              <a:rPr lang="ru-RU" smtClean="0"/>
              <a:t>17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9464854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Молоко бывает парным. </a:t>
            </a:r>
          </a:p>
          <a:p>
            <a:r>
              <a:rPr lang="ru-RU" dirty="0"/>
              <a:t>Парное молоко является свеженадоенным. </a:t>
            </a:r>
          </a:p>
          <a:p>
            <a:r>
              <a:rPr lang="ru-RU" dirty="0"/>
              <a:t>Парное молоко – теплое, оно еще хранит температуру буренки. </a:t>
            </a:r>
          </a:p>
          <a:p>
            <a:r>
              <a:rPr lang="ru-RU" dirty="0"/>
              <a:t>Во время доения в молоко могут попасть различные примеси: солома, сено, шерсть животного.</a:t>
            </a:r>
          </a:p>
          <a:p>
            <a:r>
              <a:rPr lang="ru-RU" dirty="0"/>
              <a:t>Может содержать возбудителей инфекционных болезней, личинки глистов.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C2F4AAF-2527-4FC9-A57C-B6E5753D151A}" type="slidenum">
              <a:rPr lang="ru-RU" smtClean="0"/>
              <a:t>18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1936718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Цельное молоко — простой, обычный продукт, который не подвергался изменению состава с целью повышения или понижения жирности. </a:t>
            </a:r>
          </a:p>
          <a:p>
            <a:r>
              <a:rPr lang="ru-RU" dirty="0"/>
              <a:t>Это максимально натуральное молоко, которое дала корова. </a:t>
            </a:r>
          </a:p>
          <a:p>
            <a:r>
              <a:rPr lang="ru-RU" dirty="0"/>
              <a:t>Цельное обрабатывают термически.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C2F4AAF-2527-4FC9-A57C-B6E5753D151A}" type="slidenum">
              <a:rPr lang="ru-RU" smtClean="0"/>
              <a:t>19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868700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«Молоко – это изумительная пища, приготовленная самой природой» (академик И. П. Павлов). </a:t>
            </a:r>
          </a:p>
          <a:p>
            <a:r>
              <a:rPr lang="ru-RU" dirty="0"/>
              <a:t>Молоко содержит много полезных веществ, витаминов и минералов. </a:t>
            </a:r>
          </a:p>
          <a:p>
            <a:r>
              <a:rPr lang="ru-RU" dirty="0"/>
              <a:t>Выпивая 0,5 литра молока в день, человек получает все необходимые ему питательные вещества.</a:t>
            </a:r>
          </a:p>
          <a:p>
            <a:r>
              <a:rPr lang="ru-RU" dirty="0"/>
              <a:t>Химический состав молока непостоянен и зависит от вида и породы животных, состава кормов. 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C2F4AAF-2527-4FC9-A57C-B6E5753D151A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1874583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Пастеризованное молоко получается в результате кратковременного его нагревания до температуры 85 С в течение 1—1,5 мин. </a:t>
            </a:r>
          </a:p>
          <a:p>
            <a:r>
              <a:rPr lang="ru-RU" dirty="0"/>
              <a:t>При температуре 63— 65 °С в течение 30—40 мин (длительная).</a:t>
            </a:r>
          </a:p>
          <a:p>
            <a:r>
              <a:rPr lang="ru-RU" dirty="0"/>
              <a:t>Большинство бактерий при этом погибает, срок хранения продукта продлевается до 3-5 дней.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C2F4AAF-2527-4FC9-A57C-B6E5753D151A}" type="slidenum">
              <a:rPr lang="ru-RU" smtClean="0"/>
              <a:t>20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1728866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Стерилизованное молоко получается при его нагревании под давлением выше 100 С.</a:t>
            </a:r>
          </a:p>
          <a:p>
            <a:r>
              <a:rPr lang="ru-RU" dirty="0"/>
              <a:t>Происходит полное уничтожение микроорганизмов</a:t>
            </a:r>
          </a:p>
          <a:p>
            <a:r>
              <a:rPr lang="ru-RU" dirty="0"/>
              <a:t>Такое молоко в герметичной упаковке может храниться несколько месяцев. </a:t>
            </a:r>
          </a:p>
          <a:p>
            <a:r>
              <a:rPr lang="ru-RU" dirty="0"/>
              <a:t>Но и содержание полезных веществ в нём снижается.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C2F4AAF-2527-4FC9-A57C-B6E5753D151A}" type="slidenum">
              <a:rPr lang="ru-RU" smtClean="0"/>
              <a:t>21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0550208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err="1"/>
              <a:t>Ультрапастеризация</a:t>
            </a:r>
            <a:r>
              <a:rPr lang="ru-RU" dirty="0"/>
              <a:t> при которой жидкость на 1-2 секунды нагревают до температуры 135—150 °C и сразу же охлаждают до 4—5 °C. </a:t>
            </a:r>
          </a:p>
          <a:p>
            <a:r>
              <a:rPr lang="ru-RU" dirty="0"/>
              <a:t>Молоко после такой обработки пригодно для употребления 6 месяцев и дольше, причем может храниться при комнатной температуре, без охлаждения.</a:t>
            </a:r>
          </a:p>
          <a:p>
            <a:r>
              <a:rPr lang="ru-RU" dirty="0"/>
              <a:t>При </a:t>
            </a:r>
            <a:r>
              <a:rPr lang="ru-RU" dirty="0" err="1"/>
              <a:t>ультрапастеризации</a:t>
            </a:r>
            <a:r>
              <a:rPr lang="ru-RU" dirty="0"/>
              <a:t> (в отличие от обычной пастеризации) возможно незначительное изменение цвета, запаха и вкуса молочных продуктов.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C2F4AAF-2527-4FC9-A57C-B6E5753D151A}" type="slidenum">
              <a:rPr lang="ru-RU" smtClean="0"/>
              <a:t>22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7513595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Обогащённое молоко является продуктом с добавлением минеральных составляющих и витаминов. </a:t>
            </a:r>
          </a:p>
          <a:p>
            <a:r>
              <a:rPr lang="ru-RU" dirty="0"/>
              <a:t>Обработка не влияет на содержание в молоке кальция и других микроэлементов, однако приводит к частичному разрушению фолиевой кислоты и витаминов. 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C2F4AAF-2527-4FC9-A57C-B6E5753D151A}" type="slidenum">
              <a:rPr lang="ru-RU" smtClean="0"/>
              <a:t>23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3709584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Восстановленное молоко получают из сухого порошка. </a:t>
            </a:r>
          </a:p>
          <a:p>
            <a:r>
              <a:rPr lang="ru-RU" dirty="0"/>
              <a:t>На вид его отличить сложно, но это уже совсем другой продукт. </a:t>
            </a:r>
          </a:p>
          <a:p>
            <a:r>
              <a:rPr lang="ru-RU" dirty="0"/>
              <a:t>Жирность данного продукта доведена до стандарта добавлением сливок или его обезжириванием.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C2F4AAF-2527-4FC9-A57C-B6E5753D151A}" type="slidenum">
              <a:rPr lang="ru-RU" smtClean="0"/>
              <a:t>24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61118655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Обезжиренное молоко получают, отделяя сливки от цельного молока. обезжиренное молоко имеет синеватый оттенок.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C2F4AAF-2527-4FC9-A57C-B6E5753D151A}" type="slidenum">
              <a:rPr lang="ru-RU" smtClean="0"/>
              <a:t>25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29848488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Сливки — это густой жирный молочный продукт, образующийся в верхнем слое отстоявшегося молока или отделяемый от молока специальным устройством — сепаратором. </a:t>
            </a:r>
          </a:p>
          <a:p>
            <a:r>
              <a:rPr lang="ru-RU" dirty="0"/>
              <a:t>Сливки выпускают в продажу с содержанием жира 10—20% (обыкновенные) и 35% (жирные). </a:t>
            </a:r>
          </a:p>
          <a:p>
            <a:r>
              <a:rPr lang="ru-RU" dirty="0"/>
              <a:t>Сливки богаче жиром, чем молоко, содержат меньше белка, сахара, минеральных солей и характеризуются высокой энергетической ценностью.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C2F4AAF-2527-4FC9-A57C-B6E5753D151A}" type="slidenum">
              <a:rPr lang="ru-RU" smtClean="0"/>
              <a:t>26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70757587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Топлёное молоко производится из цельного молока путём его кипячения и последующего длительного равномерного прогревания. </a:t>
            </a:r>
          </a:p>
          <a:p>
            <a:r>
              <a:rPr lang="ru-RU" dirty="0"/>
              <a:t>Это традиционное блюдо славянской кухни. </a:t>
            </a:r>
          </a:p>
          <a:p>
            <a:r>
              <a:rPr lang="ru-RU" dirty="0"/>
              <a:t>Продукт имеет бежевый цвет, характерные запах и карамельный привкус. </a:t>
            </a:r>
          </a:p>
          <a:p>
            <a:r>
              <a:rPr lang="ru-RU" dirty="0"/>
              <a:t>Топлёное молоко хорошо хранится, дольше не скисает в сравнении с цельным или кипячёным молоком. </a:t>
            </a:r>
          </a:p>
          <a:p>
            <a:r>
              <a:rPr lang="ru-RU" dirty="0"/>
              <a:t>Топлёное молоко употребляют в основном в виде напитка. </a:t>
            </a:r>
          </a:p>
          <a:p>
            <a:r>
              <a:rPr lang="ru-RU" dirty="0"/>
              <a:t>Используется для изготовления ряженки и в кулинарии (печенье, пироги, кремы).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C2F4AAF-2527-4FC9-A57C-B6E5753D151A}" type="slidenum">
              <a:rPr lang="ru-RU" smtClean="0"/>
              <a:t>27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68559746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Молоко является хорошей питательной средой для развития микроорганизмов.</a:t>
            </a:r>
          </a:p>
          <a:p>
            <a:r>
              <a:rPr lang="ru-RU" dirty="0"/>
              <a:t>Чтобы продлить срок годности молока в домашних условиях, можно прокипятить, а затем хранить в холодильнике.</a:t>
            </a:r>
          </a:p>
          <a:p>
            <a:r>
              <a:rPr lang="ru-RU" dirty="0"/>
              <a:t>Для термической обработки нужна кастрюля с толстым дном. </a:t>
            </a:r>
          </a:p>
          <a:p>
            <a:r>
              <a:rPr lang="ru-RU" dirty="0" err="1"/>
              <a:t>Молоковарка</a:t>
            </a:r>
            <a:r>
              <a:rPr lang="ru-RU" dirty="0"/>
              <a:t> с двойной стенкой между стенками вода это позволяет молоку не убежать. 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C2F4AAF-2527-4FC9-A57C-B6E5753D151A}" type="slidenum">
              <a:rPr lang="ru-RU" smtClean="0"/>
              <a:t>28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79803108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В кулинарии молоко используют для приготовления супов, каш, киселей, кондитерских изделий.</a:t>
            </a:r>
          </a:p>
          <a:p>
            <a:r>
              <a:rPr lang="ru-RU" dirty="0"/>
              <a:t>Молочные супы готовят на цельном молоке, с добавлением воды.</a:t>
            </a:r>
          </a:p>
          <a:p>
            <a:r>
              <a:rPr lang="ru-RU" dirty="0"/>
              <a:t>А также из сгущённого и сухого молока. </a:t>
            </a:r>
          </a:p>
          <a:p>
            <a:r>
              <a:rPr lang="ru-RU" dirty="0"/>
              <a:t>В них добавляют крупы, макаронные изделия, овощи.</a:t>
            </a:r>
          </a:p>
          <a:p>
            <a:r>
              <a:rPr lang="ru-RU" dirty="0"/>
              <a:t>Лучше использовать специальную кастрюлю — </a:t>
            </a:r>
            <a:r>
              <a:rPr lang="ru-RU" dirty="0" err="1"/>
              <a:t>молоковарку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C2F4AAF-2527-4FC9-A57C-B6E5753D151A}" type="slidenum">
              <a:rPr lang="ru-RU" smtClean="0"/>
              <a:t>29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6985714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Молоко укрепляет мышцы, кости, зубы, волосы; помогает работе головного мозга, сердца, нервной системы; способствует пищеварению, росту организма; является общеукрепляющим средством, источником энергии для человека. </a:t>
            </a:r>
          </a:p>
          <a:p>
            <a:r>
              <a:rPr lang="ru-RU" dirty="0"/>
              <a:t>Из молока организм человека получает кальций для детского организма это формирования скелета.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C2F4AAF-2527-4FC9-A57C-B6E5753D151A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48431742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Чтобы молоко при кипячении не свернулось и дольше оставалось свежим, можно положить в кастрюлю немного сахара и охладить молоко с открытой крышкой. 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C2F4AAF-2527-4FC9-A57C-B6E5753D151A}" type="slidenum">
              <a:rPr lang="ru-RU" smtClean="0"/>
              <a:t>30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66097874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Если молоко подгорело, его нужно сразу перелить в другую кастрюльку, поставить её в холодную воду и положить в неё немного соли. 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C2F4AAF-2527-4FC9-A57C-B6E5753D151A}" type="slidenum">
              <a:rPr lang="ru-RU" smtClean="0"/>
              <a:t>31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66353917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Из свернувшегося молока в домашних условиях можно приготовить творог. </a:t>
            </a:r>
          </a:p>
          <a:p>
            <a:r>
              <a:rPr lang="ru-RU" dirty="0"/>
              <a:t>Испорченное молоко и молочные продукты могут стать причиной серьезных заболеваний и отравлений.</a:t>
            </a:r>
          </a:p>
          <a:p>
            <a:r>
              <a:rPr lang="ru-RU" dirty="0"/>
              <a:t>Не рекомендуется употреблять сырое молоко и творог из не пастеризованного молока без предварительной тепловой обработки.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C2F4AAF-2527-4FC9-A57C-B6E5753D151A}" type="slidenum">
              <a:rPr lang="ru-RU" smtClean="0"/>
              <a:t>32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30710106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Молочный суп или жидкую кашу подают в глубоких тарелках (диаметром 24 см). </a:t>
            </a:r>
          </a:p>
          <a:p>
            <a:r>
              <a:rPr lang="ru-RU" dirty="0"/>
              <a:t>Перед подачей молочного блюда на стол ставят плоскую тарелку (</a:t>
            </a:r>
            <a:r>
              <a:rPr lang="ru-RU" dirty="0" err="1"/>
              <a:t>подтарельник</a:t>
            </a:r>
            <a:r>
              <a:rPr lang="ru-RU" dirty="0"/>
              <a:t>).</a:t>
            </a:r>
          </a:p>
          <a:p>
            <a:r>
              <a:rPr lang="ru-RU" dirty="0"/>
              <a:t>Температура подачи молочного супа 75—80 °С, каши — 60—70 °С.</a:t>
            </a:r>
          </a:p>
          <a:p>
            <a:r>
              <a:rPr lang="ru-RU" dirty="0"/>
              <a:t>Перед подачей в суп или кашу добавьте кусочек сливочного масла для улучшения вкуса.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C2F4AAF-2527-4FC9-A57C-B6E5753D151A}" type="slidenum">
              <a:rPr lang="ru-RU" smtClean="0"/>
              <a:t>33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9379952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В далёкие времена, когда люди не имели представления даже об электричестве, надо как-то было охлаждать молочные продукты и продлевать их свежесть. </a:t>
            </a:r>
          </a:p>
          <a:p>
            <a:r>
              <a:rPr lang="ru-RU" dirty="0"/>
              <a:t>Кто знает, что делали наши предки. </a:t>
            </a:r>
          </a:p>
          <a:p>
            <a:r>
              <a:rPr lang="ru-RU" dirty="0"/>
              <a:t>Традиция в молоко класть лягушек сохранялась в российских деревнях вплоть до 20 века. </a:t>
            </a:r>
          </a:p>
          <a:p>
            <a:r>
              <a:rPr lang="ru-RU" dirty="0"/>
              <a:t>Вряд ли в наше время кто-то решится выпить молока, в котором некогда побывала лягушка.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C2F4AAF-2527-4FC9-A57C-B6E5753D151A}" type="slidenum">
              <a:rPr lang="ru-RU" smtClean="0"/>
              <a:t>34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9205094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Лягушка способствовала сохранности молока благодаря слизи, которой покрыто её тело. </a:t>
            </a:r>
          </a:p>
          <a:p>
            <a:r>
              <a:rPr lang="ru-RU" dirty="0"/>
              <a:t>Эта слизь обладает уникальными свойствами. </a:t>
            </a:r>
          </a:p>
          <a:p>
            <a:r>
              <a:rPr lang="ru-RU" dirty="0"/>
              <a:t>Помимо защиты животного от нападения (она может легко выскользнуть из пасти или лап хищника), слизь выполняет обеззараживающую и антибактериальную функцию. 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C2F4AAF-2527-4FC9-A57C-B6E5753D151A}" type="slidenum">
              <a:rPr lang="ru-RU" smtClean="0"/>
              <a:t>35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58540746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Это своего рода специальный секрет, благодаря которому на коже не размножаются бактерии. </a:t>
            </a:r>
          </a:p>
          <a:p>
            <a:r>
              <a:rPr lang="ru-RU" dirty="0"/>
              <a:t>В это сложно поверить, но из неё даже изготавливают антибиотики. </a:t>
            </a:r>
          </a:p>
          <a:p>
            <a:r>
              <a:rPr lang="ru-RU" dirty="0"/>
              <a:t>Таким образом, слизь, покрывающая тело лягушки, мешала размножению молочнокислых бактерий в молоке. </a:t>
            </a:r>
          </a:p>
          <a:p>
            <a:r>
              <a:rPr lang="ru-RU" dirty="0"/>
              <a:t>Оно оставалось свежим надолго. 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C2F4AAF-2527-4FC9-A57C-B6E5753D151A}" type="slidenum">
              <a:rPr lang="ru-RU" smtClean="0"/>
              <a:t>36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4986741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Есть индивидуальная непереносимость лактозы: некоторые люди с рождения имеют непереносимость молочного сахара (лактозы), а другие приобретают её с возрастом. </a:t>
            </a:r>
          </a:p>
          <a:p>
            <a:r>
              <a:rPr lang="ru-RU" dirty="0"/>
              <a:t>Молоко может вызвать аллергическую реакцию в виде отека, высыпаний, удушья. 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C2F4AAF-2527-4FC9-A57C-B6E5753D151A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8409237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Коровье молоко белого цвета, с желтоватым оттенком. </a:t>
            </a:r>
          </a:p>
          <a:p>
            <a:r>
              <a:rPr lang="ru-RU" dirty="0"/>
              <a:t>Коровье молоко производится в больших количествах и является наиболее продаваемым видом молока животных.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C2F4AAF-2527-4FC9-A57C-B6E5753D151A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1189882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Козье молоко белого цвета и не вызывает аллергических реакций. </a:t>
            </a:r>
          </a:p>
          <a:p>
            <a:r>
              <a:rPr lang="ru-RU" dirty="0"/>
              <a:t>По своей пищевой ценности приближается к грудному молоку женщины. </a:t>
            </a:r>
          </a:p>
          <a:p>
            <a:r>
              <a:rPr lang="ru-RU" dirty="0"/>
              <a:t>В составе козьего молока, по сравнению с грудным женским молоком, меньше железа.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C2F4AAF-2527-4FC9-A57C-B6E5753D151A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949479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Овечье молоко имеет специфический, резкий запах, вязкое, густое. </a:t>
            </a:r>
          </a:p>
          <a:p>
            <a:r>
              <a:rPr lang="ru-RU" dirty="0"/>
              <a:t>В основном его не употребляют в сыром виде. </a:t>
            </a:r>
          </a:p>
          <a:p>
            <a:r>
              <a:rPr lang="ru-RU" dirty="0"/>
              <a:t>Оно в полтора раза гуще, жирней и питательней коровьего.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C2F4AAF-2527-4FC9-A57C-B6E5753D151A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518677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Кобылье молоко с голубоватым оттенком, немного терпкого сладковатого вкуса. </a:t>
            </a:r>
          </a:p>
          <a:p>
            <a:r>
              <a:rPr lang="ru-RU" dirty="0"/>
              <a:t>Его используют для приготовления ценного диетического и лечебного продукта — кумыса, а также для производства косметики. </a:t>
            </a:r>
          </a:p>
          <a:p>
            <a:r>
              <a:rPr lang="ru-RU" dirty="0"/>
              <a:t>По сравнению с коровьим, содержится в 2 раза меньше белков и жира, но почти в 1,5 раза больше лактозы.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C2F4AAF-2527-4FC9-A57C-B6E5753D151A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2609910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В буйволином молоке, как и в овечьем больше белка, жира и лактозы, чем в коровьем молоке. </a:t>
            </a:r>
          </a:p>
          <a:p>
            <a:r>
              <a:rPr lang="ru-RU" dirty="0"/>
              <a:t>Является основным видом молока, потребляемым во многих странах Южной Азии. </a:t>
            </a:r>
          </a:p>
          <a:p>
            <a:r>
              <a:rPr lang="ru-RU" dirty="0"/>
              <a:t>Имеет густую консистенцию, которая подходит для производства молочных продуктов на основе жира, таких как сливочное масло, топленое масло, сыр и мороженое.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C2F4AAF-2527-4FC9-A57C-B6E5753D151A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5029381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23F689-B89E-4977-8773-049916D50EB6}" type="datetimeFigureOut">
              <a:rPr lang="ru-RU" smtClean="0"/>
              <a:t>24.06.2023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74583B-519C-4DA2-B073-B1E5C28D9CF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728261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23F689-B89E-4977-8773-049916D50EB6}" type="datetimeFigureOut">
              <a:rPr lang="ru-RU" smtClean="0"/>
              <a:t>24.06.2023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74583B-519C-4DA2-B073-B1E5C28D9CF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208184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23F689-B89E-4977-8773-049916D50EB6}" type="datetimeFigureOut">
              <a:rPr lang="ru-RU" smtClean="0"/>
              <a:t>24.06.2023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74583B-519C-4DA2-B073-B1E5C28D9CF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697486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23F689-B89E-4977-8773-049916D50EB6}" type="datetimeFigureOut">
              <a:rPr lang="ru-RU" smtClean="0"/>
              <a:t>24.06.2023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74583B-519C-4DA2-B073-B1E5C28D9CF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403289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23F689-B89E-4977-8773-049916D50EB6}" type="datetimeFigureOut">
              <a:rPr lang="ru-RU" smtClean="0"/>
              <a:t>24.06.2023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74583B-519C-4DA2-B073-B1E5C28D9CF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641704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23F689-B89E-4977-8773-049916D50EB6}" type="datetimeFigureOut">
              <a:rPr lang="ru-RU" smtClean="0"/>
              <a:t>24.06.2023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74583B-519C-4DA2-B073-B1E5C28D9CF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658559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23F689-B89E-4977-8773-049916D50EB6}" type="datetimeFigureOut">
              <a:rPr lang="ru-RU" smtClean="0"/>
              <a:t>24.06.2023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74583B-519C-4DA2-B073-B1E5C28D9CF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286797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23F689-B89E-4977-8773-049916D50EB6}" type="datetimeFigureOut">
              <a:rPr lang="ru-RU" smtClean="0"/>
              <a:t>24.06.2023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74583B-519C-4DA2-B073-B1E5C28D9CF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711320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23F689-B89E-4977-8773-049916D50EB6}" type="datetimeFigureOut">
              <a:rPr lang="ru-RU" smtClean="0"/>
              <a:t>24.06.2023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74583B-519C-4DA2-B073-B1E5C28D9CF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027035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23F689-B89E-4977-8773-049916D50EB6}" type="datetimeFigureOut">
              <a:rPr lang="ru-RU" smtClean="0"/>
              <a:t>24.06.2023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74583B-519C-4DA2-B073-B1E5C28D9CF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79572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23F689-B89E-4977-8773-049916D50EB6}" type="datetimeFigureOut">
              <a:rPr lang="ru-RU" smtClean="0"/>
              <a:t>24.06.2023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74583B-519C-4DA2-B073-B1E5C28D9CF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263334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23F689-B89E-4977-8773-049916D50EB6}" type="datetimeFigureOut">
              <a:rPr lang="ru-RU" smtClean="0"/>
              <a:t>24.06.2023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74583B-519C-4DA2-B073-B1E5C28D9CF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005570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2.png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4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1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3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6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6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gif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67B40F34-FA2B-4E9E-87BC-472FA22DF7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200" y="5350782"/>
            <a:ext cx="7750629" cy="1325563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  <a:t>Технологии производства молока. Приготовления продуктов и блюд из него.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66BE627-E475-4692-8782-D4DA0243DD4A}"/>
              </a:ext>
            </a:extLst>
          </p:cNvPr>
          <p:cNvSpPr txBox="1"/>
          <p:nvPr/>
        </p:nvSpPr>
        <p:spPr>
          <a:xfrm>
            <a:off x="411368" y="3701143"/>
            <a:ext cx="2457724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7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ТЕМА</a:t>
            </a:r>
          </a:p>
        </p:txBody>
      </p:sp>
    </p:spTree>
    <p:extLst>
      <p:ext uri="{BB962C8B-B14F-4D97-AF65-F5344CB8AC3E}">
        <p14:creationId xmlns:p14="http://schemas.microsoft.com/office/powerpoint/2010/main" val="15812541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14B3828-D331-4D17-8665-A8289AD3F6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Верблюжье молоко 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93FF663D-AC6B-4F11-A75B-6E033DD97BB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1185" y="2113119"/>
            <a:ext cx="4088462" cy="4035018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FF93B3C7-4FFF-4271-A89B-93B88E9DA29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62666" y="4280282"/>
            <a:ext cx="3723745" cy="2460768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78F61438-02E5-4D06-9193-605D8AC29F02}"/>
              </a:ext>
            </a:extLst>
          </p:cNvPr>
          <p:cNvSpPr txBox="1"/>
          <p:nvPr/>
        </p:nvSpPr>
        <p:spPr>
          <a:xfrm>
            <a:off x="6824913" y="3572396"/>
            <a:ext cx="1849856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4000" dirty="0" err="1">
                <a:solidFill>
                  <a:srgbClr val="C00000"/>
                </a:solidFill>
              </a:rPr>
              <a:t>Аккави</a:t>
            </a:r>
            <a:endParaRPr lang="ru-RU" sz="4000" dirty="0">
              <a:solidFill>
                <a:srgbClr val="C00000"/>
              </a:solidFill>
            </a:endParaRPr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D548CBAB-6E03-4673-ABFB-28C11C24D00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00809" y="1937083"/>
            <a:ext cx="2622222" cy="1784127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D8B0491E-9938-4CA9-B938-D6748D28520A}"/>
              </a:ext>
            </a:extLst>
          </p:cNvPr>
          <p:cNvSpPr txBox="1"/>
          <p:nvPr/>
        </p:nvSpPr>
        <p:spPr>
          <a:xfrm>
            <a:off x="7626016" y="1720367"/>
            <a:ext cx="2097505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4000" dirty="0" err="1">
                <a:solidFill>
                  <a:srgbClr val="C00000"/>
                </a:solidFill>
              </a:rPr>
              <a:t>Капчгул</a:t>
            </a:r>
            <a:endParaRPr lang="ru-RU" sz="40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657112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14B3828-D331-4D17-8665-A8289AD3F6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Оленье молоко 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5FAF1157-75A9-4249-A246-5EE3ECA5791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2150" y="2064326"/>
            <a:ext cx="7354877" cy="4140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771992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6865B34-4C2F-4BB4-948E-9099AF9B36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7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Молоко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3187120-236C-4C82-BDA7-D6EED45E08A4}"/>
              </a:ext>
            </a:extLst>
          </p:cNvPr>
          <p:cNvSpPr txBox="1"/>
          <p:nvPr/>
        </p:nvSpPr>
        <p:spPr>
          <a:xfrm>
            <a:off x="664744" y="1690688"/>
            <a:ext cx="2126582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4800" dirty="0">
                <a:solidFill>
                  <a:srgbClr val="C00000"/>
                </a:solidFill>
              </a:rPr>
              <a:t>Олень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A8D1B18B-8B60-43B8-83D2-7D3666A2A34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8176" y="2589534"/>
            <a:ext cx="3377778" cy="2577778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40C760A1-9930-4023-B656-33DDB8A05814}"/>
              </a:ext>
            </a:extLst>
          </p:cNvPr>
          <p:cNvSpPr txBox="1"/>
          <p:nvPr/>
        </p:nvSpPr>
        <p:spPr>
          <a:xfrm>
            <a:off x="5153025" y="3003640"/>
            <a:ext cx="1717508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4800" dirty="0">
                <a:solidFill>
                  <a:srgbClr val="C00000"/>
                </a:solidFill>
              </a:rPr>
              <a:t>Овца</a:t>
            </a:r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053BF43D-D6FF-4453-ACAE-869523907BB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2890" y="3854360"/>
            <a:ext cx="3377778" cy="2577778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77BC7A58-8E5E-4653-915E-DBF3B1D276A3}"/>
              </a:ext>
            </a:extLst>
          </p:cNvPr>
          <p:cNvSpPr txBox="1"/>
          <p:nvPr/>
        </p:nvSpPr>
        <p:spPr>
          <a:xfrm>
            <a:off x="8855743" y="1931665"/>
            <a:ext cx="2261435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4800" dirty="0">
                <a:solidFill>
                  <a:srgbClr val="C00000"/>
                </a:solidFill>
              </a:rPr>
              <a:t>Буйвол</a:t>
            </a:r>
          </a:p>
        </p:txBody>
      </p:sp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E7F61EC5-CC14-44B8-9EB0-A728AE2D0C7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66048" y="3003639"/>
            <a:ext cx="3377778" cy="2577778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D3B3DFBC-B8FE-426E-AC4F-547DF3BCFC39}"/>
              </a:ext>
            </a:extLst>
          </p:cNvPr>
          <p:cNvSpPr txBox="1"/>
          <p:nvPr/>
        </p:nvSpPr>
        <p:spPr>
          <a:xfrm>
            <a:off x="2963779" y="1466149"/>
            <a:ext cx="6096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solidFill>
                  <a:schemeClr val="accent2">
                    <a:lumMod val="50000"/>
                  </a:schemeClr>
                </a:solidFill>
              </a:rPr>
              <a:t>Больше всего белка и жира </a:t>
            </a:r>
          </a:p>
        </p:txBody>
      </p:sp>
    </p:spTree>
    <p:extLst>
      <p:ext uri="{BB962C8B-B14F-4D97-AF65-F5344CB8AC3E}">
        <p14:creationId xmlns:p14="http://schemas.microsoft.com/office/powerpoint/2010/main" val="394222965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6865B34-4C2F-4BB4-948E-9099AF9B36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62085"/>
            <a:ext cx="12192000" cy="1670965"/>
          </a:xfrm>
        </p:spPr>
        <p:txBody>
          <a:bodyPr>
            <a:normAutofit fontScale="90000"/>
          </a:bodyPr>
          <a:lstStyle/>
          <a:p>
            <a:pPr algn="ctr"/>
            <a:r>
              <a:rPr lang="ru-RU" sz="7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Органолептические показатели молока.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3187120-236C-4C82-BDA7-D6EED45E08A4}"/>
              </a:ext>
            </a:extLst>
          </p:cNvPr>
          <p:cNvSpPr txBox="1"/>
          <p:nvPr/>
        </p:nvSpPr>
        <p:spPr>
          <a:xfrm>
            <a:off x="4214059" y="1733050"/>
            <a:ext cx="4063667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4800" dirty="0">
                <a:solidFill>
                  <a:srgbClr val="C00000"/>
                </a:solidFill>
              </a:rPr>
              <a:t>Консистенция. 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76B1FAF8-DABE-4F3D-BC25-A9217ADC541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5524" y="2564047"/>
            <a:ext cx="5980952" cy="3961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206019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6865B34-4C2F-4BB4-948E-9099AF9B36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62085"/>
            <a:ext cx="12192000" cy="1670965"/>
          </a:xfrm>
        </p:spPr>
        <p:txBody>
          <a:bodyPr>
            <a:normAutofit fontScale="90000"/>
          </a:bodyPr>
          <a:lstStyle/>
          <a:p>
            <a:pPr algn="ctr"/>
            <a:r>
              <a:rPr lang="ru-RU" sz="7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Органолептические показатели молока.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3187120-236C-4C82-BDA7-D6EED45E08A4}"/>
              </a:ext>
            </a:extLst>
          </p:cNvPr>
          <p:cNvSpPr txBox="1"/>
          <p:nvPr/>
        </p:nvSpPr>
        <p:spPr>
          <a:xfrm>
            <a:off x="4064166" y="1889461"/>
            <a:ext cx="4063667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4800" dirty="0">
                <a:solidFill>
                  <a:srgbClr val="C00000"/>
                </a:solidFill>
              </a:rPr>
              <a:t>Цвет.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E0667D91-1E13-4818-800A-9A4CB9DAB27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9385" y="3906377"/>
            <a:ext cx="2793651" cy="1980952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7419755A-045B-49B0-8600-33D32CAD3479}"/>
              </a:ext>
            </a:extLst>
          </p:cNvPr>
          <p:cNvSpPr txBox="1"/>
          <p:nvPr/>
        </p:nvSpPr>
        <p:spPr>
          <a:xfrm>
            <a:off x="348916" y="3260046"/>
            <a:ext cx="353728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dirty="0">
                <a:solidFill>
                  <a:srgbClr val="C00000"/>
                </a:solidFill>
              </a:rPr>
              <a:t>Чашка Петри </a:t>
            </a:r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D26C1209-152A-4ECF-89D2-92ACA4C7614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37160" y="2879478"/>
            <a:ext cx="3537284" cy="33224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337661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6865B34-4C2F-4BB4-948E-9099AF9B36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62085"/>
            <a:ext cx="12192000" cy="1670965"/>
          </a:xfrm>
        </p:spPr>
        <p:txBody>
          <a:bodyPr>
            <a:normAutofit fontScale="90000"/>
          </a:bodyPr>
          <a:lstStyle/>
          <a:p>
            <a:pPr algn="ctr"/>
            <a:r>
              <a:rPr lang="ru-RU" sz="7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Органолептические показатели молока.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3187120-236C-4C82-BDA7-D6EED45E08A4}"/>
              </a:ext>
            </a:extLst>
          </p:cNvPr>
          <p:cNvSpPr txBox="1"/>
          <p:nvPr/>
        </p:nvSpPr>
        <p:spPr>
          <a:xfrm>
            <a:off x="3886200" y="1890765"/>
            <a:ext cx="4063667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4800" dirty="0">
                <a:solidFill>
                  <a:srgbClr val="C00000"/>
                </a:solidFill>
              </a:rPr>
              <a:t>Запах.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F809239D-B495-44BF-9D3F-08A78ACC07A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6869" y="2721762"/>
            <a:ext cx="5448057" cy="33293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998048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6865B34-4C2F-4BB4-948E-9099AF9B36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62085"/>
            <a:ext cx="12192000" cy="1670965"/>
          </a:xfrm>
        </p:spPr>
        <p:txBody>
          <a:bodyPr>
            <a:normAutofit fontScale="90000"/>
          </a:bodyPr>
          <a:lstStyle/>
          <a:p>
            <a:pPr algn="ctr"/>
            <a:r>
              <a:rPr lang="ru-RU" sz="7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Органолептические показатели молока.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3187120-236C-4C82-BDA7-D6EED45E08A4}"/>
              </a:ext>
            </a:extLst>
          </p:cNvPr>
          <p:cNvSpPr txBox="1"/>
          <p:nvPr/>
        </p:nvSpPr>
        <p:spPr>
          <a:xfrm>
            <a:off x="3886200" y="1890765"/>
            <a:ext cx="4063667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4800" dirty="0">
                <a:solidFill>
                  <a:srgbClr val="C00000"/>
                </a:solidFill>
              </a:rPr>
              <a:t>Вкус.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F249187A-B13D-4D2A-8676-56E04907DFB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7524" y="2879477"/>
            <a:ext cx="5001018" cy="33576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885732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6865B34-4C2F-4BB4-948E-9099AF9B36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62085"/>
            <a:ext cx="12192000" cy="1670965"/>
          </a:xfrm>
        </p:spPr>
        <p:txBody>
          <a:bodyPr>
            <a:normAutofit/>
          </a:bodyPr>
          <a:lstStyle/>
          <a:p>
            <a:pPr algn="ctr"/>
            <a:r>
              <a:rPr lang="ru-RU" sz="7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Технологические линии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59705A93-F136-4754-AF6A-414C58E2616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142" y="1801153"/>
            <a:ext cx="4965775" cy="3305663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DB8DF26F-A6E2-4E13-83C2-75513057C46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3136" y="2927236"/>
            <a:ext cx="5015873" cy="35301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964916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062D2B3-BF50-423C-AA0F-35C42A3136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1325563"/>
          </a:xfrm>
        </p:spPr>
        <p:txBody>
          <a:bodyPr>
            <a:normAutofit/>
          </a:bodyPr>
          <a:lstStyle/>
          <a:p>
            <a:pPr algn="ctr"/>
            <a:r>
              <a:rPr lang="ru-RU" sz="5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Парное молоко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D291C687-DA34-48F1-8C88-64E10798A16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499" y="1191127"/>
            <a:ext cx="3583748" cy="5380205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745F8913-313C-4F5F-82B6-F2A374FA39A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57151" y="1628915"/>
            <a:ext cx="6440350" cy="45046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857991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062D2B3-BF50-423C-AA0F-35C42A3136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1325563"/>
          </a:xfrm>
        </p:spPr>
        <p:txBody>
          <a:bodyPr>
            <a:normAutofit/>
          </a:bodyPr>
          <a:lstStyle/>
          <a:p>
            <a:pPr algn="ctr"/>
            <a:r>
              <a:rPr lang="ru-RU" sz="5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Цельное  молоко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93503626-8878-4007-9929-6596EFD6063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60486" y="1325563"/>
            <a:ext cx="6103040" cy="47244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365883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E76B02B-8401-4AAA-932E-358792B3A6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3157" y="410817"/>
            <a:ext cx="10515600" cy="1889471"/>
          </a:xfrm>
        </p:spPr>
        <p:txBody>
          <a:bodyPr>
            <a:normAutofit fontScale="90000"/>
          </a:bodyPr>
          <a:lstStyle/>
          <a:p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«Молоко – это изумительная пища, приготовленная самой природой» </a:t>
            </a:r>
            <a:b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(академик И. П. Павлов). 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5D2959EA-60EE-42B0-95AD-CE6F84E27D7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50018" y="235226"/>
            <a:ext cx="2236305" cy="2730035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DD7126DA-630B-4B77-999F-2EB46AC7DD8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3826" y="2586847"/>
            <a:ext cx="5129756" cy="40008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379002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062D2B3-BF50-423C-AA0F-35C42A3136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1325563"/>
          </a:xfrm>
        </p:spPr>
        <p:txBody>
          <a:bodyPr>
            <a:normAutofit/>
          </a:bodyPr>
          <a:lstStyle/>
          <a:p>
            <a:pPr algn="ctr"/>
            <a:r>
              <a:rPr lang="ru-RU" sz="5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Пастеризованное  молоко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FD5F82A-DF40-4745-A01F-D78372CF200E}"/>
              </a:ext>
            </a:extLst>
          </p:cNvPr>
          <p:cNvSpPr txBox="1"/>
          <p:nvPr/>
        </p:nvSpPr>
        <p:spPr>
          <a:xfrm>
            <a:off x="2770271" y="1668197"/>
            <a:ext cx="6093994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4000" dirty="0">
                <a:solidFill>
                  <a:srgbClr val="C00000"/>
                </a:solidFill>
              </a:rPr>
              <a:t>до температуры 85 С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5B38B99E-7FC5-418E-9343-8E3F9BB7AD1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425088">
            <a:off x="3197382" y="1702407"/>
            <a:ext cx="5422534" cy="54157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831823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062D2B3-BF50-423C-AA0F-35C42A3136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1325563"/>
          </a:xfrm>
        </p:spPr>
        <p:txBody>
          <a:bodyPr>
            <a:normAutofit/>
          </a:bodyPr>
          <a:lstStyle/>
          <a:p>
            <a:pPr algn="ctr"/>
            <a:r>
              <a:rPr lang="ru-RU" sz="5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Стерилизованное  молоко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FD5F82A-DF40-4745-A01F-D78372CF200E}"/>
              </a:ext>
            </a:extLst>
          </p:cNvPr>
          <p:cNvSpPr txBox="1"/>
          <p:nvPr/>
        </p:nvSpPr>
        <p:spPr>
          <a:xfrm>
            <a:off x="2770271" y="1668197"/>
            <a:ext cx="6093994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4000" dirty="0">
                <a:solidFill>
                  <a:srgbClr val="C00000"/>
                </a:solidFill>
              </a:rPr>
              <a:t>выше 100 С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E6B7B225-D664-446C-981A-BCFA2994F92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064081">
            <a:off x="4293564" y="1862495"/>
            <a:ext cx="3047408" cy="46706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093051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062D2B3-BF50-423C-AA0F-35C42A3136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1325563"/>
          </a:xfrm>
        </p:spPr>
        <p:txBody>
          <a:bodyPr>
            <a:normAutofit/>
          </a:bodyPr>
          <a:lstStyle/>
          <a:p>
            <a:pPr algn="ctr"/>
            <a:r>
              <a:rPr lang="ru-RU" sz="5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Ультрапастеризованное  молоко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7F5DE791-7B35-492E-B9CA-3CE8F603509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07634" y="1325563"/>
            <a:ext cx="3399099" cy="52096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928478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062D2B3-BF50-423C-AA0F-35C42A3136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1325563"/>
          </a:xfrm>
        </p:spPr>
        <p:txBody>
          <a:bodyPr>
            <a:normAutofit/>
          </a:bodyPr>
          <a:lstStyle/>
          <a:p>
            <a:pPr algn="ctr"/>
            <a:r>
              <a:rPr lang="ru-RU" sz="5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Обогащённое молоко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31512A64-5A86-4C3D-B8A5-EB2C7D65673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5161" y="1418649"/>
            <a:ext cx="4023492" cy="51956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094760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062D2B3-BF50-423C-AA0F-35C42A3136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1325563"/>
          </a:xfrm>
        </p:spPr>
        <p:txBody>
          <a:bodyPr>
            <a:normAutofit/>
          </a:bodyPr>
          <a:lstStyle/>
          <a:p>
            <a:pPr algn="ctr"/>
            <a:r>
              <a:rPr lang="ru-RU" sz="5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Восстановленное  молоко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886E216C-896B-49C5-913A-36E04D4C674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4977" y="1905481"/>
            <a:ext cx="10175949" cy="34926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480563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062D2B3-BF50-423C-AA0F-35C42A3136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1325563"/>
          </a:xfrm>
        </p:spPr>
        <p:txBody>
          <a:bodyPr>
            <a:normAutofit/>
          </a:bodyPr>
          <a:lstStyle/>
          <a:p>
            <a:pPr algn="ctr"/>
            <a:r>
              <a:rPr lang="ru-RU" sz="5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Обезжиренное  молоко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1B3A4CAC-1C5A-43F4-98DB-95A462DA67B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856090">
            <a:off x="3993257" y="1044"/>
            <a:ext cx="3045218" cy="64486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953613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062D2B3-BF50-423C-AA0F-35C42A3136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1325563"/>
          </a:xfrm>
        </p:spPr>
        <p:txBody>
          <a:bodyPr>
            <a:normAutofit/>
          </a:bodyPr>
          <a:lstStyle/>
          <a:p>
            <a:pPr algn="ctr"/>
            <a:r>
              <a:rPr lang="ru-RU" sz="5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Сливки.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96604B94-42F9-4DBA-BE13-E3FC051320B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0908" y="2150489"/>
            <a:ext cx="2897797" cy="3618243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10E6C5F4-60AA-4CD6-812F-146647893C6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15722" y="2150489"/>
            <a:ext cx="1958056" cy="3897464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F776F6ED-4863-4692-B23C-88BA9F57788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1290" y="2896099"/>
            <a:ext cx="2986366" cy="3546309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68AC5A3B-12AC-441C-899B-13B6B0BEDED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10795" y="415592"/>
            <a:ext cx="2234921" cy="23492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028094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062D2B3-BF50-423C-AA0F-35C42A3136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1325563"/>
          </a:xfrm>
        </p:spPr>
        <p:txBody>
          <a:bodyPr>
            <a:normAutofit/>
          </a:bodyPr>
          <a:lstStyle/>
          <a:p>
            <a:pPr algn="ctr"/>
            <a:r>
              <a:rPr lang="ru-RU" sz="5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Топлёное молоко. 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3EF78DBC-FB3D-420B-AB06-FE12C7E7150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613" y="1325563"/>
            <a:ext cx="2234921" cy="4558730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767784E1-E8B6-4F62-AB4C-568D0C37AC5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06991" y="1960484"/>
            <a:ext cx="5219047" cy="39238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849915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062D2B3-BF50-423C-AA0F-35C42A3136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1325563"/>
          </a:xfrm>
        </p:spPr>
        <p:txBody>
          <a:bodyPr>
            <a:normAutofit/>
          </a:bodyPr>
          <a:lstStyle/>
          <a:p>
            <a:pPr algn="ctr"/>
            <a:r>
              <a:rPr lang="ru-RU" sz="5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Советы. 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2A88B991-91C8-4F31-A44C-DFFF6203197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1553" y="1542131"/>
            <a:ext cx="6222222" cy="4685714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DA1C0B41-58A9-4C40-8AEF-B3A88B0CCEC3}"/>
              </a:ext>
            </a:extLst>
          </p:cNvPr>
          <p:cNvSpPr txBox="1"/>
          <p:nvPr/>
        </p:nvSpPr>
        <p:spPr>
          <a:xfrm>
            <a:off x="7053513" y="1542131"/>
            <a:ext cx="6093994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4800" dirty="0"/>
              <a:t>Молоковарка</a:t>
            </a:r>
          </a:p>
        </p:txBody>
      </p:sp>
    </p:spTree>
    <p:extLst>
      <p:ext uri="{BB962C8B-B14F-4D97-AF65-F5344CB8AC3E}">
        <p14:creationId xmlns:p14="http://schemas.microsoft.com/office/powerpoint/2010/main" val="306692460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062D2B3-BF50-423C-AA0F-35C42A3136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1325563"/>
          </a:xfrm>
        </p:spPr>
        <p:txBody>
          <a:bodyPr>
            <a:normAutofit/>
          </a:bodyPr>
          <a:lstStyle/>
          <a:p>
            <a:pPr algn="ctr"/>
            <a:r>
              <a:rPr lang="ru-RU" sz="5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Блюда из молока. 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A1C0B41-58A9-4C40-8AEF-B3A88B0CCEC3}"/>
              </a:ext>
            </a:extLst>
          </p:cNvPr>
          <p:cNvSpPr txBox="1"/>
          <p:nvPr/>
        </p:nvSpPr>
        <p:spPr>
          <a:xfrm>
            <a:off x="7053513" y="1542131"/>
            <a:ext cx="6093994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4800" dirty="0"/>
              <a:t>Молочные супы 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58FE0928-D480-4889-B573-982D57BB7BD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0600" y="1455820"/>
            <a:ext cx="6017658" cy="48727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5930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D58786F-D2E2-49A3-86F1-2C66753476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7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Польза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258DB171-0D75-40BA-8635-89220DD63DF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1690688"/>
            <a:ext cx="4788456" cy="3699536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6E3C066A-2556-4960-9E1D-B4F3BEFC7D7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03235" y="2377998"/>
            <a:ext cx="5623119" cy="41148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366889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062D2B3-BF50-423C-AA0F-35C42A3136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1325563"/>
          </a:xfrm>
        </p:spPr>
        <p:txBody>
          <a:bodyPr>
            <a:normAutofit/>
          </a:bodyPr>
          <a:lstStyle/>
          <a:p>
            <a:pPr algn="ctr"/>
            <a:r>
              <a:rPr lang="ru-RU" sz="5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Советы. 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A1C0B41-58A9-4C40-8AEF-B3A88B0CCEC3}"/>
              </a:ext>
            </a:extLst>
          </p:cNvPr>
          <p:cNvSpPr txBox="1"/>
          <p:nvPr/>
        </p:nvSpPr>
        <p:spPr>
          <a:xfrm>
            <a:off x="8364955" y="1770731"/>
            <a:ext cx="2307055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4800" dirty="0"/>
              <a:t>Сахар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8BD2495A-CC06-4BC7-ACA3-F2B6AE80920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6720" y="2162166"/>
            <a:ext cx="5561905" cy="40888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7333716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062D2B3-BF50-423C-AA0F-35C42A3136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1325563"/>
          </a:xfrm>
        </p:spPr>
        <p:txBody>
          <a:bodyPr>
            <a:normAutofit/>
          </a:bodyPr>
          <a:lstStyle/>
          <a:p>
            <a:pPr algn="ctr"/>
            <a:r>
              <a:rPr lang="ru-RU" sz="5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Советы. 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A1C0B41-58A9-4C40-8AEF-B3A88B0CCEC3}"/>
              </a:ext>
            </a:extLst>
          </p:cNvPr>
          <p:cNvSpPr txBox="1"/>
          <p:nvPr/>
        </p:nvSpPr>
        <p:spPr>
          <a:xfrm>
            <a:off x="8364955" y="1770731"/>
            <a:ext cx="2307055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4800" dirty="0"/>
              <a:t>Соль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87838C58-A909-4929-8F1D-21DEC1AC670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9990" y="2128080"/>
            <a:ext cx="6223065" cy="37264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1150462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062D2B3-BF50-423C-AA0F-35C42A3136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1325563"/>
          </a:xfrm>
        </p:spPr>
        <p:txBody>
          <a:bodyPr>
            <a:normAutofit/>
          </a:bodyPr>
          <a:lstStyle/>
          <a:p>
            <a:pPr algn="ctr"/>
            <a:r>
              <a:rPr lang="ru-RU" sz="5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Советы. 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A1C0B41-58A9-4C40-8AEF-B3A88B0CCEC3}"/>
              </a:ext>
            </a:extLst>
          </p:cNvPr>
          <p:cNvSpPr txBox="1"/>
          <p:nvPr/>
        </p:nvSpPr>
        <p:spPr>
          <a:xfrm>
            <a:off x="8364955" y="1770731"/>
            <a:ext cx="2307055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4800" dirty="0"/>
              <a:t>Творог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98FA6D57-ABE0-455C-8F89-D099F27D5D9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9313" y="1770731"/>
            <a:ext cx="4708102" cy="47081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9839813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3ECE87E-5314-73B5-0BEC-295904B138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4034713"/>
            <a:ext cx="7507014" cy="1325563"/>
          </a:xfrm>
        </p:spPr>
        <p:txBody>
          <a:bodyPr/>
          <a:lstStyle/>
          <a:p>
            <a:pPr algn="ctr"/>
            <a:r>
              <a:rPr lang="ru-RU" b="1" dirty="0">
                <a:solidFill>
                  <a:schemeClr val="tx1">
                    <a:lumMod val="50000"/>
                  </a:schemeClr>
                </a:solidFill>
              </a:rPr>
              <a:t>Правила подачи блюд </a:t>
            </a:r>
            <a:br>
              <a:rPr lang="ru-RU" b="1" dirty="0">
                <a:solidFill>
                  <a:schemeClr val="tx1">
                    <a:lumMod val="50000"/>
                  </a:schemeClr>
                </a:solidFill>
              </a:rPr>
            </a:br>
            <a:r>
              <a:rPr lang="ru-RU" b="1" dirty="0">
                <a:solidFill>
                  <a:schemeClr val="tx1">
                    <a:lumMod val="50000"/>
                  </a:schemeClr>
                </a:solidFill>
              </a:rPr>
              <a:t>из молока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01AC1BC5-89E2-4FB3-7EE4-166CE8FEFE1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9806" y="1497724"/>
            <a:ext cx="5082194" cy="5360276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4E254114-F6F4-1CA3-027B-D865899FFAB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4545" y="0"/>
            <a:ext cx="4377923" cy="33038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4903719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062D2B3-BF50-423C-AA0F-35C42A3136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1325563"/>
          </a:xfrm>
        </p:spPr>
        <p:txBody>
          <a:bodyPr>
            <a:normAutofit/>
          </a:bodyPr>
          <a:lstStyle/>
          <a:p>
            <a:pPr algn="ctr"/>
            <a:r>
              <a:rPr lang="ru-RU" sz="5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Лягушка. </a:t>
            </a:r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BC0851B2-3566-4B87-B34F-72239B1C0DE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522161"/>
            <a:ext cx="12192000" cy="5335839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9FF2EB7F-A279-4FA5-AD56-385C38DFBBB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522160"/>
            <a:ext cx="12192000" cy="53358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13995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2E43C19D-76B7-4E92-987C-0D68E65B435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8367" y="0"/>
            <a:ext cx="915368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8047967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79036B7D-B433-4839-8985-35A7C8DC31C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303" y="216301"/>
            <a:ext cx="11428571" cy="64253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8184269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557BFAA0-428A-4A61-B78A-93FC07B55FD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7241" y="679314"/>
            <a:ext cx="8193505" cy="5868704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93892B26-6EDA-4502-987D-075210FB2D55}"/>
              </a:ext>
            </a:extLst>
          </p:cNvPr>
          <p:cNvSpPr txBox="1"/>
          <p:nvPr/>
        </p:nvSpPr>
        <p:spPr>
          <a:xfrm>
            <a:off x="2842461" y="171482"/>
            <a:ext cx="6093994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6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Удачи</a:t>
            </a:r>
          </a:p>
        </p:txBody>
      </p:sp>
    </p:spTree>
    <p:extLst>
      <p:ext uri="{BB962C8B-B14F-4D97-AF65-F5344CB8AC3E}">
        <p14:creationId xmlns:p14="http://schemas.microsoft.com/office/powerpoint/2010/main" val="190845176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988745D-ACB0-42A6-BC4B-472C3E88CA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Непереносимость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412467C1-8BB5-4C0E-BB7F-4BBD675A281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1862257"/>
            <a:ext cx="3177209" cy="3133486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5C8AAFEE-7620-45F3-8948-6B894689E85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1927" y="1862257"/>
            <a:ext cx="3531873" cy="3305055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320B9AAB-288E-4D9F-9ED0-0D9A40CE041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70074" y="3467721"/>
            <a:ext cx="3073935" cy="24112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552179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14B3828-D331-4D17-8665-A8289AD3F6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Коровье молоко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51AA6D6-01D8-4552-BE55-E9C33514A0F6}"/>
              </a:ext>
            </a:extLst>
          </p:cNvPr>
          <p:cNvSpPr txBox="1"/>
          <p:nvPr/>
        </p:nvSpPr>
        <p:spPr>
          <a:xfrm>
            <a:off x="3140765" y="1690688"/>
            <a:ext cx="6096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dirty="0">
                <a:solidFill>
                  <a:srgbClr val="FF0000"/>
                </a:solidFill>
              </a:rPr>
              <a:t>с желтоватым оттенком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E1CAED5A-6DFC-4002-824F-87A992A0B6F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78095" y="395395"/>
            <a:ext cx="2298002" cy="2590586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06791A21-D646-44AC-90F6-3F5245FF4A2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6232" y="2587205"/>
            <a:ext cx="5435560" cy="36373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391068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14B3828-D331-4D17-8665-A8289AD3F6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Козье молоко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51AA6D6-01D8-4552-BE55-E9C33514A0F6}"/>
              </a:ext>
            </a:extLst>
          </p:cNvPr>
          <p:cNvSpPr txBox="1"/>
          <p:nvPr/>
        </p:nvSpPr>
        <p:spPr>
          <a:xfrm>
            <a:off x="3140765" y="1690688"/>
            <a:ext cx="6096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dirty="0">
                <a:solidFill>
                  <a:srgbClr val="FF0000"/>
                </a:solidFill>
              </a:rPr>
              <a:t>не вызывает аллергии 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1A9C7C67-BB62-4794-85A0-1ED7977DCC1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7111" y="2437066"/>
            <a:ext cx="5777778" cy="43301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147685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14B3828-D331-4D17-8665-A8289AD3F6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Овечье молоко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51AA6D6-01D8-4552-BE55-E9C33514A0F6}"/>
              </a:ext>
            </a:extLst>
          </p:cNvPr>
          <p:cNvSpPr txBox="1"/>
          <p:nvPr/>
        </p:nvSpPr>
        <p:spPr>
          <a:xfrm>
            <a:off x="3140765" y="1690688"/>
            <a:ext cx="609600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dirty="0">
                <a:solidFill>
                  <a:srgbClr val="FF0000"/>
                </a:solidFill>
              </a:rPr>
              <a:t>специфический запах, вязкое, густое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C45F15C6-372C-4264-A389-C23F7AAA0EE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9175" y="3016251"/>
            <a:ext cx="9193650" cy="33142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515467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14B3828-D331-4D17-8665-A8289AD3F6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Кобылье молоко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51AA6D6-01D8-4552-BE55-E9C33514A0F6}"/>
              </a:ext>
            </a:extLst>
          </p:cNvPr>
          <p:cNvSpPr txBox="1"/>
          <p:nvPr/>
        </p:nvSpPr>
        <p:spPr>
          <a:xfrm>
            <a:off x="3048000" y="1582404"/>
            <a:ext cx="6096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dirty="0">
                <a:solidFill>
                  <a:srgbClr val="FF0000"/>
                </a:solidFill>
              </a:rPr>
              <a:t>с голубоватым оттенком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898139B2-FF09-4FB0-8D36-65DAFC3FDA4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4651" y="2228735"/>
            <a:ext cx="7322697" cy="4327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239366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14B3828-D331-4D17-8665-A8289AD3F6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Буйволиное молоко 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8218F380-A510-41C7-8DC8-27DB296EF2D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524" y="1903914"/>
            <a:ext cx="8380952" cy="40126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810527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Другая 6">
      <a:dk1>
        <a:srgbClr val="FFD965"/>
      </a:dk1>
      <a:lt1>
        <a:srgbClr val="FFFFFF"/>
      </a:lt1>
      <a:dk2>
        <a:srgbClr val="44546A"/>
      </a:dk2>
      <a:lt2>
        <a:srgbClr val="A5A5A5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00000"/>
      </a:hlink>
      <a:folHlink>
        <a:srgbClr val="ED7D31"/>
      </a:folHlink>
    </a:clrScheme>
    <a:fontScheme name="Тема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497</TotalTime>
  <Words>1676</Words>
  <Application>Microsoft Office PowerPoint</Application>
  <PresentationFormat>Широкоэкранный</PresentationFormat>
  <Paragraphs>201</Paragraphs>
  <Slides>37</Slides>
  <Notes>36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37</vt:i4>
      </vt:variant>
    </vt:vector>
  </HeadingPairs>
  <TitlesOfParts>
    <vt:vector size="42" baseType="lpstr">
      <vt:lpstr>Arial</vt:lpstr>
      <vt:lpstr>Arial Narrow</vt:lpstr>
      <vt:lpstr>Calibri</vt:lpstr>
      <vt:lpstr>Calibri Light</vt:lpstr>
      <vt:lpstr>Тема Office</vt:lpstr>
      <vt:lpstr>Технологии производства молока. Приготовления продуктов и блюд из него.</vt:lpstr>
      <vt:lpstr>«Молоко – это изумительная пища, приготовленная самой природой»  (академик И. П. Павлов). </vt:lpstr>
      <vt:lpstr>Польза</vt:lpstr>
      <vt:lpstr>Непереносимость</vt:lpstr>
      <vt:lpstr>Коровье молоко </vt:lpstr>
      <vt:lpstr>Козье молоко </vt:lpstr>
      <vt:lpstr>Овечье молоко </vt:lpstr>
      <vt:lpstr>Кобылье молоко </vt:lpstr>
      <vt:lpstr>Буйволиное молоко </vt:lpstr>
      <vt:lpstr>Верблюжье молоко </vt:lpstr>
      <vt:lpstr>Оленье молоко </vt:lpstr>
      <vt:lpstr>Молоко</vt:lpstr>
      <vt:lpstr>Органолептические показатели молока.</vt:lpstr>
      <vt:lpstr>Органолептические показатели молока.</vt:lpstr>
      <vt:lpstr>Органолептические показатели молока.</vt:lpstr>
      <vt:lpstr>Органолептические показатели молока.</vt:lpstr>
      <vt:lpstr>Технологические линии</vt:lpstr>
      <vt:lpstr>Парное молоко</vt:lpstr>
      <vt:lpstr>Цельное  молоко</vt:lpstr>
      <vt:lpstr>Пастеризованное  молоко</vt:lpstr>
      <vt:lpstr>Стерилизованное  молоко</vt:lpstr>
      <vt:lpstr>Ультрапастеризованное  молоко</vt:lpstr>
      <vt:lpstr>Обогащённое молоко</vt:lpstr>
      <vt:lpstr>Восстановленное  молоко</vt:lpstr>
      <vt:lpstr>Обезжиренное  молоко</vt:lpstr>
      <vt:lpstr>Сливки.</vt:lpstr>
      <vt:lpstr>Топлёное молоко. </vt:lpstr>
      <vt:lpstr>Советы. </vt:lpstr>
      <vt:lpstr>Блюда из молока. </vt:lpstr>
      <vt:lpstr>Советы. </vt:lpstr>
      <vt:lpstr>Советы. </vt:lpstr>
      <vt:lpstr>Советы. </vt:lpstr>
      <vt:lpstr>Правила подачи блюд  из молока</vt:lpstr>
      <vt:lpstr>Лягушка. 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пример</dc:title>
  <dc:creator>Алексей Бойчук</dc:creator>
  <cp:lastModifiedBy>Алексей Бойчук</cp:lastModifiedBy>
  <cp:revision>25</cp:revision>
  <dcterms:created xsi:type="dcterms:W3CDTF">2022-10-16T14:45:17Z</dcterms:created>
  <dcterms:modified xsi:type="dcterms:W3CDTF">2023-06-24T09:07:22Z</dcterms:modified>
</cp:coreProperties>
</file>