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59" r:id="rId7"/>
    <p:sldId id="265" r:id="rId8"/>
    <p:sldId id="262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9900CC"/>
    <a:srgbClr val="FF9900"/>
    <a:srgbClr val="1E924A"/>
    <a:srgbClr val="D6A300"/>
    <a:srgbClr val="FFD653"/>
    <a:srgbClr val="53682A"/>
    <a:srgbClr val="FFF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38352-5E30-4C4D-8707-4CB4AAFEA626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91094-C6EC-41A1-A99E-CFA0E5A7D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391094-C6EC-41A1-A99E-CFA0E5A7D88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258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6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5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2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5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5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56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5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4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5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20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73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5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27582" y="1317273"/>
            <a:ext cx="748883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1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68911" y="504184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2" y="5827951"/>
            <a:ext cx="172819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0" name="Picture 6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1" y="2588399"/>
            <a:ext cx="790740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33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477904"/>
            <a:ext cx="51845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 </a:t>
            </a:r>
            <a:r>
              <a:rPr lang="ru-RU" sz="2000" dirty="0">
                <a:solidFill>
                  <a:srgbClr val="C00000"/>
                </a:solidFill>
                <a:latin typeface="Segoe Print" panose="02000600000000000000" pitchFamily="2" charset="0"/>
              </a:rPr>
              <a:t>Арт- </a:t>
            </a:r>
            <a:r>
              <a:rPr lang="ru-RU" sz="2000" b="1" dirty="0">
                <a:solidFill>
                  <a:srgbClr val="C00000"/>
                </a:solidFill>
                <a:latin typeface="Segoe Print" panose="02000600000000000000" pitchFamily="2" charset="0"/>
              </a:rPr>
              <a:t>терапия – это </a:t>
            </a:r>
            <a:r>
              <a:rPr lang="ru-RU" sz="2000" dirty="0">
                <a:solidFill>
                  <a:srgbClr val="C00000"/>
                </a:solidFill>
                <a:latin typeface="Segoe Print" panose="02000600000000000000" pitchFamily="2" charset="0"/>
              </a:rPr>
              <a:t>изобразительное искусство творчеством, имеющее целью воздействие на психоэмоциональное состояние пациента.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39844" y="2348880"/>
            <a:ext cx="60486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  <a:latin typeface="Segoe Print" panose="02000600000000000000" pitchFamily="2" charset="0"/>
              </a:rPr>
              <a:t>Арт-терапия (от англ. </a:t>
            </a:r>
            <a:r>
              <a:rPr lang="ru-RU" dirty="0" err="1">
                <a:solidFill>
                  <a:srgbClr val="0070C0"/>
                </a:solidFill>
                <a:latin typeface="Segoe Print" panose="02000600000000000000" pitchFamily="2" charset="0"/>
              </a:rPr>
              <a:t>art</a:t>
            </a:r>
            <a:r>
              <a:rPr lang="ru-RU" dirty="0">
                <a:solidFill>
                  <a:srgbClr val="0070C0"/>
                </a:solidFill>
                <a:latin typeface="Segoe Print" panose="02000600000000000000" pitchFamily="2" charset="0"/>
              </a:rPr>
              <a:t> - искусство; </a:t>
            </a:r>
            <a:r>
              <a:rPr lang="ru-RU" dirty="0" err="1">
                <a:solidFill>
                  <a:srgbClr val="0070C0"/>
                </a:solidFill>
                <a:latin typeface="Segoe Print" panose="02000600000000000000" pitchFamily="2" charset="0"/>
              </a:rPr>
              <a:t>therapy</a:t>
            </a:r>
            <a:r>
              <a:rPr lang="ru-RU" dirty="0">
                <a:solidFill>
                  <a:srgbClr val="0070C0"/>
                </a:solidFill>
                <a:latin typeface="Segoe Print" panose="02000600000000000000" pitchFamily="2" charset="0"/>
              </a:rPr>
              <a:t> - терапия, лечение, уход, забота) - диагностика и коррекция нервных расстройств с помощью рисования, прослушивания музыки и т.д. Арт- терапия метод психотерапии, использующий для лечения и </a:t>
            </a:r>
            <a:r>
              <a:rPr lang="ru-RU" dirty="0" err="1">
                <a:solidFill>
                  <a:srgbClr val="0070C0"/>
                </a:solidFill>
                <a:latin typeface="Segoe Print" panose="02000600000000000000" pitchFamily="2" charset="0"/>
              </a:rPr>
              <a:t>психокоррекции</a:t>
            </a:r>
            <a:r>
              <a:rPr lang="ru-RU" dirty="0">
                <a:solidFill>
                  <a:srgbClr val="0070C0"/>
                </a:solidFill>
                <a:latin typeface="Segoe Print" panose="02000600000000000000" pitchFamily="2" charset="0"/>
              </a:rPr>
              <a:t>, художественные приёмы и творчество, такие как рисование, лепка, музыка, фотография, книги и многое другое. Арт-терапия используется практически во всех направлениях психотерапии. Методами арт-терапии пользуется педагогика, социальная работа. Метод арт-терапии не имеет ограничений и противопоказаний.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372200" y="484538"/>
            <a:ext cx="2376264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500" dirty="0">
                <a:solidFill>
                  <a:schemeClr val="accent2">
                    <a:lumMod val="50000"/>
                  </a:schemeClr>
                </a:solidFill>
                <a:latin typeface="Segoe Print" panose="02000600000000000000" pitchFamily="2" charset="0"/>
              </a:rPr>
              <a:t>Виды арт-терапии: </a:t>
            </a:r>
          </a:p>
          <a:p>
            <a:pPr marL="342900" lvl="0" indent="-342900">
              <a:buAutoNum type="arabicPeriod"/>
            </a:pP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Анимационная терапия </a:t>
            </a:r>
          </a:p>
          <a:p>
            <a:pPr marL="342900" lvl="0" indent="-342900">
              <a:buAutoNum type="arabicPeriod"/>
            </a:pPr>
            <a:r>
              <a:rPr lang="ru-RU" sz="1300" dirty="0" err="1">
                <a:solidFill>
                  <a:srgbClr val="00B050"/>
                </a:solidFill>
                <a:latin typeface="Segoe Print" panose="02000600000000000000" pitchFamily="2" charset="0"/>
              </a:rPr>
              <a:t>Артсинтезтерапия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Библиотерапия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Видеотерапия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Драматерапия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Игротерапия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Изотерапия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Маскотерапия</a:t>
            </a: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 </a:t>
            </a:r>
          </a:p>
          <a:p>
            <a:pPr marL="342900" lvl="0" indent="-342900">
              <a:buAutoNum type="arabicPeriod"/>
            </a:pP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Музыкотерапия</a:t>
            </a:r>
          </a:p>
          <a:p>
            <a:pPr marL="342900" lvl="0" indent="-342900">
              <a:buAutoNum type="arabicPeriod"/>
            </a:pP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Оригами </a:t>
            </a:r>
          </a:p>
          <a:p>
            <a:pPr marL="342900" lvl="0" indent="-342900">
              <a:buAutoNum type="arabicPeriod"/>
            </a:pP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Песочная терапия</a:t>
            </a:r>
          </a:p>
          <a:p>
            <a:pPr marL="342900" lvl="0" indent="-342900">
              <a:buAutoNum type="arabicPeriod"/>
            </a:pPr>
            <a:r>
              <a:rPr lang="ru-RU" sz="1300" dirty="0" err="1">
                <a:solidFill>
                  <a:srgbClr val="00B050"/>
                </a:solidFill>
                <a:latin typeface="Segoe Print" panose="02000600000000000000" pitchFamily="2" charset="0"/>
              </a:rPr>
              <a:t>Пластилинотерапия</a:t>
            </a:r>
            <a:endParaRPr lang="ru-RU" sz="1300" dirty="0">
              <a:solidFill>
                <a:srgbClr val="00B050"/>
              </a:solidFill>
              <a:latin typeface="Segoe Print" panose="02000600000000000000" pitchFamily="2" charset="0"/>
            </a:endParaRP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Сказкотерапия</a:t>
            </a:r>
            <a:endParaRPr lang="ru-RU" sz="1500" dirty="0">
              <a:solidFill>
                <a:srgbClr val="00B050"/>
              </a:solidFill>
              <a:latin typeface="Segoe Print" panose="02000600000000000000" pitchFamily="2" charset="0"/>
            </a:endParaRPr>
          </a:p>
          <a:p>
            <a:pPr marL="342900" lvl="0" indent="-342900">
              <a:buAutoNum type="arabicPeriod"/>
            </a:pPr>
            <a:r>
              <a:rPr lang="ru-RU" sz="1500" dirty="0" err="1">
                <a:solidFill>
                  <a:srgbClr val="00B050"/>
                </a:solidFill>
                <a:latin typeface="Segoe Print" panose="02000600000000000000" pitchFamily="2" charset="0"/>
              </a:rPr>
              <a:t>Цветотерапия</a:t>
            </a:r>
            <a:endParaRPr lang="ru-RU" sz="1500" dirty="0">
              <a:solidFill>
                <a:srgbClr val="00B050"/>
              </a:solidFill>
              <a:latin typeface="Segoe Print" panose="02000600000000000000" pitchFamily="2" charset="0"/>
            </a:endParaRPr>
          </a:p>
          <a:p>
            <a:pPr marL="342900" lvl="0" indent="-342900">
              <a:buAutoNum type="arabicPeriod"/>
            </a:pPr>
            <a:r>
              <a:rPr lang="ru-RU" sz="1500" dirty="0">
                <a:solidFill>
                  <a:srgbClr val="00B050"/>
                </a:solidFill>
                <a:latin typeface="Segoe Print" panose="02000600000000000000" pitchFamily="2" charset="0"/>
              </a:rPr>
              <a:t>Фототерапия </a:t>
            </a:r>
          </a:p>
        </p:txBody>
      </p:sp>
      <p:pic>
        <p:nvPicPr>
          <p:cNvPr id="2050" name="Picture 2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785" y="4576523"/>
            <a:ext cx="1790481" cy="174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225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41255" y="797799"/>
            <a:ext cx="7602029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1. Усталость – рисуй цветы,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2. Злишься – рисуй линии,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3. Болит  – лепи,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4. Скучно – заполни листок бумаги разными цветами,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5. Грустно – рисуй радугу,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6. Страшно  – плети макраме или делай аппликации из тканей,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7.  Тревога  – сделай куклу-</a:t>
            </a:r>
            <a:r>
              <a:rPr lang="ru-RU" b="1" dirty="0" err="1">
                <a:latin typeface="Segoe Print" panose="02000600000000000000" pitchFamily="2" charset="0"/>
                <a:ea typeface="Times New Roman" panose="02020603050405020304" pitchFamily="18" charset="0"/>
              </a:rPr>
              <a:t>мотанку</a:t>
            </a: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8. Возмущение  – рвите бумагу на мелкие кусочки,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9. Беспокойство – складывай оригами,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10. Хочешь расслабиться  – рисуй узоры,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11. Важно вспомнить  – рисуй лабиринты,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12. Ощущаешь неудовольствие    – сделай копию картины,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3074" name="Picture 2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782" y="2712054"/>
            <a:ext cx="1138357" cy="102387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Картинки по запросу пескотерапи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074" y="5085184"/>
            <a:ext cx="1587961" cy="120073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Картинки по запросу музыкотерапи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38" y="4653136"/>
            <a:ext cx="1809851" cy="132044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Картинки по запросу куклотерапи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24" y="590701"/>
            <a:ext cx="1109584" cy="97902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12" descr="Картинки по запросу сказкотерап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4" descr="Картинки по запросу сказкотерап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6" descr="Картинки по запросу сказкотерапия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8" descr="Картинки по запросу сказкотерапия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2" name="Picture 20" descr="Похожее изображение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9407" y="4635581"/>
            <a:ext cx="1224136" cy="122413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Картинки по запросу клоунотерапия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99"/>
          <a:stretch/>
        </p:blipFill>
        <p:spPr bwMode="auto">
          <a:xfrm>
            <a:off x="2234304" y="5085184"/>
            <a:ext cx="1565921" cy="120073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24" descr="https://static.wixstatic.com/media/a9852c_9f96fe000fc74ac085770d5f20a3defa~mv2.jpg/v1/fill/w_179,h_248,al_c,q_80,usm_0.66_1.00_0.01/a9852c_9f96fe000fc74ac085770d5f20a3defa~mv2.webp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7" name="Picture 2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340" y="4565188"/>
            <a:ext cx="904619" cy="136491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2657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6635" y="779136"/>
            <a:ext cx="799288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13. Чувствуешь отчаяние – рисуй дороги,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14. Надо что-то понять - нарисуй мандалы,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15. Надо быстро восстановить силы    – рисуй пейзажи,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16. Хочешь понять свои чувства – рисуй автопортрет,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17. Важно запомнить состояние  - рисуй цветовые пятна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</a:rPr>
              <a:t>,</a:t>
            </a:r>
          </a:p>
          <a:p>
            <a:pPr fontAlgn="base"/>
            <a:endParaRPr lang="ru-RU" dirty="0">
              <a:solidFill>
                <a:schemeClr val="accent2">
                  <a:lumMod val="75000"/>
                </a:schemeClr>
              </a:solidFill>
              <a:latin typeface="Segoe Print" panose="02000600000000000000" pitchFamily="2" charset="0"/>
            </a:endParaRPr>
          </a:p>
        </p:txBody>
      </p:sp>
      <p:sp>
        <p:nvSpPr>
          <p:cNvPr id="7" name="AutoShape 2" descr="Картинки по запросу изотерапия техн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855452"/>
            <a:ext cx="7992888" cy="888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18. Если надо систематизировать мысли – рисуй соты или квадраты,</a:t>
            </a:r>
          </a:p>
        </p:txBody>
      </p:sp>
      <p:sp>
        <p:nvSpPr>
          <p:cNvPr id="9" name="AutoShape 4" descr="Картинки по запросу изотерапия техник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Картинки по запросу изотерапия техник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888" y="3129929"/>
            <a:ext cx="2143708" cy="153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Картинки по запросу изотерапия техник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947" y="3094678"/>
            <a:ext cx="2292409" cy="153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Картинки по запросу изотерапия техни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470" y="3094677"/>
            <a:ext cx="2241599" cy="153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8042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6718" y="739360"/>
            <a:ext cx="576064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b="1" dirty="0">
                <a:latin typeface="Segoe Print" panose="02000600000000000000" pitchFamily="2" charset="0"/>
              </a:rPr>
              <a:t> </a:t>
            </a: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19. Хочешь разобраться в себе и своих желаниях – сделай коллаж,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20. Важно сконцентрироваться на мыслях – рисуй точками,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21. Для поиска оптимального выхода из ситуации  – рисуй волны и круги,</a:t>
            </a:r>
          </a:p>
          <a:p>
            <a:pPr>
              <a:lnSpc>
                <a:spcPct val="150000"/>
              </a:lnSpc>
            </a:pP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22. Чувствуешь что «застряла» и надо двигаться дальше – рисуй спирали,</a:t>
            </a:r>
            <a:b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</a:br>
            <a:r>
              <a:rPr lang="ru-RU" b="1" dirty="0">
                <a:latin typeface="Segoe Print" panose="02000600000000000000" pitchFamily="2" charset="0"/>
                <a:ea typeface="Times New Roman" panose="02020603050405020304" pitchFamily="18" charset="0"/>
              </a:rPr>
              <a:t>23. Хочешь сконцентрироваться на цели                                   – рисуй сетки и мишени </a:t>
            </a:r>
            <a:r>
              <a:rPr lang="ru-RU" dirty="0">
                <a:latin typeface="Segoe Print" panose="02000600000000000000" pitchFamily="2" charset="0"/>
              </a:rPr>
              <a:t> </a:t>
            </a:r>
          </a:p>
          <a:p>
            <a:endParaRPr lang="ru-RU" sz="1500" dirty="0">
              <a:solidFill>
                <a:srgbClr val="FF0000"/>
              </a:solidFill>
              <a:latin typeface="Segoe Print" panose="02000600000000000000" pitchFamily="2" charset="0"/>
            </a:endParaRPr>
          </a:p>
          <a:p>
            <a:r>
              <a:rPr lang="ru-RU" sz="1500" dirty="0">
                <a:solidFill>
                  <a:srgbClr val="FF0000"/>
                </a:solidFill>
                <a:latin typeface="Segoe Print" panose="02000600000000000000" pitchFamily="2" charset="0"/>
              </a:rPr>
              <a:t> </a:t>
            </a:r>
            <a:endParaRPr lang="ru-RU" sz="1500" dirty="0">
              <a:solidFill>
                <a:schemeClr val="accent6">
                  <a:lumMod val="75000"/>
                </a:schemeClr>
              </a:solidFill>
              <a:latin typeface="Segoe Print" panose="02000600000000000000" pitchFamily="2" charset="0"/>
            </a:endParaRPr>
          </a:p>
          <a:p>
            <a:r>
              <a:rPr lang="ru-RU" sz="1500" dirty="0">
                <a:latin typeface="Segoe Print" panose="02000600000000000000" pitchFamily="2" charset="0"/>
              </a:rPr>
              <a:t> </a:t>
            </a:r>
            <a:endParaRPr lang="ru-RU" sz="1500" dirty="0">
              <a:solidFill>
                <a:schemeClr val="accent4">
                  <a:lumMod val="50000"/>
                </a:schemeClr>
              </a:solidFill>
              <a:latin typeface="Segoe Print" panose="02000600000000000000" pitchFamily="2" charset="0"/>
            </a:endParaRPr>
          </a:p>
        </p:txBody>
      </p:sp>
      <p:pic>
        <p:nvPicPr>
          <p:cNvPr id="6" name="Picture 2" descr="C:\Users\User\Desktop\IMG_20170514_185336_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88" y="5110528"/>
            <a:ext cx="1526850" cy="1008112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Картинки по запросу куклотерапия картинк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9"/>
          <a:stretch/>
        </p:blipFill>
        <p:spPr bwMode="auto">
          <a:xfrm>
            <a:off x="6026567" y="4838912"/>
            <a:ext cx="1526851" cy="131952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Картинки по запросу театрализованное представлени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362" y="2916662"/>
            <a:ext cx="1526850" cy="102467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Картинки по запросу детский спектакль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462" y="836712"/>
            <a:ext cx="1446183" cy="10105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608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Картинки по запросу музыкотера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212976"/>
            <a:ext cx="3672408" cy="295232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548680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Segoe Print" panose="02000600000000000000" pitchFamily="2" charset="0"/>
              </a:rPr>
              <a:t>Упражнение «Рисование себя» </a:t>
            </a:r>
            <a:r>
              <a:rPr lang="ru-RU" sz="3600" dirty="0">
                <a:solidFill>
                  <a:srgbClr val="C00000"/>
                </a:solidFill>
                <a:latin typeface="Segoe Print" panose="02000600000000000000" pitchFamily="2" charset="0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1556792"/>
            <a:ext cx="71287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Segoe Print" panose="02000600000000000000" pitchFamily="2" charset="0"/>
              </a:rPr>
              <a:t>Цель</a:t>
            </a:r>
            <a:r>
              <a:rPr lang="ru-RU" dirty="0">
                <a:latin typeface="Segoe Print" panose="02000600000000000000" pitchFamily="2" charset="0"/>
              </a:rPr>
              <a:t>: Самораскрытие, работа с образом «Я».</a:t>
            </a:r>
          </a:p>
          <a:p>
            <a:pPr fontAlgn="base"/>
            <a:endParaRPr lang="ru-RU" dirty="0">
              <a:latin typeface="Segoe Print" panose="02000600000000000000" pitchFamily="2" charset="0"/>
            </a:endParaRP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Segoe Print" panose="02000600000000000000" pitchFamily="2" charset="0"/>
              </a:rPr>
              <a:t> Схематично нарисовать себя в виде растения, животного.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2060"/>
                </a:solidFill>
                <a:latin typeface="Segoe Print" panose="02000600000000000000" pitchFamily="2" charset="0"/>
              </a:rPr>
              <a:t>Поделиться впечатлениями. Объяснить свой выбор. </a:t>
            </a:r>
          </a:p>
        </p:txBody>
      </p:sp>
    </p:spTree>
    <p:extLst>
      <p:ext uri="{BB962C8B-B14F-4D97-AF65-F5344CB8AC3E}">
        <p14:creationId xmlns:p14="http://schemas.microsoft.com/office/powerpoint/2010/main" val="1387194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7937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7975" y="2042657"/>
            <a:ext cx="84404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7635"/>
                </a:solidFill>
                <a:latin typeface="Segoe Print" panose="02000600000000000000" pitchFamily="2" charset="0"/>
              </a:rPr>
              <a:t>Жил-был Зеленый Лес. Это был не просто Зеленый Лес, а Поющий Лес. Березы там пели нежные песни берез, дубы – стародавние песни дубов. Пела речка, пел родничок, но звонче всех пели, конечно, птицы. Синицы пели синие песни, а малиновки – малиновые». Как прекрасно идти тоненькой ленточкой тропинки и, забывая обо всем, растворяться в величественной красоте леса! Он будто бы раскрывает для тебя свое объятие, и ты замираешь в немом удивлении. Тишина восхищает тебя. Ты стоишь неподвижно, словно ждешь чего-то.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624" y="54868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Segoe Print" panose="02000600000000000000" pitchFamily="2" charset="0"/>
              </a:rPr>
              <a:t>Упражнение «Прогулка по лесу»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48" y="1340768"/>
            <a:ext cx="7823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Segoe Print" panose="02000600000000000000" pitchFamily="2" charset="0"/>
              </a:rPr>
              <a:t>Цель</a:t>
            </a:r>
            <a:r>
              <a:rPr lang="ru-RU" dirty="0">
                <a:latin typeface="Segoe Print" panose="02000600000000000000" pitchFamily="2" charset="0"/>
              </a:rPr>
              <a:t>: развитие воображения, и познания своих внутренних уголков души.</a:t>
            </a:r>
          </a:p>
        </p:txBody>
      </p:sp>
      <p:sp>
        <p:nvSpPr>
          <p:cNvPr id="8" name="AutoShape 2" descr="Картинки по запросу пескотерап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Picture 2" descr=" ">
            <a:extLst>
              <a:ext uri="{FF2B5EF4-FFF2-40B4-BE49-F238E27FC236}">
                <a16:creationId xmlns:a16="http://schemas.microsoft.com/office/drawing/2014/main" id="{83DDCDB2-223B-49F3-BA59-F03B9AA6A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26942"/>
            <a:ext cx="2592288" cy="222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998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248" y="1216363"/>
            <a:ext cx="81369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7635"/>
                </a:solidFill>
                <a:latin typeface="Segoe Print" panose="02000600000000000000" pitchFamily="2" charset="0"/>
              </a:rPr>
              <a:t> Но вот налетает ветер, и все сразу оживает. Просыпаются деревья, сбрасывают из себя солнечную листву – письма Осени и Леса. Ты ждал их так долго! Перебирая каждый листок, в конце концов, находишь письмо, адресованное только тебе. О чем думает Лес? О чем мечтает? Вглядываясь в оранжевые прожилки Кленового письма, можно обо всем узнать: Лес пишет тебе о Лете с солнцем, которое смеется, и соловьиных трелях, о весне с ее первыми цветами, журавлями и цветущими деревьями. О волшебнице-зиме, которая в скором времени придет, накроет Лес своим снежным ковром, и он заблестит на солнце. Пока же Лес живет в Осени и радуется каждому мгновенью, не обращая внимания, что плывут дни, месяцы...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624" y="54868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Segoe Print" panose="02000600000000000000" pitchFamily="2" charset="0"/>
              </a:rPr>
              <a:t>Упражнение «Прогулка по лесу»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48" y="1340768"/>
            <a:ext cx="782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Segoe Print" panose="02000600000000000000" pitchFamily="2" charset="0"/>
              </a:rPr>
              <a:t> </a:t>
            </a:r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8" name="AutoShape 2" descr="Картинки по запросу пескотерап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229676-3A07-4E7D-B59E-35EBEC3EC8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4094589"/>
            <a:ext cx="3297840" cy="2214731"/>
          </a:xfrm>
          <a:prstGeom prst="rect">
            <a:avLst/>
          </a:prstGeom>
        </p:spPr>
      </p:pic>
      <p:pic>
        <p:nvPicPr>
          <p:cNvPr id="9" name="Рисунок 1">
            <a:extLst>
              <a:ext uri="{FF2B5EF4-FFF2-40B4-BE49-F238E27FC236}">
                <a16:creationId xmlns:a16="http://schemas.microsoft.com/office/drawing/2014/main" id="{B50F7C14-C7D3-4492-936B-C0EDE51215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73" y="4051894"/>
            <a:ext cx="3153825" cy="2363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1795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1216363"/>
            <a:ext cx="7200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7635"/>
                </a:solidFill>
                <a:latin typeface="Segoe Print" panose="02000600000000000000" pitchFamily="2" charset="0"/>
              </a:rPr>
              <a:t> И Осень изменяется. Она все чаще грустит и плачет осенним дождем. А как чудесно сидеть в лесу под елкой и наблюдать за серебристыми каплями! Дождь наполняет лес неповторимой свежестью. Тебе совсем не грустно, наоборот – ты радуешься, когда вдруг видишь маленькие разноцветные грибы, которые незаметно появились под деревом. Твоя душа взлетает высоко к небесам. И это чувство полета ты прячешь глубоко в сердце, чтобы донести его к следующей Осени, а может, чтобы пронести через всю жизнь...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87624" y="548680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Segoe Print" panose="02000600000000000000" pitchFamily="2" charset="0"/>
              </a:rPr>
              <a:t>Упражнение «Прогулка по лесу»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48" y="1340768"/>
            <a:ext cx="7823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Segoe Print" panose="02000600000000000000" pitchFamily="2" charset="0"/>
              </a:rPr>
              <a:t> </a:t>
            </a:r>
            <a:endParaRPr lang="ru-RU" dirty="0">
              <a:latin typeface="Segoe Print" panose="02000600000000000000" pitchFamily="2" charset="0"/>
            </a:endParaRPr>
          </a:p>
        </p:txBody>
      </p:sp>
      <p:sp>
        <p:nvSpPr>
          <p:cNvPr id="8" name="AutoShape 2" descr="Картинки по запросу пескотерап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AB6F071-0BB4-4C8E-BBBC-82F6184FE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118" y="3520660"/>
            <a:ext cx="5291787" cy="288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486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756</Words>
  <Application>Microsoft Office PowerPoint</Application>
  <PresentationFormat>Экран (4:3)</PresentationFormat>
  <Paragraphs>50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Print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Elena</cp:lastModifiedBy>
  <cp:revision>22</cp:revision>
  <dcterms:created xsi:type="dcterms:W3CDTF">2017-06-20T05:53:52Z</dcterms:created>
  <dcterms:modified xsi:type="dcterms:W3CDTF">2024-07-31T15:03:38Z</dcterms:modified>
</cp:coreProperties>
</file>